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9"/>
  </p:notesMasterIdLst>
  <p:sldIdLst>
    <p:sldId id="256" r:id="rId2"/>
    <p:sldId id="265" r:id="rId3"/>
    <p:sldId id="267" r:id="rId4"/>
    <p:sldId id="357" r:id="rId5"/>
    <p:sldId id="266" r:id="rId6"/>
    <p:sldId id="271" r:id="rId7"/>
    <p:sldId id="274" r:id="rId8"/>
    <p:sldId id="275" r:id="rId9"/>
    <p:sldId id="276" r:id="rId10"/>
    <p:sldId id="279" r:id="rId11"/>
    <p:sldId id="280" r:id="rId12"/>
    <p:sldId id="281" r:id="rId13"/>
    <p:sldId id="358" r:id="rId14"/>
    <p:sldId id="269" r:id="rId15"/>
    <p:sldId id="270" r:id="rId16"/>
    <p:sldId id="359" r:id="rId17"/>
    <p:sldId id="268" r:id="rId18"/>
    <p:sldId id="283" r:id="rId19"/>
    <p:sldId id="354" r:id="rId20"/>
    <p:sldId id="284" r:id="rId21"/>
    <p:sldId id="325" r:id="rId22"/>
    <p:sldId id="302" r:id="rId23"/>
    <p:sldId id="355" r:id="rId24"/>
    <p:sldId id="285" r:id="rId25"/>
    <p:sldId id="286" r:id="rId26"/>
    <p:sldId id="330" r:id="rId27"/>
    <p:sldId id="289" r:id="rId28"/>
    <p:sldId id="290" r:id="rId29"/>
    <p:sldId id="291" r:id="rId30"/>
    <p:sldId id="293" r:id="rId31"/>
    <p:sldId id="294" r:id="rId32"/>
    <p:sldId id="295" r:id="rId33"/>
    <p:sldId id="296" r:id="rId34"/>
    <p:sldId id="297" r:id="rId35"/>
    <p:sldId id="292" r:id="rId36"/>
    <p:sldId id="298" r:id="rId37"/>
    <p:sldId id="299" r:id="rId38"/>
    <p:sldId id="300" r:id="rId39"/>
    <p:sldId id="304" r:id="rId40"/>
    <p:sldId id="287" r:id="rId41"/>
    <p:sldId id="288" r:id="rId42"/>
    <p:sldId id="305" r:id="rId43"/>
    <p:sldId id="306" r:id="rId44"/>
    <p:sldId id="307" r:id="rId45"/>
    <p:sldId id="308" r:id="rId46"/>
    <p:sldId id="309" r:id="rId47"/>
    <p:sldId id="310" r:id="rId48"/>
    <p:sldId id="318" r:id="rId49"/>
    <p:sldId id="312" r:id="rId50"/>
    <p:sldId id="313" r:id="rId51"/>
    <p:sldId id="314" r:id="rId52"/>
    <p:sldId id="315" r:id="rId53"/>
    <p:sldId id="316" r:id="rId54"/>
    <p:sldId id="317" r:id="rId55"/>
    <p:sldId id="319" r:id="rId56"/>
    <p:sldId id="320" r:id="rId57"/>
    <p:sldId id="322" r:id="rId58"/>
    <p:sldId id="323" r:id="rId59"/>
    <p:sldId id="324" r:id="rId60"/>
    <p:sldId id="326" r:id="rId61"/>
    <p:sldId id="329" r:id="rId62"/>
    <p:sldId id="327" r:id="rId63"/>
    <p:sldId id="331" r:id="rId64"/>
    <p:sldId id="332" r:id="rId65"/>
    <p:sldId id="333" r:id="rId66"/>
    <p:sldId id="321"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264" r:id="rId88"/>
  </p:sldIdLst>
  <p:sldSz cx="9144000" cy="5143500" type="screen16x9"/>
  <p:notesSz cx="6858000" cy="9144000"/>
  <p:embeddedFontLst>
    <p:embeddedFont>
      <p:font typeface="Ubuntu" panose="020B0604020202020204" charset="0"/>
      <p:regular r:id="rId90"/>
      <p:bold r:id="rId91"/>
      <p:italic r:id="rId92"/>
      <p:boldItalic r:id="rId93"/>
    </p:embeddedFont>
    <p:embeddedFont>
      <p:font typeface="Verdana" panose="020B0604030504040204" pitchFamily="34" charset="0"/>
      <p:regular r:id="rId94"/>
      <p:bold r:id="rId95"/>
      <p:italic r:id="rId96"/>
      <p:boldItalic r:id="rId97"/>
    </p:embeddedFont>
    <p:embeddedFont>
      <p:font typeface="Ubuntu Light" panose="020B0604020202020204" charset="0"/>
      <p:regular r:id="rId98"/>
      <p:bold r:id="rId99"/>
      <p:italic r:id="rId100"/>
      <p:boldItalic r:id="rId101"/>
    </p:embeddedFont>
    <p:embeddedFont>
      <p:font typeface="Calibri" panose="020F0502020204030204"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3" autoAdjust="0"/>
    <p:restoredTop sz="94660"/>
  </p:normalViewPr>
  <p:slideViewPr>
    <p:cSldViewPr snapToGrid="0">
      <p:cViewPr varScale="1">
        <p:scale>
          <a:sx n="107" d="100"/>
          <a:sy n="107" d="100"/>
        </p:scale>
        <p:origin x="11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3.fntdata"/><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4.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104"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1.fntdata"/><Relationship Id="rId105"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727167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00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10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96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1e6134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1e6134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00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93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81e6134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81e6134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08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1e6134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1e6134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01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10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60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1e6134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1e6134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325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08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81e6134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81e6134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67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1e6134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1e6134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71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257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481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727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19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82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88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81e6134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81e6134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378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407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416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546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550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501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88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436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682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052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466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1e6134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1e6134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897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296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89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060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176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432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418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507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62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041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54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81e6134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81e6134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469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222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364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2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193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573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295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03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570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761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02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754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546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8870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78305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345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676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785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5568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865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9758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11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9579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172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560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850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4655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6672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0143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4721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7737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4175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88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4807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7994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2538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8261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3892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6772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50030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6889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5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63de145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63de145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21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economia.df.gov.br/acompanhamento-governamental-sa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economia.df.gov.br/acompanhamento-governamental-sa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iggo.fazenda.df.gov.br/SIGGO/FrmLogin.aspx"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eplag.df.gov.br/2019-no-6-216-17-08-2018/"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hyperlink" Target="mailto:geasgp@economia.df.gov.br" TargetMode="External"/><Relationship Id="rId3" Type="http://schemas.openxmlformats.org/officeDocument/2006/relationships/image" Target="../media/image1.png"/><Relationship Id="rId7" Type="http://schemas.openxmlformats.org/officeDocument/2006/relationships/hyperlink" Target="mailto:geimde@economia.df.gov.br"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hyperlink" Target="mailto:coapag@economia.df.gov.b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6" y="0"/>
            <a:ext cx="9143727" cy="5143502"/>
          </a:xfrm>
          <a:prstGeom prst="rect">
            <a:avLst/>
          </a:prstGeom>
          <a:noFill/>
          <a:ln>
            <a:noFill/>
          </a:ln>
        </p:spPr>
      </p:pic>
      <p:pic>
        <p:nvPicPr>
          <p:cNvPr id="55" name="Google Shape;55;p13"/>
          <p:cNvPicPr preferRelativeResize="0"/>
          <p:nvPr/>
        </p:nvPicPr>
        <p:blipFill>
          <a:blip r:embed="rId4">
            <a:alphaModFix amt="84000"/>
          </a:blip>
          <a:stretch>
            <a:fillRect/>
          </a:stretch>
        </p:blipFill>
        <p:spPr>
          <a:xfrm>
            <a:off x="126" y="2"/>
            <a:ext cx="9144000" cy="5143500"/>
          </a:xfrm>
          <a:prstGeom prst="rect">
            <a:avLst/>
          </a:prstGeom>
          <a:noFill/>
          <a:ln>
            <a:noFill/>
          </a:ln>
        </p:spPr>
      </p:pic>
      <p:pic>
        <p:nvPicPr>
          <p:cNvPr id="56" name="Google Shape;56;p13"/>
          <p:cNvPicPr preferRelativeResize="0"/>
          <p:nvPr/>
        </p:nvPicPr>
        <p:blipFill>
          <a:blip r:embed="rId5">
            <a:alphaModFix/>
          </a:blip>
          <a:stretch>
            <a:fillRect/>
          </a:stretch>
        </p:blipFill>
        <p:spPr>
          <a:xfrm>
            <a:off x="6468897" y="4196275"/>
            <a:ext cx="2345226" cy="637425"/>
          </a:xfrm>
          <a:prstGeom prst="rect">
            <a:avLst/>
          </a:prstGeom>
          <a:noFill/>
          <a:ln>
            <a:noFill/>
          </a:ln>
        </p:spPr>
      </p:pic>
      <p:sp>
        <p:nvSpPr>
          <p:cNvPr id="57" name="Google Shape;57;p13"/>
          <p:cNvSpPr txBox="1"/>
          <p:nvPr/>
        </p:nvSpPr>
        <p:spPr>
          <a:xfrm>
            <a:off x="717128" y="1539358"/>
            <a:ext cx="7798222" cy="449944"/>
          </a:xfrm>
          <a:prstGeom prst="rect">
            <a:avLst/>
          </a:prstGeom>
          <a:noFill/>
          <a:ln>
            <a:noFill/>
          </a:ln>
        </p:spPr>
        <p:txBody>
          <a:bodyPr spcFirstLastPara="1" wrap="square" lIns="91425" tIns="91425" rIns="91425" bIns="91425" anchor="t" anchorCtr="0">
            <a:noAutofit/>
          </a:bodyPr>
          <a:lstStyle/>
          <a:p>
            <a:pPr marL="0" indent="0">
              <a:buNone/>
            </a:pPr>
            <a: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t>ACOMPANHAMENTO FÍSICO-FINANCEIRO </a:t>
            </a:r>
            <a:b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br>
            <a:r>
              <a:rPr lang="pt-BR" sz="2500" b="1" dirty="0" smtClean="0">
                <a:solidFill>
                  <a:schemeClr val="bg1"/>
                </a:solidFill>
                <a:latin typeface="Verdana" panose="020B0604030504040204" pitchFamily="34" charset="0"/>
                <a:ea typeface="Verdana" panose="020B0604030504040204" pitchFamily="34" charset="0"/>
                <a:cs typeface="Calibri" panose="020F0502020204030204" pitchFamily="34" charset="0"/>
              </a:rPr>
              <a:t>SAG 2021</a:t>
            </a:r>
            <a:endPar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endParaRPr>
          </a:p>
        </p:txBody>
      </p:sp>
      <p:sp>
        <p:nvSpPr>
          <p:cNvPr id="58" name="Google Shape;58;p13"/>
          <p:cNvSpPr txBox="1"/>
          <p:nvPr/>
        </p:nvSpPr>
        <p:spPr>
          <a:xfrm>
            <a:off x="200025" y="4615283"/>
            <a:ext cx="6333300" cy="2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SETOR/SEEC</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sp>
        <p:nvSpPr>
          <p:cNvPr id="59" name="Google Shape;59;p13"/>
          <p:cNvSpPr txBox="1"/>
          <p:nvPr/>
        </p:nvSpPr>
        <p:spPr>
          <a:xfrm>
            <a:off x="7600426" y="142000"/>
            <a:ext cx="1391374"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FEVEREIRO/2021</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cxnSp>
        <p:nvCxnSpPr>
          <p:cNvPr id="60" name="Google Shape;60;p13"/>
          <p:cNvCxnSpPr/>
          <p:nvPr/>
        </p:nvCxnSpPr>
        <p:spPr>
          <a:xfrm>
            <a:off x="610025" y="0"/>
            <a:ext cx="0" cy="2718525"/>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7667782"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pPr algn="ctr"/>
            <a:r>
              <a:rPr lang="pt-BR" sz="1800" b="1" dirty="0" smtClean="0">
                <a:solidFill>
                  <a:srgbClr val="003B68"/>
                </a:solidFill>
                <a:ea typeface="Verdana" panose="020B0604030504040204" pitchFamily="34" charset="0"/>
              </a:rPr>
              <a:t>Agentes de Planejamento</a:t>
            </a:r>
            <a:endParaRPr lang="pt-BR" sz="1800" b="1" dirty="0">
              <a:solidFill>
                <a:srgbClr val="003B68"/>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66799" y="1427356"/>
            <a:ext cx="8384165" cy="2097639"/>
          </a:xfrm>
        </p:spPr>
        <p:txBody>
          <a:bodyPr>
            <a:normAutofit fontScale="25000" lnSpcReduction="20000"/>
          </a:bodyPr>
          <a:lstStyle/>
          <a:p>
            <a:pPr marL="268288" indent="-268288" algn="just">
              <a:lnSpc>
                <a:spcPct val="170000"/>
              </a:lnSpc>
              <a:buSzPct val="100000"/>
              <a:buFont typeface="Wingdings" panose="05000000000000000000" pitchFamily="2" charset="2"/>
              <a:buChar char="v"/>
              <a:tabLst>
                <a:tab pos="268288" algn="l"/>
              </a:tabLst>
            </a:pPr>
            <a:r>
              <a:rPr lang="pt-BR" sz="5600" dirty="0" smtClean="0">
                <a:latin typeface="Verdana" panose="020B0604030504040204" pitchFamily="34" charset="0"/>
                <a:ea typeface="Verdana" panose="020B0604030504040204" pitchFamily="34" charset="0"/>
              </a:rPr>
              <a:t>São </a:t>
            </a:r>
            <a:r>
              <a:rPr lang="pt-BR" sz="5600" dirty="0">
                <a:latin typeface="Verdana" panose="020B0604030504040204" pitchFamily="34" charset="0"/>
                <a:ea typeface="Verdana" panose="020B0604030504040204" pitchFamily="34" charset="0"/>
              </a:rPr>
              <a:t>servidores </a:t>
            </a:r>
            <a:r>
              <a:rPr lang="pt-BR" sz="5600" dirty="0" smtClean="0">
                <a:latin typeface="Verdana" panose="020B0604030504040204" pitchFamily="34" charset="0"/>
                <a:ea typeface="Verdana" panose="020B0604030504040204" pitchFamily="34" charset="0"/>
              </a:rPr>
              <a:t>designados* </a:t>
            </a:r>
            <a:r>
              <a:rPr lang="pt-BR" sz="5600" dirty="0">
                <a:latin typeface="Verdana" panose="020B0604030504040204" pitchFamily="34" charset="0"/>
                <a:ea typeface="Verdana" panose="020B0604030504040204" pitchFamily="34" charset="0"/>
              </a:rPr>
              <a:t>pelo </a:t>
            </a:r>
            <a:r>
              <a:rPr lang="pt-BR" sz="5600" dirty="0" smtClean="0">
                <a:latin typeface="Verdana" panose="020B0604030504040204" pitchFamily="34" charset="0"/>
                <a:ea typeface="Verdana" panose="020B0604030504040204" pitchFamily="34" charset="0"/>
              </a:rPr>
              <a:t>Titular </a:t>
            </a:r>
            <a:r>
              <a:rPr lang="pt-BR" sz="5600" dirty="0">
                <a:latin typeface="Verdana" panose="020B0604030504040204" pitchFamily="34" charset="0"/>
                <a:ea typeface="Verdana" panose="020B0604030504040204" pitchFamily="34" charset="0"/>
              </a:rPr>
              <a:t>da Unidade como responsáveis pelas atividades </a:t>
            </a:r>
            <a:r>
              <a:rPr lang="pt-BR" sz="5600" dirty="0" smtClean="0">
                <a:latin typeface="Verdana" panose="020B0604030504040204" pitchFamily="34" charset="0"/>
                <a:ea typeface="Verdana" panose="020B0604030504040204" pitchFamily="34" charset="0"/>
              </a:rPr>
              <a:t>de planejamento</a:t>
            </a:r>
            <a:r>
              <a:rPr lang="pt-BR" sz="5600" dirty="0">
                <a:latin typeface="Verdana" panose="020B0604030504040204" pitchFamily="34" charset="0"/>
                <a:ea typeface="Verdana" panose="020B0604030504040204" pitchFamily="34" charset="0"/>
              </a:rPr>
              <a:t>, acompanhamento e avaliação no âmbito da respectiva Unidade.</a:t>
            </a:r>
          </a:p>
          <a:p>
            <a:pPr marL="268288" indent="-268288" algn="just">
              <a:lnSpc>
                <a:spcPct val="170000"/>
              </a:lnSpc>
              <a:buSzPct val="100000"/>
              <a:buFont typeface="Wingdings" panose="05000000000000000000" pitchFamily="2" charset="2"/>
              <a:buChar char="v"/>
              <a:tabLst>
                <a:tab pos="268288" algn="l"/>
              </a:tabLst>
            </a:pPr>
            <a:r>
              <a:rPr lang="pt-BR" sz="5600" dirty="0">
                <a:latin typeface="Verdana" panose="020B0604030504040204" pitchFamily="34" charset="0"/>
                <a:ea typeface="Verdana" panose="020B0604030504040204" pitchFamily="34" charset="0"/>
              </a:rPr>
              <a:t>O Agente de Planejamento deverá ter </a:t>
            </a:r>
            <a:r>
              <a:rPr lang="pt-BR" sz="5600" b="1" u="sng" dirty="0">
                <a:latin typeface="Verdana" panose="020B0604030504040204" pitchFamily="34" charset="0"/>
                <a:ea typeface="Verdana" panose="020B0604030504040204" pitchFamily="34" charset="0"/>
              </a:rPr>
              <a:t>acesso</a:t>
            </a:r>
            <a:r>
              <a:rPr lang="pt-BR" sz="5600" dirty="0">
                <a:latin typeface="Verdana" panose="020B0604030504040204" pitchFamily="34" charset="0"/>
                <a:ea typeface="Verdana" panose="020B0604030504040204" pitchFamily="34" charset="0"/>
              </a:rPr>
              <a:t> facilitado a </a:t>
            </a:r>
            <a:r>
              <a:rPr lang="pt-BR" sz="5600" b="1" dirty="0">
                <a:latin typeface="Verdana" panose="020B0604030504040204" pitchFamily="34" charset="0"/>
                <a:ea typeface="Verdana" panose="020B0604030504040204" pitchFamily="34" charset="0"/>
              </a:rPr>
              <a:t>todos os setores de sua Unidade</a:t>
            </a:r>
            <a:r>
              <a:rPr lang="pt-BR" sz="5600" dirty="0">
                <a:latin typeface="Verdana" panose="020B0604030504040204" pitchFamily="34" charset="0"/>
                <a:ea typeface="Verdana" panose="020B0604030504040204" pitchFamily="34" charset="0"/>
              </a:rPr>
              <a:t>, inclusive às instâncias estratégicas, visando obter as informações necessárias, objetivando verificar a conexão entre o planejado e o executado.</a:t>
            </a:r>
          </a:p>
          <a:p>
            <a:pPr marL="268288" indent="-268288" algn="just">
              <a:lnSpc>
                <a:spcPct val="170000"/>
              </a:lnSpc>
              <a:buSzPct val="100000"/>
              <a:buFont typeface="Wingdings" panose="05000000000000000000" pitchFamily="2" charset="2"/>
              <a:buChar char="v"/>
              <a:tabLst>
                <a:tab pos="268288" algn="l"/>
              </a:tabLst>
            </a:pPr>
            <a:r>
              <a:rPr lang="pt-BR" sz="5600" dirty="0">
                <a:latin typeface="Verdana" panose="020B0604030504040204" pitchFamily="34" charset="0"/>
                <a:ea typeface="Verdana" panose="020B0604030504040204" pitchFamily="34" charset="0"/>
              </a:rPr>
              <a:t>Os agentes de planejamento cadastrados no SAG em 2020 foram replicados para 2021. </a:t>
            </a:r>
          </a:p>
          <a:p>
            <a:pPr marL="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marL="0" indent="0" algn="just">
              <a:lnSpc>
                <a:spcPct val="120000"/>
              </a:lnSpc>
            </a:pPr>
            <a:endParaRPr lang="pt-BR" sz="4000" dirty="0" smtClean="0">
              <a:solidFill>
                <a:schemeClr val="accent2">
                  <a:lumMod val="75000"/>
                  <a:lumOff val="25000"/>
                </a:schemeClr>
              </a:solidFill>
              <a:latin typeface="Verdana" panose="020B0604030504040204" pitchFamily="34" charset="0"/>
              <a:ea typeface="Verdana" panose="020B0604030504040204" pitchFamily="34" charset="0"/>
            </a:endParaRPr>
          </a:p>
          <a:p>
            <a:pPr marL="0" indent="0" algn="just">
              <a:lnSpc>
                <a:spcPct val="120000"/>
              </a:lnSpc>
            </a:pPr>
            <a:endParaRPr lang="pt-BR" sz="4000" dirty="0">
              <a:solidFill>
                <a:schemeClr val="accent2">
                  <a:lumMod val="75000"/>
                  <a:lumOff val="25000"/>
                </a:schemeClr>
              </a:solidFill>
              <a:latin typeface="Verdana" panose="020B0604030504040204" pitchFamily="34" charset="0"/>
              <a:ea typeface="Verdana" panose="020B0604030504040204" pitchFamily="34" charset="0"/>
            </a:endParaRPr>
          </a:p>
          <a:p>
            <a:pPr marL="0" indent="0" algn="just">
              <a:lnSpc>
                <a:spcPct val="120000"/>
              </a:lnSpc>
            </a:pPr>
            <a:endParaRPr lang="pt-BR" sz="4000" dirty="0" smtClean="0">
              <a:solidFill>
                <a:schemeClr val="accent2">
                  <a:lumMod val="75000"/>
                  <a:lumOff val="25000"/>
                </a:schemeClr>
              </a:solidFill>
              <a:latin typeface="Verdana" panose="020B0604030504040204" pitchFamily="34" charset="0"/>
              <a:ea typeface="Verdana" panose="020B0604030504040204" pitchFamily="34" charset="0"/>
            </a:endParaRPr>
          </a:p>
          <a:p>
            <a:pPr marL="0" indent="0" algn="just">
              <a:lnSpc>
                <a:spcPct val="120000"/>
              </a:lnSpc>
            </a:pPr>
            <a:endParaRPr lang="pt-BR" sz="4000" dirty="0">
              <a:solidFill>
                <a:schemeClr val="accent2">
                  <a:lumMod val="75000"/>
                  <a:lumOff val="25000"/>
                </a:schemeClr>
              </a:solidFill>
              <a:latin typeface="Verdana" panose="020B0604030504040204" pitchFamily="34" charset="0"/>
              <a:ea typeface="Verdana" panose="020B0604030504040204" pitchFamily="34" charset="0"/>
            </a:endParaRPr>
          </a:p>
          <a:p>
            <a:pPr marL="0" indent="0" algn="just">
              <a:lnSpc>
                <a:spcPct val="120000"/>
              </a:lnSpc>
            </a:pPr>
            <a:r>
              <a:rPr lang="pt-BR" sz="4000" dirty="0" smtClean="0">
                <a:solidFill>
                  <a:schemeClr val="accent2">
                    <a:lumMod val="75000"/>
                    <a:lumOff val="25000"/>
                  </a:schemeClr>
                </a:solidFill>
                <a:latin typeface="Verdana" panose="020B0604030504040204" pitchFamily="34" charset="0"/>
                <a:ea typeface="Verdana" panose="020B0604030504040204" pitchFamily="34" charset="0"/>
              </a:rPr>
              <a:t>(*) </a:t>
            </a:r>
            <a:r>
              <a:rPr lang="pt-BR" sz="4000" dirty="0" smtClean="0">
                <a:solidFill>
                  <a:schemeClr val="accent2">
                    <a:lumMod val="75000"/>
                    <a:lumOff val="25000"/>
                  </a:schemeClr>
                </a:solidFill>
                <a:latin typeface="Verdana" panose="020B0604030504040204" pitchFamily="34" charset="0"/>
                <a:ea typeface="Verdana" panose="020B0604030504040204" pitchFamily="34" charset="0"/>
              </a:rPr>
              <a:t>A </a:t>
            </a:r>
            <a:r>
              <a:rPr lang="pt-BR" sz="4000" dirty="0">
                <a:solidFill>
                  <a:schemeClr val="accent2">
                    <a:lumMod val="75000"/>
                    <a:lumOff val="25000"/>
                  </a:schemeClr>
                </a:solidFill>
                <a:latin typeface="Verdana" panose="020B0604030504040204" pitchFamily="34" charset="0"/>
                <a:ea typeface="Verdana" panose="020B0604030504040204" pitchFamily="34" charset="0"/>
              </a:rPr>
              <a:t>Unidade deverá informar eventuais alterações, conforme formulário disponível no SEI – Formulário Unificado Cadastramento – PPA, SAG, RAT_RGE, por meio do Processo SEI pertinente </a:t>
            </a:r>
            <a:r>
              <a:rPr lang="pt-BR" sz="4000" dirty="0" smtClean="0">
                <a:solidFill>
                  <a:schemeClr val="accent2">
                    <a:lumMod val="75000"/>
                    <a:lumOff val="25000"/>
                  </a:schemeClr>
                </a:solidFill>
                <a:latin typeface="Verdana" panose="020B0604030504040204" pitchFamily="34" charset="0"/>
                <a:ea typeface="Verdana" panose="020B0604030504040204" pitchFamily="34" charset="0"/>
              </a:rPr>
              <a:t>(Processo de Cadastramento Unificado de Usuários). </a:t>
            </a:r>
            <a:endParaRPr lang="pt-BR" sz="4000" dirty="0">
              <a:solidFill>
                <a:schemeClr val="accent2">
                  <a:lumMod val="75000"/>
                  <a:lumOff val="25000"/>
                </a:schemeClr>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7957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539906" y="306805"/>
            <a:ext cx="7667782"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cs typeface="Ubuntu"/>
                <a:sym typeface="Ubuntu"/>
              </a:rPr>
              <a:t>Instrumento de Planejamento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89949"/>
            <a:ext cx="8285400" cy="1926000"/>
          </a:xfrm>
          <a:prstGeom prst="rect">
            <a:avLst/>
          </a:prstGeom>
          <a:noFill/>
          <a:ln>
            <a:noFill/>
          </a:ln>
        </p:spPr>
        <p:txBody>
          <a:bodyPr spcFirstLastPara="1" wrap="square" lIns="91425" tIns="91425" rIns="91425" bIns="91425" anchor="t" anchorCtr="0">
            <a:noAutofit/>
          </a:bodyPr>
          <a:lstStyle/>
          <a:p>
            <a:pPr algn="just">
              <a:lnSpc>
                <a:spcPct val="150000"/>
              </a:lnSpc>
            </a:pPr>
            <a:r>
              <a:rPr lang="pt-BR" dirty="0">
                <a:solidFill>
                  <a:schemeClr val="tx2">
                    <a:lumMod val="25000"/>
                  </a:schemeClr>
                </a:solidFill>
                <a:latin typeface="Verdana" panose="020B0604030504040204" pitchFamily="34" charset="0"/>
                <a:ea typeface="Verdana" panose="020B0604030504040204" pitchFamily="34" charset="0"/>
              </a:rPr>
              <a:t>O relatório consolidado pela SUPLAN é um importante instrumento de planejamento que possibilita aos dirigentes das unidades orçamentárias do GDF demonstrarem </a:t>
            </a:r>
            <a:r>
              <a:rPr lang="pt-BR" b="1" dirty="0">
                <a:solidFill>
                  <a:srgbClr val="0070C0"/>
                </a:solidFill>
                <a:latin typeface="Verdana" panose="020B0604030504040204" pitchFamily="34" charset="0"/>
                <a:ea typeface="Verdana" panose="020B0604030504040204" pitchFamily="34" charset="0"/>
              </a:rPr>
              <a:t>aos órgãos de controle</a:t>
            </a:r>
            <a:r>
              <a:rPr lang="pt-BR" dirty="0">
                <a:latin typeface="Verdana" panose="020B0604030504040204" pitchFamily="34" charset="0"/>
                <a:ea typeface="Verdana" panose="020B0604030504040204" pitchFamily="34" charset="0"/>
              </a:rPr>
              <a:t>, </a:t>
            </a:r>
            <a:r>
              <a:rPr lang="pt-BR" dirty="0">
                <a:solidFill>
                  <a:schemeClr val="tx2">
                    <a:lumMod val="25000"/>
                  </a:schemeClr>
                </a:solidFill>
                <a:latin typeface="Verdana" panose="020B0604030504040204" pitchFamily="34" charset="0"/>
                <a:ea typeface="Verdana" panose="020B0604030504040204" pitchFamily="34" charset="0"/>
              </a:rPr>
              <a:t>às demais </a:t>
            </a:r>
            <a:r>
              <a:rPr lang="pt-BR" b="1" dirty="0">
                <a:solidFill>
                  <a:srgbClr val="0070C0"/>
                </a:solidFill>
                <a:latin typeface="Verdana" panose="020B0604030504040204" pitchFamily="34" charset="0"/>
                <a:ea typeface="Verdana" panose="020B0604030504040204" pitchFamily="34" charset="0"/>
              </a:rPr>
              <a:t>unidades do governo </a:t>
            </a:r>
            <a:r>
              <a:rPr lang="pt-BR" dirty="0">
                <a:solidFill>
                  <a:schemeClr val="tx2">
                    <a:lumMod val="25000"/>
                  </a:schemeClr>
                </a:solidFill>
                <a:latin typeface="Verdana" panose="020B0604030504040204" pitchFamily="34" charset="0"/>
                <a:ea typeface="Verdana" panose="020B0604030504040204" pitchFamily="34" charset="0"/>
              </a:rPr>
              <a:t>e à </a:t>
            </a:r>
            <a:r>
              <a:rPr lang="pt-BR" b="1" dirty="0">
                <a:solidFill>
                  <a:srgbClr val="0070C0"/>
                </a:solidFill>
                <a:latin typeface="Verdana" panose="020B0604030504040204" pitchFamily="34" charset="0"/>
                <a:ea typeface="Verdana" panose="020B0604030504040204" pitchFamily="34" charset="0"/>
              </a:rPr>
              <a:t>sociedade</a:t>
            </a:r>
            <a:r>
              <a:rPr lang="pt-BR" dirty="0">
                <a:solidFill>
                  <a:schemeClr val="tx2">
                    <a:lumMod val="25000"/>
                  </a:schemeClr>
                </a:solidFill>
                <a:latin typeface="Verdana" panose="020B0604030504040204" pitchFamily="34" charset="0"/>
                <a:ea typeface="Verdana" panose="020B0604030504040204" pitchFamily="34" charset="0"/>
              </a:rPr>
              <a:t>, o andamento das ações de governo durante o exercício, além de dar </a:t>
            </a:r>
            <a:r>
              <a:rPr lang="pt-BR" b="1" dirty="0">
                <a:solidFill>
                  <a:srgbClr val="FFC000"/>
                </a:solidFill>
                <a:latin typeface="Verdana" panose="020B0604030504040204" pitchFamily="34" charset="0"/>
                <a:ea typeface="Verdana" panose="020B0604030504040204" pitchFamily="34" charset="0"/>
              </a:rPr>
              <a:t>publicidade e transparência</a:t>
            </a:r>
            <a:r>
              <a:rPr lang="pt-BR" dirty="0">
                <a:solidFill>
                  <a:srgbClr val="FFC000"/>
                </a:solidFill>
                <a:latin typeface="Verdana" panose="020B0604030504040204" pitchFamily="34" charset="0"/>
                <a:ea typeface="Verdana" panose="020B0604030504040204" pitchFamily="34" charset="0"/>
              </a:rPr>
              <a:t> </a:t>
            </a:r>
            <a:r>
              <a:rPr lang="pt-BR" dirty="0">
                <a:solidFill>
                  <a:schemeClr val="tx2">
                    <a:lumMod val="25000"/>
                  </a:schemeClr>
                </a:solidFill>
                <a:latin typeface="Verdana" panose="020B0604030504040204" pitchFamily="34" charset="0"/>
                <a:ea typeface="Verdana" panose="020B0604030504040204" pitchFamily="34" charset="0"/>
              </a:rPr>
              <a:t>à execução físico-financeira dos recursos públicos.</a:t>
            </a: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Tree>
    <p:extLst>
      <p:ext uri="{BB962C8B-B14F-4D97-AF65-F5344CB8AC3E}">
        <p14:creationId xmlns:p14="http://schemas.microsoft.com/office/powerpoint/2010/main" val="1771799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539906" y="306805"/>
            <a:ext cx="7667782"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cs typeface="Ubuntu"/>
                <a:sym typeface="Ubuntu"/>
              </a:rPr>
              <a:t>Instrumento de Planejamento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89949"/>
            <a:ext cx="8285400" cy="1926000"/>
          </a:xfrm>
          <a:prstGeom prst="rect">
            <a:avLst/>
          </a:prstGeom>
          <a:noFill/>
          <a:ln>
            <a:noFill/>
          </a:ln>
        </p:spPr>
        <p:txBody>
          <a:bodyPr spcFirstLastPara="1" wrap="square" lIns="91425" tIns="91425" rIns="91425" bIns="91425" anchor="t" anchorCtr="0">
            <a:noAutofit/>
          </a:bodyPr>
          <a:lstStyle/>
          <a:p>
            <a:pPr algn="just">
              <a:lnSpc>
                <a:spcPct val="150000"/>
              </a:lnSpc>
            </a:pPr>
            <a:r>
              <a:rPr lang="pt-BR" dirty="0">
                <a:solidFill>
                  <a:schemeClr val="accent2">
                    <a:lumMod val="75000"/>
                    <a:lumOff val="25000"/>
                  </a:schemeClr>
                </a:solidFill>
                <a:latin typeface="Verdana" panose="020B0604030504040204" pitchFamily="34" charset="0"/>
                <a:ea typeface="Verdana" panose="020B0604030504040204" pitchFamily="34" charset="0"/>
              </a:rPr>
              <a:t>Após o término de cada bimestre, a SUPLAN vem publicando </a:t>
            </a:r>
            <a:r>
              <a:rPr lang="pt-BR" dirty="0" smtClean="0">
                <a:solidFill>
                  <a:schemeClr val="accent2">
                    <a:lumMod val="75000"/>
                    <a:lumOff val="25000"/>
                  </a:schemeClr>
                </a:solidFill>
                <a:latin typeface="Verdana" panose="020B0604030504040204" pitchFamily="34" charset="0"/>
                <a:ea typeface="Verdana" panose="020B0604030504040204" pitchFamily="34" charset="0"/>
              </a:rPr>
              <a:t>também, </a:t>
            </a:r>
            <a:r>
              <a:rPr lang="pt-BR" dirty="0">
                <a:solidFill>
                  <a:schemeClr val="accent2">
                    <a:lumMod val="75000"/>
                    <a:lumOff val="25000"/>
                  </a:schemeClr>
                </a:solidFill>
                <a:latin typeface="Verdana" panose="020B0604030504040204" pitchFamily="34" charset="0"/>
                <a:ea typeface="Verdana" panose="020B0604030504040204" pitchFamily="34" charset="0"/>
              </a:rPr>
              <a:t>no site da SEEC, as </a:t>
            </a:r>
            <a:r>
              <a:rPr lang="pt-BR" dirty="0" smtClean="0">
                <a:solidFill>
                  <a:schemeClr val="accent2">
                    <a:lumMod val="75000"/>
                    <a:lumOff val="25000"/>
                  </a:schemeClr>
                </a:solidFill>
                <a:latin typeface="Verdana" panose="020B0604030504040204" pitchFamily="34" charset="0"/>
                <a:ea typeface="Verdana" panose="020B0604030504040204" pitchFamily="34" charset="0"/>
              </a:rPr>
              <a:t>principais realizações </a:t>
            </a:r>
            <a:r>
              <a:rPr lang="pt-BR" dirty="0">
                <a:solidFill>
                  <a:schemeClr val="accent2">
                    <a:lumMod val="75000"/>
                    <a:lumOff val="25000"/>
                  </a:schemeClr>
                </a:solidFill>
                <a:latin typeface="Verdana" panose="020B0604030504040204" pitchFamily="34" charset="0"/>
                <a:ea typeface="Verdana" panose="020B0604030504040204" pitchFamily="34" charset="0"/>
              </a:rPr>
              <a:t>das </a:t>
            </a:r>
            <a:r>
              <a:rPr lang="pt-BR" dirty="0" smtClean="0">
                <a:solidFill>
                  <a:schemeClr val="accent2">
                    <a:lumMod val="75000"/>
                    <a:lumOff val="25000"/>
                  </a:schemeClr>
                </a:solidFill>
                <a:latin typeface="Verdana" panose="020B0604030504040204" pitchFamily="34" charset="0"/>
                <a:ea typeface="Verdana" panose="020B0604030504040204" pitchFamily="34" charset="0"/>
              </a:rPr>
              <a:t>Unidades ao longo do período, </a:t>
            </a:r>
            <a:r>
              <a:rPr lang="pt-BR" dirty="0">
                <a:solidFill>
                  <a:schemeClr val="accent2">
                    <a:lumMod val="75000"/>
                    <a:lumOff val="25000"/>
                  </a:schemeClr>
                </a:solidFill>
                <a:latin typeface="Verdana" panose="020B0604030504040204" pitchFamily="34" charset="0"/>
                <a:ea typeface="Verdana" panose="020B0604030504040204" pitchFamily="34" charset="0"/>
              </a:rPr>
              <a:t>demonstrando a situação das etapas e as ações das Unidades </a:t>
            </a:r>
            <a:r>
              <a:rPr lang="pt-BR" dirty="0" smtClean="0">
                <a:solidFill>
                  <a:schemeClr val="accent2">
                    <a:lumMod val="75000"/>
                    <a:lumOff val="25000"/>
                  </a:schemeClr>
                </a:solidFill>
                <a:latin typeface="Verdana" panose="020B0604030504040204" pitchFamily="34" charset="0"/>
                <a:ea typeface="Verdana" panose="020B0604030504040204" pitchFamily="34" charset="0"/>
              </a:rPr>
              <a:t>Orçamentárias.</a:t>
            </a:r>
          </a:p>
          <a:p>
            <a:pPr algn="just">
              <a:lnSpc>
                <a:spcPct val="150000"/>
              </a:lnSpc>
            </a:pPr>
            <a:endParaRPr lang="pt-BR" dirty="0" smtClean="0">
              <a:solidFill>
                <a:schemeClr val="accent2">
                  <a:lumMod val="75000"/>
                  <a:lumOff val="25000"/>
                </a:schemeClr>
              </a:solidFill>
              <a:latin typeface="Verdana" panose="020B0604030504040204" pitchFamily="34" charset="0"/>
              <a:ea typeface="Verdana" panose="020B0604030504040204" pitchFamily="34" charset="0"/>
            </a:endParaRPr>
          </a:p>
          <a:p>
            <a:pPr algn="just">
              <a:lnSpc>
                <a:spcPct val="150000"/>
              </a:lnSpc>
            </a:pPr>
            <a:r>
              <a:rPr lang="pt-BR" b="1" dirty="0" smtClean="0">
                <a:solidFill>
                  <a:schemeClr val="accent2">
                    <a:lumMod val="75000"/>
                    <a:lumOff val="25000"/>
                  </a:schemeClr>
                </a:solidFill>
                <a:latin typeface="Verdana" panose="020B0604030504040204" pitchFamily="34" charset="0"/>
                <a:ea typeface="Verdana" panose="020B0604030504040204" pitchFamily="34" charset="0"/>
              </a:rPr>
              <a:t>Link</a:t>
            </a:r>
            <a:r>
              <a:rPr lang="pt-BR" dirty="0" smtClean="0">
                <a:solidFill>
                  <a:schemeClr val="accent2">
                    <a:lumMod val="75000"/>
                    <a:lumOff val="25000"/>
                  </a:schemeClr>
                </a:solidFill>
                <a:latin typeface="Verdana" panose="020B0604030504040204" pitchFamily="34" charset="0"/>
                <a:ea typeface="Verdana" panose="020B0604030504040204" pitchFamily="34" charset="0"/>
              </a:rPr>
              <a:t>: </a:t>
            </a:r>
            <a:r>
              <a:rPr lang="pt-BR"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hlinkClick r:id="rId3"/>
              </a:rPr>
              <a:t>http</a:t>
            </a:r>
            <a:r>
              <a:rPr lang="pt-BR" dirty="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hlinkClick r:id="rId3"/>
              </a:rPr>
              <a:t>://</a:t>
            </a:r>
            <a:r>
              <a:rPr lang="pt-BR"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hlinkClick r:id="rId3"/>
              </a:rPr>
              <a:t>www.economia.df.gov.br/acompanhamento-governamental-sag/</a:t>
            </a:r>
            <a:endParaRPr lang="pt-BR"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r>
              <a:rPr lang="pt-BR" b="1"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Opção</a:t>
            </a:r>
            <a:r>
              <a:rPr lang="pt-BR"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 </a:t>
            </a:r>
            <a:r>
              <a:rPr lang="pt-BR" dirty="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“Principais Realizações”</a:t>
            </a:r>
            <a:endParaRPr lang="pt-BR" dirty="0">
              <a:solidFill>
                <a:schemeClr val="accent2">
                  <a:lumMod val="75000"/>
                  <a:lumOff val="25000"/>
                </a:schemeClr>
              </a:solidFill>
              <a:latin typeface="Verdana" panose="020B0604030504040204" pitchFamily="34" charset="0"/>
              <a:ea typeface="Verdana" panose="020B0604030504040204" pitchFamily="34" charset="0"/>
            </a:endParaRPr>
          </a:p>
          <a:p>
            <a:pPr algn="just"/>
            <a:endParaRPr lang="pt-BR" dirty="0"/>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Tree>
    <p:extLst>
      <p:ext uri="{BB962C8B-B14F-4D97-AF65-F5344CB8AC3E}">
        <p14:creationId xmlns:p14="http://schemas.microsoft.com/office/powerpoint/2010/main" val="9694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7764425" y="63250"/>
            <a:ext cx="1293000" cy="29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solidFill>
              <a:latin typeface="Verdana" panose="020B0604030504040204" pitchFamily="34" charset="0"/>
              <a:ea typeface="Verdana" panose="020B0604030504040204" pitchFamily="34" charset="0"/>
              <a:cs typeface="Ubuntu Light"/>
              <a:sym typeface="Ubuntu Light"/>
            </a:endParaRPr>
          </a:p>
        </p:txBody>
      </p:sp>
      <p:sp>
        <p:nvSpPr>
          <p:cNvPr id="26" name="Google Shape;57;p13"/>
          <p:cNvSpPr txBox="1"/>
          <p:nvPr/>
        </p:nvSpPr>
        <p:spPr>
          <a:xfrm>
            <a:off x="1332349" y="1889932"/>
            <a:ext cx="7477113" cy="449944"/>
          </a:xfrm>
          <a:prstGeom prst="rect">
            <a:avLst/>
          </a:prstGeom>
          <a:noFill/>
          <a:ln>
            <a:noFill/>
          </a:ln>
        </p:spPr>
        <p:txBody>
          <a:bodyPr spcFirstLastPara="1" wrap="square" lIns="91425" tIns="91425" rIns="91425" bIns="91425" anchor="t" anchorCtr="0">
            <a:noAutofit/>
          </a:bodyPr>
          <a:lstStyle/>
          <a:p>
            <a:r>
              <a:rPr lang="pt-BR" sz="2400" b="1" dirty="0" smtClean="0">
                <a:solidFill>
                  <a:schemeClr val="bg1"/>
                </a:solidFill>
                <a:latin typeface="Verdana" panose="020B0604030504040204" pitchFamily="34" charset="0"/>
                <a:ea typeface="Verdana" panose="020B0604030504040204" pitchFamily="34" charset="0"/>
              </a:rPr>
              <a:t>Acompanhamento </a:t>
            </a:r>
            <a:r>
              <a:rPr lang="pt-BR" sz="2400" b="1" dirty="0">
                <a:solidFill>
                  <a:schemeClr val="bg1"/>
                </a:solidFill>
                <a:latin typeface="Verdana" panose="020B0604030504040204" pitchFamily="34" charset="0"/>
                <a:ea typeface="Verdana" panose="020B0604030504040204" pitchFamily="34" charset="0"/>
              </a:rPr>
              <a:t>Físico-Financeiro</a:t>
            </a:r>
          </a:p>
          <a:p>
            <a:pPr marL="0" indent="0">
              <a:buNone/>
            </a:pPr>
            <a:r>
              <a:rPr lang="pt-BR" sz="2500" b="1" dirty="0" smtClean="0">
                <a:solidFill>
                  <a:schemeClr val="bg1"/>
                </a:solidFill>
                <a:latin typeface="Verdana" panose="020B0604030504040204" pitchFamily="34" charset="0"/>
                <a:ea typeface="Verdana" panose="020B0604030504040204" pitchFamily="34" charset="0"/>
                <a:cs typeface="Calibri" panose="020F0502020204030204" pitchFamily="34" charset="0"/>
              </a:rPr>
              <a:t>SAG </a:t>
            </a:r>
            <a: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t>2020 – Encerramento do Exercício</a:t>
            </a:r>
            <a:endPar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endParaRPr>
          </a:p>
        </p:txBody>
      </p:sp>
      <p:cxnSp>
        <p:nvCxnSpPr>
          <p:cNvPr id="27" name="Google Shape;60;p13"/>
          <p:cNvCxnSpPr/>
          <p:nvPr/>
        </p:nvCxnSpPr>
        <p:spPr>
          <a:xfrm>
            <a:off x="1225247" y="-22405"/>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23902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301804"/>
            <a:ext cx="7667782"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Físico-Financeiro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r>
              <a:rPr lang="pt-BR" sz="1800" b="1" dirty="0" smtClean="0">
                <a:solidFill>
                  <a:srgbClr val="00518E"/>
                </a:solidFill>
                <a:latin typeface="Verdana" panose="020B0604030504040204" pitchFamily="34" charset="0"/>
                <a:ea typeface="Verdana" panose="020B0604030504040204" pitchFamily="34" charset="0"/>
              </a:rPr>
              <a:t>Análises </a:t>
            </a:r>
            <a:r>
              <a:rPr lang="pt-BR" sz="1800" b="1" dirty="0">
                <a:solidFill>
                  <a:srgbClr val="00518E"/>
                </a:solidFill>
                <a:latin typeface="Verdana" panose="020B0604030504040204" pitchFamily="34" charset="0"/>
                <a:ea typeface="Verdana" panose="020B0604030504040204" pitchFamily="34" charset="0"/>
              </a:rPr>
              <a:t>do SAG – 6º </a:t>
            </a:r>
            <a:r>
              <a:rPr lang="pt-BR" sz="1800" b="1" dirty="0" smtClean="0">
                <a:solidFill>
                  <a:srgbClr val="00518E"/>
                </a:solidFill>
                <a:latin typeface="Verdana" panose="020B0604030504040204" pitchFamily="34" charset="0"/>
                <a:ea typeface="Verdana" panose="020B0604030504040204" pitchFamily="34" charset="0"/>
              </a:rPr>
              <a:t>Bimestre/2020</a:t>
            </a:r>
            <a:endParaRPr lang="pt-BR" sz="1800" b="1" dirty="0" smtClean="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89949"/>
            <a:ext cx="8285400" cy="1926000"/>
          </a:xfrm>
          <a:prstGeom prst="rect">
            <a:avLst/>
          </a:prstGeom>
          <a:no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pic>
        <p:nvPicPr>
          <p:cNvPr id="5" name="Imagem 4"/>
          <p:cNvPicPr>
            <a:picLocks noChangeAspect="1"/>
          </p:cNvPicPr>
          <p:nvPr/>
        </p:nvPicPr>
        <p:blipFill>
          <a:blip r:embed="rId3"/>
          <a:stretch>
            <a:fillRect/>
          </a:stretch>
        </p:blipFill>
        <p:spPr>
          <a:xfrm>
            <a:off x="1859045" y="1178676"/>
            <a:ext cx="5425910" cy="914479"/>
          </a:xfrm>
          <a:prstGeom prst="rect">
            <a:avLst/>
          </a:prstGeom>
        </p:spPr>
      </p:pic>
      <p:pic>
        <p:nvPicPr>
          <p:cNvPr id="6" name="Imagem 5"/>
          <p:cNvPicPr>
            <a:picLocks noChangeAspect="1"/>
          </p:cNvPicPr>
          <p:nvPr/>
        </p:nvPicPr>
        <p:blipFill>
          <a:blip r:embed="rId4"/>
          <a:stretch>
            <a:fillRect/>
          </a:stretch>
        </p:blipFill>
        <p:spPr>
          <a:xfrm>
            <a:off x="1200714" y="2203905"/>
            <a:ext cx="6785436" cy="2121592"/>
          </a:xfrm>
          <a:prstGeom prst="rect">
            <a:avLst/>
          </a:prstGeom>
        </p:spPr>
      </p:pic>
      <p:sp>
        <p:nvSpPr>
          <p:cNvPr id="7" name="CaixaDeTexto 6"/>
          <p:cNvSpPr txBox="1"/>
          <p:nvPr/>
        </p:nvSpPr>
        <p:spPr>
          <a:xfrm>
            <a:off x="843512" y="4464116"/>
            <a:ext cx="7493247" cy="553998"/>
          </a:xfrm>
          <a:prstGeom prst="rect">
            <a:avLst/>
          </a:prstGeom>
          <a:noFill/>
        </p:spPr>
        <p:txBody>
          <a:bodyPr wrap="square" rtlCol="0">
            <a:spAutoFit/>
          </a:bodyPr>
          <a:lstStyle/>
          <a:p>
            <a:pPr algn="just"/>
            <a:r>
              <a:rPr lang="pt-BR" sz="1000" dirty="0" smtClean="0">
                <a:solidFill>
                  <a:schemeClr val="accent3">
                    <a:lumMod val="75000"/>
                  </a:schemeClr>
                </a:solidFill>
              </a:rPr>
              <a:t>(*) ATENÇÃO: 50 etapas encerraram o exercício em estágio SI – A SER INICIADA. Por se tratar de um equívoco de prestação de informação, para efeito dos cálculos acima, tais etapas foram somadas ao quantitativo NI – NÃO INICIADA, estágio compatível com sua verdadeira condição. </a:t>
            </a:r>
            <a:endParaRPr lang="pt-BR" sz="1000" dirty="0">
              <a:solidFill>
                <a:schemeClr val="accent3">
                  <a:lumMod val="75000"/>
                </a:schemeClr>
              </a:solidFill>
            </a:endParaRPr>
          </a:p>
        </p:txBody>
      </p:sp>
    </p:spTree>
    <p:extLst>
      <p:ext uri="{BB962C8B-B14F-4D97-AF65-F5344CB8AC3E}">
        <p14:creationId xmlns:p14="http://schemas.microsoft.com/office/powerpoint/2010/main" val="281839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88" name="Google Shape;88;p15"/>
          <p:cNvSpPr txBox="1"/>
          <p:nvPr/>
        </p:nvSpPr>
        <p:spPr>
          <a:xfrm>
            <a:off x="472198" y="270275"/>
            <a:ext cx="8094285"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Físico-Financeiro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r>
              <a:rPr lang="pt-BR" sz="1800" b="1" dirty="0" smtClean="0">
                <a:solidFill>
                  <a:srgbClr val="00518E"/>
                </a:solidFill>
                <a:latin typeface="Verdana" panose="020B0604030504040204" pitchFamily="34" charset="0"/>
                <a:ea typeface="Verdana" panose="020B0604030504040204" pitchFamily="34" charset="0"/>
              </a:rPr>
              <a:t>Análises </a:t>
            </a:r>
            <a:r>
              <a:rPr lang="pt-BR" sz="1800" b="1" dirty="0">
                <a:solidFill>
                  <a:srgbClr val="00518E"/>
                </a:solidFill>
                <a:latin typeface="Verdana" panose="020B0604030504040204" pitchFamily="34" charset="0"/>
                <a:ea typeface="Verdana" panose="020B0604030504040204" pitchFamily="34" charset="0"/>
              </a:rPr>
              <a:t>do SAG – 6º </a:t>
            </a:r>
            <a:r>
              <a:rPr lang="pt-BR" sz="1800" b="1" dirty="0" smtClean="0">
                <a:solidFill>
                  <a:srgbClr val="00518E"/>
                </a:solidFill>
                <a:latin typeface="Verdana" panose="020B0604030504040204" pitchFamily="34" charset="0"/>
                <a:ea typeface="Verdana" panose="020B0604030504040204" pitchFamily="34" charset="0"/>
              </a:rPr>
              <a:t>Bimestre/2020</a:t>
            </a:r>
            <a:endParaRPr lang="pt-BR" sz="1800" b="1" dirty="0">
              <a:solidFill>
                <a:srgbClr val="00518E"/>
              </a:solidFill>
              <a:latin typeface="Verdana" panose="020B0604030504040204" pitchFamily="34" charset="0"/>
              <a:ea typeface="Verdana" panose="020B0604030504040204" pitchFamily="34" charset="0"/>
            </a:endParaRPr>
          </a:p>
        </p:txBody>
      </p:sp>
      <p:cxnSp>
        <p:nvCxnSpPr>
          <p:cNvPr id="89" name="Google Shape;89;p15"/>
          <p:cNvCxnSpPr/>
          <p:nvPr/>
        </p:nvCxnSpPr>
        <p:spPr>
          <a:xfrm>
            <a:off x="366800" y="0"/>
            <a:ext cx="0" cy="600075"/>
          </a:xfrm>
          <a:prstGeom prst="straightConnector1">
            <a:avLst/>
          </a:prstGeom>
          <a:noFill/>
          <a:ln w="19050" cap="flat" cmpd="sng">
            <a:solidFill>
              <a:srgbClr val="0B5394"/>
            </a:solidFill>
            <a:prstDash val="solid"/>
            <a:round/>
            <a:headEnd type="none" w="med" len="med"/>
            <a:tailEnd type="none" w="med" len="med"/>
          </a:ln>
        </p:spPr>
      </p:cxnSp>
      <p:pic>
        <p:nvPicPr>
          <p:cNvPr id="2" name="Imagem 1"/>
          <p:cNvPicPr>
            <a:picLocks noChangeAspect="1"/>
          </p:cNvPicPr>
          <p:nvPr/>
        </p:nvPicPr>
        <p:blipFill>
          <a:blip r:embed="rId3"/>
          <a:stretch>
            <a:fillRect/>
          </a:stretch>
        </p:blipFill>
        <p:spPr>
          <a:xfrm>
            <a:off x="1805968" y="1112524"/>
            <a:ext cx="5426744" cy="3759513"/>
          </a:xfrm>
          <a:prstGeom prst="rect">
            <a:avLst/>
          </a:prstGeom>
        </p:spPr>
      </p:pic>
    </p:spTree>
    <p:extLst>
      <p:ext uri="{BB962C8B-B14F-4D97-AF65-F5344CB8AC3E}">
        <p14:creationId xmlns:p14="http://schemas.microsoft.com/office/powerpoint/2010/main" val="2899513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7764425" y="63250"/>
            <a:ext cx="1293000" cy="29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solidFill>
              <a:latin typeface="Verdana" panose="020B0604030504040204" pitchFamily="34" charset="0"/>
              <a:ea typeface="Verdana" panose="020B0604030504040204" pitchFamily="34" charset="0"/>
              <a:cs typeface="Ubuntu Light"/>
              <a:sym typeface="Ubuntu Light"/>
            </a:endParaRPr>
          </a:p>
        </p:txBody>
      </p:sp>
      <p:sp>
        <p:nvSpPr>
          <p:cNvPr id="26" name="Google Shape;57;p13"/>
          <p:cNvSpPr txBox="1"/>
          <p:nvPr/>
        </p:nvSpPr>
        <p:spPr>
          <a:xfrm>
            <a:off x="1332349" y="1889932"/>
            <a:ext cx="7725075" cy="449944"/>
          </a:xfrm>
          <a:prstGeom prst="rect">
            <a:avLst/>
          </a:prstGeom>
          <a:noFill/>
          <a:ln>
            <a:noFill/>
          </a:ln>
        </p:spPr>
        <p:txBody>
          <a:bodyPr spcFirstLastPara="1" wrap="square" lIns="91425" tIns="91425" rIns="91425" bIns="91425" anchor="t" anchorCtr="0">
            <a:noAutofit/>
          </a:bodyPr>
          <a:lstStyle/>
          <a:p>
            <a:r>
              <a:rPr lang="pt-BR" sz="2400" b="1" dirty="0">
                <a:solidFill>
                  <a:schemeClr val="bg1"/>
                </a:solidFill>
                <a:latin typeface="Verdana" panose="020B0604030504040204" pitchFamily="34" charset="0"/>
                <a:ea typeface="Verdana" panose="020B0604030504040204" pitchFamily="34" charset="0"/>
              </a:rPr>
              <a:t>SAG - Acompanhamento </a:t>
            </a:r>
            <a:r>
              <a:rPr lang="pt-BR" sz="2400" b="1" dirty="0" smtClean="0">
                <a:solidFill>
                  <a:schemeClr val="bg1"/>
                </a:solidFill>
                <a:latin typeface="Verdana" panose="020B0604030504040204" pitchFamily="34" charset="0"/>
                <a:ea typeface="Verdana" panose="020B0604030504040204" pitchFamily="34" charset="0"/>
              </a:rPr>
              <a:t>Físico-Financeiro</a:t>
            </a:r>
          </a:p>
          <a:p>
            <a:r>
              <a:rPr lang="pt-BR" sz="2400" b="1" dirty="0" smtClean="0">
                <a:solidFill>
                  <a:schemeClr val="bg1"/>
                </a:solidFill>
                <a:latin typeface="Verdana" panose="020B0604030504040204" pitchFamily="34" charset="0"/>
                <a:ea typeface="Verdana" panose="020B0604030504040204" pitchFamily="34" charset="0"/>
              </a:rPr>
              <a:t>Exercício 2021</a:t>
            </a:r>
            <a:endParaRPr lang="pt-BR" sz="2400" b="1" dirty="0">
              <a:solidFill>
                <a:schemeClr val="bg1"/>
              </a:solidFill>
              <a:latin typeface="Verdana" panose="020B0604030504040204" pitchFamily="34" charset="0"/>
              <a:ea typeface="Verdana" panose="020B0604030504040204" pitchFamily="34" charset="0"/>
            </a:endParaRPr>
          </a:p>
        </p:txBody>
      </p:sp>
      <p:cxnSp>
        <p:nvCxnSpPr>
          <p:cNvPr id="27" name="Google Shape;60;p13"/>
          <p:cNvCxnSpPr/>
          <p:nvPr/>
        </p:nvCxnSpPr>
        <p:spPr>
          <a:xfrm>
            <a:off x="1225247" y="-22405"/>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968980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0595"/>
            <a:ext cx="7667782"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Físico-Financeiro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pPr fontAlgn="b"/>
            <a:r>
              <a:rPr lang="pt-BR" sz="1800" b="1" dirty="0" smtClean="0">
                <a:solidFill>
                  <a:srgbClr val="00518E"/>
                </a:solidFill>
                <a:latin typeface="Verdana" panose="020B0604030504040204" pitchFamily="34" charset="0"/>
                <a:ea typeface="Verdana" panose="020B0604030504040204" pitchFamily="34" charset="0"/>
              </a:rPr>
              <a:t>Cronograma </a:t>
            </a:r>
            <a:r>
              <a:rPr lang="pt-BR" sz="1800" b="1" dirty="0">
                <a:solidFill>
                  <a:srgbClr val="00518E"/>
                </a:solidFill>
                <a:latin typeface="Verdana" panose="020B0604030504040204" pitchFamily="34" charset="0"/>
                <a:ea typeface="Verdana" panose="020B0604030504040204" pitchFamily="34" charset="0"/>
              </a:rPr>
              <a:t>de Atualização </a:t>
            </a:r>
            <a:r>
              <a:rPr lang="pt-BR" sz="1800" b="1" dirty="0" smtClean="0">
                <a:solidFill>
                  <a:srgbClr val="00518E"/>
                </a:solidFill>
                <a:latin typeface="Verdana" panose="020B0604030504040204" pitchFamily="34" charset="0"/>
                <a:ea typeface="Verdana" panose="020B0604030504040204" pitchFamily="34" charset="0"/>
              </a:rPr>
              <a:t>Bimestral – Exercício 2021</a:t>
            </a:r>
            <a:endParaRPr lang="pt-BR" sz="16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pic>
        <p:nvPicPr>
          <p:cNvPr id="2" name="Imagem 1"/>
          <p:cNvPicPr>
            <a:picLocks noChangeAspect="1"/>
          </p:cNvPicPr>
          <p:nvPr/>
        </p:nvPicPr>
        <p:blipFill>
          <a:blip r:embed="rId3"/>
          <a:stretch>
            <a:fillRect/>
          </a:stretch>
        </p:blipFill>
        <p:spPr>
          <a:xfrm>
            <a:off x="853117" y="1220208"/>
            <a:ext cx="7437765" cy="3123192"/>
          </a:xfrm>
          <a:prstGeom prst="rect">
            <a:avLst/>
          </a:prstGeom>
        </p:spPr>
      </p:pic>
    </p:spTree>
    <p:extLst>
      <p:ext uri="{BB962C8B-B14F-4D97-AF65-F5344CB8AC3E}">
        <p14:creationId xmlns:p14="http://schemas.microsoft.com/office/powerpoint/2010/main" val="2015746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r>
              <a:rPr lang="pt-BR" sz="1800" b="1" dirty="0" smtClean="0">
                <a:solidFill>
                  <a:srgbClr val="00518E"/>
                </a:solidFill>
                <a:latin typeface="Verdana" panose="020B0604030504040204" pitchFamily="34" charset="0"/>
                <a:ea typeface="Verdana" panose="020B0604030504040204" pitchFamily="34" charset="0"/>
              </a:rPr>
              <a:t>Responsabilidade das </a:t>
            </a:r>
            <a:r>
              <a:rPr lang="pt-BR" sz="1800" b="1" dirty="0" err="1" smtClean="0">
                <a:solidFill>
                  <a:srgbClr val="00518E"/>
                </a:solidFill>
                <a:latin typeface="Verdana" panose="020B0604030504040204" pitchFamily="34" charset="0"/>
                <a:ea typeface="Verdana" panose="020B0604030504040204" pitchFamily="34" charset="0"/>
              </a:rPr>
              <a:t>UO’s</a:t>
            </a:r>
            <a:r>
              <a:rPr lang="pt-BR" sz="1800" b="1" dirty="0" smtClean="0">
                <a:solidFill>
                  <a:srgbClr val="00518E"/>
                </a:solidFill>
                <a:latin typeface="Verdana" panose="020B0604030504040204" pitchFamily="34" charset="0"/>
                <a:ea typeface="Verdana" panose="020B0604030504040204" pitchFamily="34" charset="0"/>
              </a:rPr>
              <a:t> e </a:t>
            </a:r>
            <a:r>
              <a:rPr lang="pt-BR" sz="1800" b="1" dirty="0">
                <a:solidFill>
                  <a:srgbClr val="00518E"/>
                </a:solidFill>
                <a:latin typeface="Verdana" panose="020B0604030504040204" pitchFamily="34" charset="0"/>
                <a:ea typeface="Verdana" panose="020B0604030504040204" pitchFamily="34" charset="0"/>
              </a:rPr>
              <a:t>d</a:t>
            </a:r>
            <a:r>
              <a:rPr lang="pt-BR" sz="1800" b="1" dirty="0" smtClean="0">
                <a:solidFill>
                  <a:srgbClr val="00518E"/>
                </a:solidFill>
                <a:latin typeface="Verdana" panose="020B0604030504040204" pitchFamily="34" charset="0"/>
                <a:ea typeface="Verdana" panose="020B0604030504040204" pitchFamily="34" charset="0"/>
              </a:rPr>
              <a:t>os </a:t>
            </a:r>
            <a:r>
              <a:rPr lang="pt-BR" sz="1800" b="1" dirty="0">
                <a:solidFill>
                  <a:srgbClr val="00518E"/>
                </a:solidFill>
                <a:latin typeface="Verdana" panose="020B0604030504040204" pitchFamily="34" charset="0"/>
                <a:ea typeface="Verdana" panose="020B0604030504040204" pitchFamily="34" charset="0"/>
              </a:rPr>
              <a:t>Agentes </a:t>
            </a:r>
            <a:r>
              <a:rPr lang="pt-BR" sz="1800" b="1" dirty="0" smtClean="0">
                <a:solidFill>
                  <a:srgbClr val="00518E"/>
                </a:solidFill>
                <a:latin typeface="Verdana" panose="020B0604030504040204" pitchFamily="34" charset="0"/>
                <a:ea typeface="Verdana" panose="020B0604030504040204" pitchFamily="34" charset="0"/>
              </a:rPr>
              <a:t>de Planejamento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66799" y="1427356"/>
            <a:ext cx="8384165" cy="2097639"/>
          </a:xfrm>
        </p:spPr>
        <p:txBody>
          <a:bodyPr>
            <a:normAutofit fontScale="25000" lnSpcReduction="20000"/>
          </a:bodyPr>
          <a:lstStyle/>
          <a:p>
            <a:pPr marL="114300" indent="0">
              <a:lnSpc>
                <a:spcPct val="170000"/>
              </a:lnSpc>
            </a:pPr>
            <a:r>
              <a:rPr lang="pt-BR" sz="7200" b="1" i="1" dirty="0">
                <a:solidFill>
                  <a:srgbClr val="FF0000"/>
                </a:solidFill>
                <a:latin typeface="Verdana" panose="020B0604030504040204" pitchFamily="34" charset="0"/>
                <a:ea typeface="Verdana" panose="020B0604030504040204" pitchFamily="34" charset="0"/>
              </a:rPr>
              <a:t>Atenção!</a:t>
            </a:r>
            <a:r>
              <a:rPr lang="pt-BR" sz="7200" i="1" dirty="0">
                <a:solidFill>
                  <a:srgbClr val="FF0000"/>
                </a:solidFill>
                <a:latin typeface="Verdana" panose="020B0604030504040204" pitchFamily="34" charset="0"/>
                <a:ea typeface="Verdana" panose="020B0604030504040204" pitchFamily="34" charset="0"/>
              </a:rPr>
              <a:t> </a:t>
            </a:r>
            <a:endParaRPr lang="pt-BR" sz="7200" i="1" dirty="0" smtClean="0">
              <a:solidFill>
                <a:srgbClr val="FF0000"/>
              </a:solidFill>
              <a:latin typeface="Verdana" panose="020B0604030504040204" pitchFamily="34" charset="0"/>
              <a:ea typeface="Verdana" panose="020B0604030504040204" pitchFamily="34" charset="0"/>
            </a:endParaRPr>
          </a:p>
          <a:p>
            <a:pPr marL="114300" indent="0">
              <a:lnSpc>
                <a:spcPct val="170000"/>
              </a:lnSpc>
            </a:pPr>
            <a:endParaRPr lang="pt-BR" sz="6000" i="1" dirty="0" smtClean="0">
              <a:solidFill>
                <a:srgbClr val="0070C0"/>
              </a:solidFill>
            </a:endParaRPr>
          </a:p>
          <a:p>
            <a:pPr marL="114300" indent="0" algn="just">
              <a:lnSpc>
                <a:spcPct val="170000"/>
              </a:lnSpc>
            </a:pPr>
            <a:r>
              <a:rPr lang="pt-BR" sz="6000" i="1" dirty="0" smtClean="0">
                <a:latin typeface="Verdana" panose="020B0604030504040204" pitchFamily="34" charset="0"/>
                <a:ea typeface="Verdana" panose="020B0604030504040204" pitchFamily="34" charset="0"/>
              </a:rPr>
              <a:t>A </a:t>
            </a:r>
            <a:r>
              <a:rPr lang="pt-BR" sz="6000" i="1" dirty="0">
                <a:latin typeface="Verdana" panose="020B0604030504040204" pitchFamily="34" charset="0"/>
                <a:ea typeface="Verdana" panose="020B0604030504040204" pitchFamily="34" charset="0"/>
              </a:rPr>
              <a:t>Unidade Orçamentária que não atualizar ou atualizar parcial/incorretamente as etapas do SAG constará em </a:t>
            </a:r>
            <a:r>
              <a:rPr lang="pt-BR" sz="6000" b="1" i="1" dirty="0">
                <a:solidFill>
                  <a:srgbClr val="00518E"/>
                </a:solidFill>
                <a:latin typeface="Verdana" panose="020B0604030504040204" pitchFamily="34" charset="0"/>
                <a:ea typeface="Verdana" panose="020B0604030504040204" pitchFamily="34" charset="0"/>
              </a:rPr>
              <a:t>nota explicativa</a:t>
            </a:r>
            <a:r>
              <a:rPr lang="pt-BR" sz="6000" i="1" dirty="0">
                <a:solidFill>
                  <a:srgbClr val="00518E"/>
                </a:solidFill>
                <a:latin typeface="Verdana" panose="020B0604030504040204" pitchFamily="34" charset="0"/>
                <a:ea typeface="Verdana" panose="020B0604030504040204" pitchFamily="34" charset="0"/>
              </a:rPr>
              <a:t> </a:t>
            </a:r>
            <a:r>
              <a:rPr lang="pt-BR" sz="6000" i="1" dirty="0">
                <a:latin typeface="Verdana" panose="020B0604030504040204" pitchFamily="34" charset="0"/>
                <a:ea typeface="Verdana" panose="020B0604030504040204" pitchFamily="34" charset="0"/>
              </a:rPr>
              <a:t>nos relatórios publicados bimestralmente pela Secretaria de Economia. </a:t>
            </a:r>
            <a:r>
              <a:rPr lang="pt-BR" sz="6000" b="1" i="1" dirty="0">
                <a:solidFill>
                  <a:srgbClr val="00518E"/>
                </a:solidFill>
                <a:latin typeface="Verdana" panose="020B0604030504040204" pitchFamily="34" charset="0"/>
                <a:ea typeface="Verdana" panose="020B0604030504040204" pitchFamily="34" charset="0"/>
              </a:rPr>
              <a:t>O titular da UO será comunicado </a:t>
            </a:r>
            <a:r>
              <a:rPr lang="pt-BR" sz="6000" b="1" i="1" dirty="0" smtClean="0">
                <a:solidFill>
                  <a:srgbClr val="00518E"/>
                </a:solidFill>
                <a:latin typeface="Verdana" panose="020B0604030504040204" pitchFamily="34" charset="0"/>
                <a:ea typeface="Verdana" panose="020B0604030504040204" pitchFamily="34" charset="0"/>
              </a:rPr>
              <a:t>formalmente.</a:t>
            </a:r>
          </a:p>
          <a:p>
            <a:pPr marL="800100" indent="-685800" algn="just">
              <a:lnSpc>
                <a:spcPct val="170000"/>
              </a:lnSpc>
              <a:buFont typeface="Wingdings" panose="05000000000000000000" pitchFamily="2" charset="2"/>
              <a:buChar char="v"/>
            </a:pPr>
            <a:endParaRPr lang="pt-BR" sz="4000" dirty="0" smtClean="0">
              <a:solidFill>
                <a:srgbClr val="0070C0"/>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3324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7764425" y="63250"/>
            <a:ext cx="1293000" cy="29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solidFill>
              <a:latin typeface="Verdana" panose="020B0604030504040204" pitchFamily="34" charset="0"/>
              <a:ea typeface="Verdana" panose="020B0604030504040204" pitchFamily="34" charset="0"/>
              <a:cs typeface="Ubuntu Light"/>
              <a:sym typeface="Ubuntu Light"/>
            </a:endParaRPr>
          </a:p>
        </p:txBody>
      </p:sp>
      <p:sp>
        <p:nvSpPr>
          <p:cNvPr id="26" name="Google Shape;57;p13"/>
          <p:cNvSpPr txBox="1"/>
          <p:nvPr/>
        </p:nvSpPr>
        <p:spPr>
          <a:xfrm>
            <a:off x="1332350" y="1889932"/>
            <a:ext cx="7633230" cy="449944"/>
          </a:xfrm>
          <a:prstGeom prst="rect">
            <a:avLst/>
          </a:prstGeom>
          <a:noFill/>
          <a:ln>
            <a:noFill/>
          </a:ln>
        </p:spPr>
        <p:txBody>
          <a:bodyPr spcFirstLastPara="1" wrap="square" lIns="91425" tIns="91425" rIns="91425" bIns="91425" anchor="t" anchorCtr="0">
            <a:noAutofit/>
          </a:bodyPr>
          <a:lstStyle/>
          <a:p>
            <a:r>
              <a:rPr lang="pt-BR" sz="2400" b="1" dirty="0">
                <a:solidFill>
                  <a:schemeClr val="bg1"/>
                </a:solidFill>
                <a:latin typeface="Verdana" panose="020B0604030504040204" pitchFamily="34" charset="0"/>
                <a:ea typeface="Verdana" panose="020B0604030504040204" pitchFamily="34" charset="0"/>
              </a:rPr>
              <a:t>SAG - Acompanhamento Físico-Financeiro</a:t>
            </a:r>
          </a:p>
          <a:p>
            <a:r>
              <a:rPr lang="pt-BR" sz="2400" b="1" dirty="0" smtClean="0">
                <a:solidFill>
                  <a:schemeClr val="bg1"/>
                </a:solidFill>
                <a:latin typeface="Verdana" panose="020B0604030504040204" pitchFamily="34" charset="0"/>
                <a:ea typeface="Verdana" panose="020B0604030504040204" pitchFamily="34" charset="0"/>
              </a:rPr>
              <a:t>Cadastramento de etapas</a:t>
            </a:r>
          </a:p>
          <a:p>
            <a:r>
              <a:rPr lang="pt-BR" sz="2400" b="1" dirty="0" smtClean="0">
                <a:solidFill>
                  <a:schemeClr val="bg1"/>
                </a:solidFill>
                <a:latin typeface="Verdana" panose="020B0604030504040204" pitchFamily="34" charset="0"/>
                <a:ea typeface="Verdana" panose="020B0604030504040204" pitchFamily="34" charset="0"/>
              </a:rPr>
              <a:t>Acesso </a:t>
            </a:r>
            <a:r>
              <a:rPr lang="pt-BR" sz="2400" b="1" dirty="0">
                <a:solidFill>
                  <a:schemeClr val="bg1"/>
                </a:solidFill>
                <a:latin typeface="Verdana" panose="020B0604030504040204" pitchFamily="34" charset="0"/>
                <a:ea typeface="Verdana" panose="020B0604030504040204" pitchFamily="34" charset="0"/>
              </a:rPr>
              <a:t>ao SAG-WEB</a:t>
            </a:r>
          </a:p>
        </p:txBody>
      </p:sp>
      <p:cxnSp>
        <p:nvCxnSpPr>
          <p:cNvPr id="27" name="Google Shape;60;p13"/>
          <p:cNvCxnSpPr/>
          <p:nvPr/>
        </p:nvCxnSpPr>
        <p:spPr>
          <a:xfrm>
            <a:off x="1225247" y="-22405"/>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446796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66307"/>
            <a:ext cx="7667782"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B5394"/>
                </a:solidFill>
                <a:latin typeface="Verdana" panose="020B0604030504040204" pitchFamily="34" charset="0"/>
                <a:ea typeface="Verdana" panose="020B0604030504040204" pitchFamily="34" charset="0"/>
                <a:cs typeface="Ubuntu"/>
                <a:sym typeface="Ubuntu"/>
              </a:rPr>
              <a:t>Avisos</a:t>
            </a:r>
            <a:endParaRPr lang="pt-BR" sz="1800" b="1" dirty="0">
              <a:solidFill>
                <a:srgbClr val="0B5394"/>
              </a:solidFill>
              <a:latin typeface="Verdana" panose="020B0604030504040204" pitchFamily="34" charset="0"/>
              <a:ea typeface="Verdana" panose="020B0604030504040204" pitchFamily="34" charset="0"/>
              <a:cs typeface="Ubuntu"/>
              <a:sym typeface="Ubuntu"/>
            </a:endParaRPr>
          </a:p>
          <a:p>
            <a:pPr marL="0" lvl="0" indent="0" algn="l" rtl="0">
              <a:spcBef>
                <a:spcPts val="0"/>
              </a:spcBef>
              <a:spcAft>
                <a:spcPts val="0"/>
              </a:spcAft>
              <a:buNone/>
            </a:pPr>
            <a:endParaRPr sz="1800" b="1" dirty="0">
              <a:solidFill>
                <a:srgbClr val="0B5394"/>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286971" y="1832812"/>
            <a:ext cx="8285400" cy="1926000"/>
          </a:xfrm>
          <a:prstGeom prst="rect">
            <a:avLst/>
          </a:prstGeom>
          <a:noFill/>
          <a:ln>
            <a:noFill/>
          </a:ln>
        </p:spPr>
        <p:txBody>
          <a:bodyPr spcFirstLastPara="1" wrap="square" lIns="91425" tIns="91425" rIns="91425" bIns="91425" anchor="t" anchorCtr="0">
            <a:noAutofit/>
          </a:bodyPr>
          <a:lstStyle/>
          <a:p>
            <a:pPr lvl="0" algn="just">
              <a:lnSpc>
                <a:spcPct val="200000"/>
              </a:lnSpc>
              <a:spcAft>
                <a:spcPts val="1200"/>
              </a:spcAft>
            </a:pPr>
            <a:r>
              <a:rPr lang="pt-BR" sz="1200"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(I) Devido </a:t>
            </a:r>
            <a:r>
              <a:rPr lang="pt-BR" sz="1200" dirty="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às restrições impostas pela pandemia, a SUPLAN não promoverá apresentação </a:t>
            </a:r>
            <a:r>
              <a:rPr lang="pt-BR" sz="1200"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presencial. Desta </a:t>
            </a:r>
            <a:r>
              <a:rPr lang="pt-BR" sz="1200" dirty="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rPr>
              <a:t>forma, o apoio técnico à Unidade Orçamentária (UO) será provido por meio de </a:t>
            </a:r>
            <a:r>
              <a:rPr lang="pt-BR" sz="1200" dirty="0">
                <a:solidFill>
                  <a:schemeClr val="tx2">
                    <a:lumMod val="25000"/>
                  </a:schemeClr>
                </a:solidFill>
                <a:latin typeface="Verdana" panose="020B0604030504040204" pitchFamily="34" charset="0"/>
                <a:ea typeface="Verdana" panose="020B0604030504040204" pitchFamily="34" charset="0"/>
                <a:cs typeface="Arial" panose="020B0604020202020204" pitchFamily="34" charset="0"/>
              </a:rPr>
              <a:t>apresentação em Power Point e </a:t>
            </a:r>
            <a:r>
              <a:rPr lang="pt-BR" sz="1200" dirty="0" smtClean="0">
                <a:solidFill>
                  <a:schemeClr val="tx2">
                    <a:lumMod val="25000"/>
                  </a:schemeClr>
                </a:solidFill>
                <a:latin typeface="Verdana" panose="020B0604030504040204" pitchFamily="34" charset="0"/>
                <a:ea typeface="Verdana" panose="020B0604030504040204" pitchFamily="34" charset="0"/>
                <a:cs typeface="Arial" panose="020B0604020202020204" pitchFamily="34" charset="0"/>
              </a:rPr>
              <a:t>manual de instruções </a:t>
            </a:r>
            <a:r>
              <a:rPr lang="pt-BR" sz="1200" dirty="0">
                <a:solidFill>
                  <a:schemeClr val="tx2">
                    <a:lumMod val="25000"/>
                  </a:schemeClr>
                </a:solidFill>
                <a:latin typeface="Verdana" panose="020B0604030504040204" pitchFamily="34" charset="0"/>
                <a:ea typeface="Verdana" panose="020B0604030504040204" pitchFamily="34" charset="0"/>
                <a:cs typeface="Arial" panose="020B0604020202020204" pitchFamily="34" charset="0"/>
              </a:rPr>
              <a:t>para o </a:t>
            </a:r>
            <a:r>
              <a:rPr lang="pt-BR" sz="1200" dirty="0" smtClean="0">
                <a:solidFill>
                  <a:schemeClr val="tx2">
                    <a:lumMod val="25000"/>
                  </a:schemeClr>
                </a:solidFill>
                <a:latin typeface="Verdana" panose="020B0604030504040204" pitchFamily="34" charset="0"/>
                <a:ea typeface="Verdana" panose="020B0604030504040204" pitchFamily="34" charset="0"/>
                <a:cs typeface="Arial" panose="020B0604020202020204" pitchFamily="34" charset="0"/>
              </a:rPr>
              <a:t>cadastramento de etapas </a:t>
            </a:r>
            <a:r>
              <a:rPr lang="pt-BR" sz="1200" dirty="0">
                <a:solidFill>
                  <a:schemeClr val="tx2">
                    <a:lumMod val="25000"/>
                  </a:schemeClr>
                </a:solidFill>
                <a:latin typeface="Verdana" panose="020B0604030504040204" pitchFamily="34" charset="0"/>
                <a:ea typeface="Verdana" panose="020B0604030504040204" pitchFamily="34" charset="0"/>
                <a:cs typeface="Arial" panose="020B0604020202020204" pitchFamily="34" charset="0"/>
              </a:rPr>
              <a:t>– SAG 2021, ambas disponibilizadas no link  </a:t>
            </a:r>
            <a:r>
              <a:rPr lang="pt-BR" sz="1200" dirty="0">
                <a:solidFill>
                  <a:srgbClr val="00518E"/>
                </a:solidFill>
                <a:latin typeface="Verdana" panose="020B0604030504040204" pitchFamily="34" charset="0"/>
                <a:ea typeface="Verdana" panose="020B0604030504040204" pitchFamily="34" charset="0"/>
                <a:cs typeface="Arial" panose="020B0604020202020204" pitchFamily="34" charset="0"/>
                <a:hlinkClick r:id="rId3"/>
              </a:rPr>
              <a:t>http://www.economia.df.gov.br/acompanhamento-governamental-sag/</a:t>
            </a:r>
            <a:r>
              <a:rPr lang="pt-BR" sz="1200" dirty="0">
                <a:solidFill>
                  <a:srgbClr val="00518E"/>
                </a:solidFill>
                <a:latin typeface="Verdana" panose="020B0604030504040204" pitchFamily="34" charset="0"/>
                <a:ea typeface="Verdana" panose="020B0604030504040204" pitchFamily="34" charset="0"/>
                <a:cs typeface="Arial" panose="020B0604020202020204" pitchFamily="34" charset="0"/>
              </a:rPr>
              <a:t>, </a:t>
            </a:r>
            <a:r>
              <a:rPr lang="pt-BR" sz="1200" dirty="0">
                <a:solidFill>
                  <a:schemeClr val="tx2">
                    <a:lumMod val="25000"/>
                  </a:schemeClr>
                </a:solidFill>
                <a:latin typeface="Verdana" panose="020B0604030504040204" pitchFamily="34" charset="0"/>
                <a:ea typeface="Verdana" panose="020B0604030504040204" pitchFamily="34" charset="0"/>
                <a:cs typeface="Arial" panose="020B0604020202020204" pitchFamily="34" charset="0"/>
              </a:rPr>
              <a:t>nas opções “Apresentações” e “Instruções”, respectivamente.</a:t>
            </a:r>
          </a:p>
          <a:p>
            <a:pPr lvl="0" algn="just"/>
            <a:endParaRPr lang="pt-BR" sz="1200" dirty="0" smtClean="0">
              <a:solidFill>
                <a:schemeClr val="accent2">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a:p>
            <a:pPr marL="0" indent="0" algn="just">
              <a:buNone/>
            </a:pPr>
            <a:endParaRPr lang="pt-BR" sz="1200" dirty="0">
              <a:ea typeface="Verdana" panose="020B0604030504040204" pitchFamily="34" charset="0"/>
              <a:cs typeface="Arial" panose="020B0604020202020204" pitchFamily="34" charset="0"/>
            </a:endParaRPr>
          </a:p>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Tree>
    <p:extLst>
      <p:ext uri="{BB962C8B-B14F-4D97-AF65-F5344CB8AC3E}">
        <p14:creationId xmlns:p14="http://schemas.microsoft.com/office/powerpoint/2010/main" val="2029751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r>
              <a:rPr lang="pt-BR" sz="1800" b="1" dirty="0" smtClean="0">
                <a:solidFill>
                  <a:srgbClr val="00518E"/>
                </a:solidFill>
                <a:latin typeface="Verdana" panose="020B0604030504040204" pitchFamily="34" charset="0"/>
                <a:ea typeface="Verdana" panose="020B0604030504040204" pitchFamily="34" charset="0"/>
              </a:rPr>
              <a:t>Acesso </a:t>
            </a:r>
            <a:r>
              <a:rPr lang="pt-BR" sz="1800" b="1" dirty="0">
                <a:solidFill>
                  <a:srgbClr val="00518E"/>
                </a:solidFill>
                <a:latin typeface="Verdana" panose="020B0604030504040204" pitchFamily="34" charset="0"/>
                <a:ea typeface="Verdana" panose="020B0604030504040204" pitchFamily="34" charset="0"/>
              </a:rPr>
              <a:t>ao </a:t>
            </a:r>
            <a:r>
              <a:rPr lang="pt-BR" sz="1800" b="1" dirty="0" smtClean="0">
                <a:solidFill>
                  <a:srgbClr val="00518E"/>
                </a:solidFill>
                <a:latin typeface="Verdana" panose="020B0604030504040204" pitchFamily="34" charset="0"/>
                <a:ea typeface="Verdana" panose="020B0604030504040204" pitchFamily="34" charset="0"/>
              </a:rPr>
              <a:t>SAG-WEB</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81667" y="2081562"/>
            <a:ext cx="8384165" cy="2075336"/>
          </a:xfrm>
        </p:spPr>
        <p:txBody>
          <a:bodyPr>
            <a:normAutofit fontScale="25000" lnSpcReduction="20000"/>
          </a:bodyPr>
          <a:lstStyle/>
          <a:p>
            <a:pPr marL="0" indent="0" algn="just">
              <a:lnSpc>
                <a:spcPct val="170000"/>
              </a:lnSpc>
              <a:tabLst>
                <a:tab pos="0" algn="l"/>
              </a:tabLst>
            </a:pPr>
            <a:r>
              <a:rPr lang="pt-BR" sz="5600" dirty="0" smtClean="0">
                <a:solidFill>
                  <a:schemeClr val="accent2">
                    <a:lumMod val="75000"/>
                    <a:lumOff val="25000"/>
                  </a:schemeClr>
                </a:solidFill>
                <a:latin typeface="Verdana" panose="020B0604030504040204" pitchFamily="34" charset="0"/>
                <a:ea typeface="Verdana" panose="020B0604030504040204" pitchFamily="34" charset="0"/>
              </a:rPr>
              <a:t>O </a:t>
            </a:r>
            <a:r>
              <a:rPr lang="pt-BR" sz="5600" b="1" dirty="0">
                <a:solidFill>
                  <a:schemeClr val="accent2">
                    <a:lumMod val="75000"/>
                    <a:lumOff val="25000"/>
                  </a:schemeClr>
                </a:solidFill>
                <a:latin typeface="Verdana" panose="020B0604030504040204" pitchFamily="34" charset="0"/>
                <a:ea typeface="Verdana" panose="020B0604030504040204" pitchFamily="34" charset="0"/>
              </a:rPr>
              <a:t>cadastramento de etapas</a:t>
            </a:r>
            <a:r>
              <a:rPr lang="pt-BR" sz="5600" dirty="0">
                <a:solidFill>
                  <a:schemeClr val="accent2">
                    <a:lumMod val="75000"/>
                    <a:lumOff val="25000"/>
                  </a:schemeClr>
                </a:solidFill>
                <a:latin typeface="Verdana" panose="020B0604030504040204" pitchFamily="34" charset="0"/>
                <a:ea typeface="Verdana" panose="020B0604030504040204" pitchFamily="34" charset="0"/>
              </a:rPr>
              <a:t> no SAG deve ser realizado por meio do</a:t>
            </a:r>
            <a:r>
              <a:rPr lang="pt-BR" sz="5600" b="1" dirty="0">
                <a:solidFill>
                  <a:schemeClr val="accent2">
                    <a:lumMod val="75000"/>
                    <a:lumOff val="25000"/>
                  </a:schemeClr>
                </a:solidFill>
                <a:latin typeface="Verdana" panose="020B0604030504040204" pitchFamily="34" charset="0"/>
                <a:ea typeface="Verdana" panose="020B0604030504040204" pitchFamily="34" charset="0"/>
              </a:rPr>
              <a:t> Sistema Integrado de Gestão Governamental – SIGGO/WEB</a:t>
            </a:r>
            <a:r>
              <a:rPr lang="pt-BR" sz="5600" dirty="0">
                <a:solidFill>
                  <a:schemeClr val="accent2">
                    <a:lumMod val="75000"/>
                    <a:lumOff val="25000"/>
                  </a:schemeClr>
                </a:solidFill>
                <a:latin typeface="Verdana" panose="020B0604030504040204" pitchFamily="34" charset="0"/>
                <a:ea typeface="Verdana" panose="020B0604030504040204" pitchFamily="34" charset="0"/>
              </a:rPr>
              <a:t>, </a:t>
            </a:r>
            <a:r>
              <a:rPr lang="pt-BR" sz="5600" b="1" dirty="0">
                <a:solidFill>
                  <a:schemeClr val="accent2">
                    <a:lumMod val="75000"/>
                    <a:lumOff val="25000"/>
                  </a:schemeClr>
                </a:solidFill>
                <a:latin typeface="Verdana" panose="020B0604030504040204" pitchFamily="34" charset="0"/>
                <a:ea typeface="Verdana" panose="020B0604030504040204" pitchFamily="34" charset="0"/>
              </a:rPr>
              <a:t>Módulo SAG – “SAG-WEB”</a:t>
            </a:r>
            <a:r>
              <a:rPr lang="pt-BR" sz="5600" dirty="0">
                <a:solidFill>
                  <a:schemeClr val="accent2">
                    <a:lumMod val="75000"/>
                    <a:lumOff val="25000"/>
                  </a:schemeClr>
                </a:solidFill>
                <a:latin typeface="Verdana" panose="020B0604030504040204" pitchFamily="34" charset="0"/>
                <a:ea typeface="Verdana" panose="020B0604030504040204" pitchFamily="34" charset="0"/>
              </a:rPr>
              <a:t>. </a:t>
            </a:r>
            <a:endParaRPr lang="pt-BR" sz="5600" dirty="0" smtClean="0">
              <a:solidFill>
                <a:schemeClr val="accent2">
                  <a:lumMod val="75000"/>
                  <a:lumOff val="25000"/>
                </a:schemeClr>
              </a:solidFill>
              <a:latin typeface="Verdana" panose="020B0604030504040204" pitchFamily="34" charset="0"/>
              <a:ea typeface="Verdana" panose="020B0604030504040204" pitchFamily="34" charset="0"/>
            </a:endParaRPr>
          </a:p>
          <a:p>
            <a:pPr marL="0" indent="0" algn="just">
              <a:lnSpc>
                <a:spcPct val="170000"/>
              </a:lnSpc>
              <a:tabLst>
                <a:tab pos="0" algn="l"/>
              </a:tabLst>
            </a:pPr>
            <a:r>
              <a:rPr lang="pt-BR" sz="5600" dirty="0" smtClean="0">
                <a:solidFill>
                  <a:schemeClr val="accent2">
                    <a:lumMod val="75000"/>
                    <a:lumOff val="25000"/>
                  </a:schemeClr>
                </a:solidFill>
                <a:latin typeface="Verdana" panose="020B0604030504040204" pitchFamily="34" charset="0"/>
                <a:ea typeface="Verdana" panose="020B0604030504040204" pitchFamily="34" charset="0"/>
              </a:rPr>
              <a:t>Para </a:t>
            </a:r>
            <a:r>
              <a:rPr lang="pt-BR" sz="5600" dirty="0">
                <a:solidFill>
                  <a:schemeClr val="accent2">
                    <a:lumMod val="75000"/>
                    <a:lumOff val="25000"/>
                  </a:schemeClr>
                </a:solidFill>
                <a:latin typeface="Verdana" panose="020B0604030504040204" pitchFamily="34" charset="0"/>
                <a:ea typeface="Verdana" panose="020B0604030504040204" pitchFamily="34" charset="0"/>
              </a:rPr>
              <a:t>utilizá-lo, o usuário deverá acessar o site </a:t>
            </a:r>
            <a:r>
              <a:rPr lang="pt-BR" sz="5600" u="sng" dirty="0">
                <a:solidFill>
                  <a:schemeClr val="accent2">
                    <a:lumMod val="75000"/>
                    <a:lumOff val="25000"/>
                  </a:schemeClr>
                </a:solidFill>
                <a:latin typeface="Verdana" panose="020B0604030504040204" pitchFamily="34" charset="0"/>
                <a:ea typeface="Verdana" panose="020B0604030504040204" pitchFamily="34" charset="0"/>
                <a:hlinkClick r:id="rId3"/>
              </a:rPr>
              <a:t>https://siggo.fazenda.df.gov.br/SIGGO/FrmLogin.aspx</a:t>
            </a:r>
            <a:r>
              <a:rPr lang="pt-BR" sz="5600" dirty="0">
                <a:solidFill>
                  <a:schemeClr val="accent2">
                    <a:lumMod val="75000"/>
                    <a:lumOff val="25000"/>
                  </a:schemeClr>
                </a:solidFill>
                <a:latin typeface="Verdana" panose="020B0604030504040204" pitchFamily="34" charset="0"/>
                <a:ea typeface="Verdana" panose="020B0604030504040204" pitchFamily="34" charset="0"/>
              </a:rPr>
              <a:t>, informar seu número de </a:t>
            </a:r>
            <a:r>
              <a:rPr lang="pt-BR" sz="5600" b="1" dirty="0">
                <a:solidFill>
                  <a:schemeClr val="accent2">
                    <a:lumMod val="75000"/>
                    <a:lumOff val="25000"/>
                  </a:schemeClr>
                </a:solidFill>
                <a:latin typeface="Verdana" panose="020B0604030504040204" pitchFamily="34" charset="0"/>
                <a:ea typeface="Verdana" panose="020B0604030504040204" pitchFamily="34" charset="0"/>
              </a:rPr>
              <a:t>CPF</a:t>
            </a:r>
            <a:r>
              <a:rPr lang="pt-BR" sz="5600" dirty="0">
                <a:solidFill>
                  <a:schemeClr val="accent2">
                    <a:lumMod val="75000"/>
                    <a:lumOff val="25000"/>
                  </a:schemeClr>
                </a:solidFill>
                <a:latin typeface="Verdana" panose="020B0604030504040204" pitchFamily="34" charset="0"/>
                <a:ea typeface="Verdana" panose="020B0604030504040204" pitchFamily="34" charset="0"/>
              </a:rPr>
              <a:t>, a </a:t>
            </a:r>
            <a:r>
              <a:rPr lang="pt-BR" sz="5600" b="1" dirty="0">
                <a:solidFill>
                  <a:schemeClr val="accent2">
                    <a:lumMod val="75000"/>
                    <a:lumOff val="25000"/>
                  </a:schemeClr>
                </a:solidFill>
                <a:latin typeface="Verdana" panose="020B0604030504040204" pitchFamily="34" charset="0"/>
                <a:ea typeface="Verdana" panose="020B0604030504040204" pitchFamily="34" charset="0"/>
              </a:rPr>
              <a:t>senha</a:t>
            </a:r>
            <a:r>
              <a:rPr lang="pt-BR" sz="5600" dirty="0">
                <a:solidFill>
                  <a:schemeClr val="accent2">
                    <a:lumMod val="75000"/>
                    <a:lumOff val="25000"/>
                  </a:schemeClr>
                </a:solidFill>
                <a:latin typeface="Verdana" panose="020B0604030504040204" pitchFamily="34" charset="0"/>
                <a:ea typeface="Verdana" panose="020B0604030504040204" pitchFamily="34" charset="0"/>
              </a:rPr>
              <a:t> (mesma senha do SIGGO LEGADO) e o </a:t>
            </a:r>
            <a:r>
              <a:rPr lang="pt-BR" sz="5600" b="1" dirty="0">
                <a:solidFill>
                  <a:schemeClr val="accent2">
                    <a:lumMod val="75000"/>
                    <a:lumOff val="25000"/>
                  </a:schemeClr>
                </a:solidFill>
                <a:latin typeface="Verdana" panose="020B0604030504040204" pitchFamily="34" charset="0"/>
                <a:ea typeface="Verdana" panose="020B0604030504040204" pitchFamily="34" charset="0"/>
              </a:rPr>
              <a:t>exercício</a:t>
            </a:r>
            <a:r>
              <a:rPr lang="pt-BR" sz="5600" dirty="0">
                <a:solidFill>
                  <a:schemeClr val="accent2">
                    <a:lumMod val="75000"/>
                    <a:lumOff val="25000"/>
                  </a:schemeClr>
                </a:solidFill>
                <a:latin typeface="Verdana" panose="020B0604030504040204" pitchFamily="34" charset="0"/>
                <a:ea typeface="Verdana" panose="020B0604030504040204" pitchFamily="34" charset="0"/>
              </a:rPr>
              <a:t>, clicando em seguida em “</a:t>
            </a:r>
            <a:r>
              <a:rPr lang="pt-BR" sz="5600" b="1" dirty="0">
                <a:solidFill>
                  <a:schemeClr val="accent2">
                    <a:lumMod val="75000"/>
                    <a:lumOff val="25000"/>
                  </a:schemeClr>
                </a:solidFill>
                <a:latin typeface="Verdana" panose="020B0604030504040204" pitchFamily="34" charset="0"/>
                <a:ea typeface="Verdana" panose="020B0604030504040204" pitchFamily="34" charset="0"/>
              </a:rPr>
              <a:t>Entrar</a:t>
            </a:r>
            <a:r>
              <a:rPr lang="pt-BR" sz="5600" dirty="0">
                <a:solidFill>
                  <a:schemeClr val="accent2">
                    <a:lumMod val="75000"/>
                    <a:lumOff val="25000"/>
                  </a:schemeClr>
                </a:solidFill>
                <a:latin typeface="Verdana" panose="020B0604030504040204" pitchFamily="34" charset="0"/>
                <a:ea typeface="Verdana" panose="020B0604030504040204" pitchFamily="34" charset="0"/>
              </a:rPr>
              <a:t>”.</a:t>
            </a: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94214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r>
              <a:rPr lang="pt-BR" sz="1800" b="1" dirty="0" smtClean="0">
                <a:solidFill>
                  <a:srgbClr val="00518E"/>
                </a:solidFill>
                <a:latin typeface="Verdana" panose="020B0604030504040204" pitchFamily="34" charset="0"/>
                <a:ea typeface="Verdana" panose="020B0604030504040204" pitchFamily="34" charset="0"/>
              </a:rPr>
              <a:t>Acesso </a:t>
            </a:r>
            <a:r>
              <a:rPr lang="pt-BR" sz="1800" b="1" dirty="0">
                <a:solidFill>
                  <a:srgbClr val="00518E"/>
                </a:solidFill>
                <a:latin typeface="Verdana" panose="020B0604030504040204" pitchFamily="34" charset="0"/>
                <a:ea typeface="Verdana" panose="020B0604030504040204" pitchFamily="34" charset="0"/>
              </a:rPr>
              <a:t>ao </a:t>
            </a:r>
            <a:r>
              <a:rPr lang="pt-BR" sz="1800" b="1" dirty="0" smtClean="0">
                <a:solidFill>
                  <a:srgbClr val="00518E"/>
                </a:solidFill>
                <a:latin typeface="Verdana" panose="020B0604030504040204" pitchFamily="34" charset="0"/>
                <a:ea typeface="Verdana" panose="020B0604030504040204" pitchFamily="34" charset="0"/>
              </a:rPr>
              <a:t>SAG-WEB</a:t>
            </a:r>
          </a:p>
          <a:p>
            <a:endParaRPr lang="pt-BR" sz="1800" b="1" dirty="0">
              <a:solidFill>
                <a:srgbClr val="00518E"/>
              </a:solidFill>
              <a:latin typeface="Verdana" panose="020B0604030504040204" pitchFamily="34" charset="0"/>
              <a:ea typeface="Verdana" panose="020B0604030504040204" pitchFamily="34" charset="0"/>
            </a:endParaRPr>
          </a:p>
          <a:p>
            <a:pPr algn="ctr"/>
            <a:r>
              <a:rPr lang="pt-BR" sz="1800" b="1" dirty="0">
                <a:solidFill>
                  <a:srgbClr val="00518E"/>
                </a:solidFill>
              </a:rPr>
              <a:t>MIGRAÇÃO DO SIGGO LEGADO PARA O SIGGO-WEB</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81667" y="1620646"/>
            <a:ext cx="8384165" cy="2683726"/>
          </a:xfrm>
        </p:spPr>
        <p:txBody>
          <a:bodyPr>
            <a:normAutofit fontScale="32500" lnSpcReduction="20000"/>
          </a:bodyPr>
          <a:lstStyle/>
          <a:p>
            <a:pPr marL="0" indent="0" algn="just">
              <a:lnSpc>
                <a:spcPct val="170000"/>
              </a:lnSpc>
            </a:pPr>
            <a:r>
              <a:rPr lang="pt-BR" sz="3700" dirty="0">
                <a:latin typeface="Verdana" panose="020B0604030504040204" pitchFamily="34" charset="0"/>
                <a:ea typeface="Verdana" panose="020B0604030504040204" pitchFamily="34" charset="0"/>
              </a:rPr>
              <a:t>Até o exercício de 2019, o Sistema de Acompanhamento Governamental (SAG) era acessado e atualizado pelas unidades orçamentárias do Distrito Federal por meio do </a:t>
            </a:r>
            <a:r>
              <a:rPr lang="pt-BR" sz="3700" b="1" dirty="0">
                <a:solidFill>
                  <a:srgbClr val="0070C0"/>
                </a:solidFill>
                <a:latin typeface="Verdana" panose="020B0604030504040204" pitchFamily="34" charset="0"/>
                <a:ea typeface="Verdana" panose="020B0604030504040204" pitchFamily="34" charset="0"/>
              </a:rPr>
              <a:t>SIGGO Legado</a:t>
            </a:r>
            <a:r>
              <a:rPr lang="pt-BR" sz="3700" dirty="0">
                <a:latin typeface="Verdana" panose="020B0604030504040204" pitchFamily="34" charset="0"/>
                <a:ea typeface="Verdana" panose="020B0604030504040204" pitchFamily="34" charset="0"/>
              </a:rPr>
              <a:t>. </a:t>
            </a:r>
            <a:endParaRPr lang="pt-BR" sz="3700" dirty="0" smtClean="0">
              <a:latin typeface="Verdana" panose="020B0604030504040204" pitchFamily="34" charset="0"/>
              <a:ea typeface="Verdana" panose="020B0604030504040204" pitchFamily="34" charset="0"/>
            </a:endParaRPr>
          </a:p>
          <a:p>
            <a:pPr marL="0" indent="0" algn="just">
              <a:lnSpc>
                <a:spcPct val="170000"/>
              </a:lnSpc>
            </a:pPr>
            <a:endParaRPr lang="pt-BR" sz="3700" dirty="0">
              <a:latin typeface="Verdana" panose="020B0604030504040204" pitchFamily="34" charset="0"/>
              <a:ea typeface="Verdana" panose="020B0604030504040204" pitchFamily="34" charset="0"/>
            </a:endParaRPr>
          </a:p>
          <a:p>
            <a:pPr marL="0" indent="0" algn="just">
              <a:lnSpc>
                <a:spcPct val="170000"/>
              </a:lnSpc>
            </a:pPr>
            <a:r>
              <a:rPr lang="pt-BR" sz="3700" b="1" dirty="0">
                <a:latin typeface="Verdana" panose="020B0604030504040204" pitchFamily="34" charset="0"/>
                <a:ea typeface="Verdana" panose="020B0604030504040204" pitchFamily="34" charset="0"/>
              </a:rPr>
              <a:t>A partir do exercício de 2020</a:t>
            </a:r>
            <a:r>
              <a:rPr lang="pt-BR" sz="3700" dirty="0">
                <a:latin typeface="Verdana" panose="020B0604030504040204" pitchFamily="34" charset="0"/>
                <a:ea typeface="Verdana" panose="020B0604030504040204" pitchFamily="34" charset="0"/>
              </a:rPr>
              <a:t>, o acesso e atualização do SAG são realizados mediante novo sistema desenvolvido no SIGGO-WEB, </a:t>
            </a:r>
            <a:r>
              <a:rPr lang="pt-BR" sz="3700" dirty="0" smtClean="0">
                <a:latin typeface="Verdana" panose="020B0604030504040204" pitchFamily="34" charset="0"/>
                <a:ea typeface="Verdana" panose="020B0604030504040204" pitchFamily="34" charset="0"/>
              </a:rPr>
              <a:t>o </a:t>
            </a:r>
            <a:r>
              <a:rPr lang="pt-BR" sz="3700" b="1" dirty="0" smtClean="0">
                <a:solidFill>
                  <a:srgbClr val="0070C0"/>
                </a:solidFill>
                <a:latin typeface="Verdana" panose="020B0604030504040204" pitchFamily="34" charset="0"/>
                <a:ea typeface="Verdana" panose="020B0604030504040204" pitchFamily="34" charset="0"/>
              </a:rPr>
              <a:t>módulo </a:t>
            </a:r>
            <a:r>
              <a:rPr lang="pt-BR" sz="3700" b="1" dirty="0">
                <a:solidFill>
                  <a:srgbClr val="0070C0"/>
                </a:solidFill>
                <a:latin typeface="Verdana" panose="020B0604030504040204" pitchFamily="34" charset="0"/>
                <a:ea typeface="Verdana" panose="020B0604030504040204" pitchFamily="34" charset="0"/>
              </a:rPr>
              <a:t>SAG (SAG-WEB</a:t>
            </a:r>
            <a:r>
              <a:rPr lang="pt-BR" sz="3700" b="1" dirty="0" smtClean="0">
                <a:solidFill>
                  <a:srgbClr val="0070C0"/>
                </a:solidFill>
                <a:latin typeface="Verdana" panose="020B0604030504040204" pitchFamily="34" charset="0"/>
                <a:ea typeface="Verdana" panose="020B0604030504040204" pitchFamily="34" charset="0"/>
              </a:rPr>
              <a:t>).</a:t>
            </a:r>
          </a:p>
          <a:p>
            <a:pPr marL="0" indent="0" algn="just">
              <a:lnSpc>
                <a:spcPct val="170000"/>
              </a:lnSpc>
            </a:pPr>
            <a:endParaRPr lang="pt-BR" sz="3700" u="sng" dirty="0">
              <a:latin typeface="Verdana" panose="020B0604030504040204" pitchFamily="34" charset="0"/>
              <a:ea typeface="Verdana" panose="020B0604030504040204" pitchFamily="34" charset="0"/>
            </a:endParaRPr>
          </a:p>
          <a:p>
            <a:pPr marL="0" indent="0" algn="just">
              <a:lnSpc>
                <a:spcPct val="170000"/>
              </a:lnSpc>
            </a:pPr>
            <a:r>
              <a:rPr lang="pt-BR" sz="3700" dirty="0">
                <a:latin typeface="Verdana" panose="020B0604030504040204" pitchFamily="34" charset="0"/>
                <a:ea typeface="Verdana" panose="020B0604030504040204" pitchFamily="34" charset="0"/>
              </a:rPr>
              <a:t>O Google Chrome deve ser utilizado como </a:t>
            </a:r>
            <a:r>
              <a:rPr lang="pt-BR" sz="3700" dirty="0" smtClean="0">
                <a:latin typeface="Verdana" panose="020B0604030504040204" pitchFamily="34" charset="0"/>
                <a:ea typeface="Verdana" panose="020B0604030504040204" pitchFamily="34" charset="0"/>
              </a:rPr>
              <a:t>navegador padrão para acesso ao SAG-WEB.</a:t>
            </a:r>
            <a:endParaRPr lang="pt-BR" sz="3700" dirty="0">
              <a:solidFill>
                <a:schemeClr val="accent2">
                  <a:lumMod val="75000"/>
                  <a:lumOff val="25000"/>
                </a:schemeClr>
              </a:solidFill>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3342646" y="3664570"/>
            <a:ext cx="2277502" cy="1138751"/>
          </a:xfrm>
          <a:prstGeom prst="rect">
            <a:avLst/>
          </a:prstGeom>
        </p:spPr>
      </p:pic>
    </p:spTree>
    <p:extLst>
      <p:ext uri="{BB962C8B-B14F-4D97-AF65-F5344CB8AC3E}">
        <p14:creationId xmlns:p14="http://schemas.microsoft.com/office/powerpoint/2010/main" val="2418644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88" name="Google Shape;88;p15"/>
          <p:cNvSpPr txBox="1"/>
          <p:nvPr/>
        </p:nvSpPr>
        <p:spPr>
          <a:xfrm>
            <a:off x="472198" y="270275"/>
            <a:ext cx="8094285"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r>
              <a:rPr lang="pt-BR" sz="1800" b="1" dirty="0" smtClean="0">
                <a:solidFill>
                  <a:srgbClr val="00518E"/>
                </a:solidFill>
                <a:latin typeface="Verdana" panose="020B0604030504040204" pitchFamily="34" charset="0"/>
                <a:ea typeface="Verdana" panose="020B0604030504040204" pitchFamily="34" charset="0"/>
              </a:rPr>
              <a:t>Acesso </a:t>
            </a:r>
            <a:r>
              <a:rPr lang="pt-BR" sz="1800" b="1" dirty="0">
                <a:solidFill>
                  <a:srgbClr val="00518E"/>
                </a:solidFill>
                <a:latin typeface="Verdana" panose="020B0604030504040204" pitchFamily="34" charset="0"/>
                <a:ea typeface="Verdana" panose="020B0604030504040204" pitchFamily="34" charset="0"/>
              </a:rPr>
              <a:t>ao SAG-WEB</a:t>
            </a:r>
            <a:endParaRPr lang="pt-BR" sz="1800" dirty="0">
              <a:solidFill>
                <a:srgbClr val="00518E"/>
              </a:solidFill>
              <a:latin typeface="Verdana" panose="020B0604030504040204" pitchFamily="34" charset="0"/>
              <a:ea typeface="Verdana" panose="020B0604030504040204" pitchFamily="34" charset="0"/>
            </a:endParaRPr>
          </a:p>
        </p:txBody>
      </p:sp>
      <p:cxnSp>
        <p:nvCxnSpPr>
          <p:cNvPr id="89" name="Google Shape;89;p15"/>
          <p:cNvCxnSpPr/>
          <p:nvPr/>
        </p:nvCxnSpPr>
        <p:spPr>
          <a:xfrm>
            <a:off x="366800" y="0"/>
            <a:ext cx="0" cy="600075"/>
          </a:xfrm>
          <a:prstGeom prst="straightConnector1">
            <a:avLst/>
          </a:prstGeom>
          <a:noFill/>
          <a:ln w="19050" cap="flat" cmpd="sng">
            <a:solidFill>
              <a:srgbClr val="0B5394"/>
            </a:solidFill>
            <a:prstDash val="solid"/>
            <a:round/>
            <a:headEnd type="none" w="med" len="med"/>
            <a:tailEnd type="none" w="med" len="med"/>
          </a:ln>
        </p:spPr>
      </p:cxnSp>
      <p:sp>
        <p:nvSpPr>
          <p:cNvPr id="9" name="Google Shape;110;p17"/>
          <p:cNvSpPr txBox="1"/>
          <p:nvPr/>
        </p:nvSpPr>
        <p:spPr>
          <a:xfrm>
            <a:off x="4510499" y="1497098"/>
            <a:ext cx="4300625" cy="398604"/>
          </a:xfrm>
          <a:prstGeom prst="rect">
            <a:avLst/>
          </a:prstGeom>
          <a:noFill/>
          <a:ln>
            <a:noFill/>
          </a:ln>
        </p:spPr>
        <p:txBody>
          <a:bodyPr spcFirstLastPara="1" wrap="square" lIns="91425" tIns="91425" rIns="91425" bIns="91425" anchor="t" anchorCtr="0">
            <a:noAutofit/>
          </a:bodyPr>
          <a:lstStyle/>
          <a:p>
            <a:pPr algn="r"/>
            <a:r>
              <a:rPr lang="pt-BR" sz="1200" b="1" dirty="0">
                <a:solidFill>
                  <a:schemeClr val="accent2">
                    <a:lumMod val="75000"/>
                    <a:lumOff val="25000"/>
                  </a:schemeClr>
                </a:solidFill>
                <a:latin typeface="Verdana" panose="020B0604030504040204" pitchFamily="34" charset="0"/>
                <a:ea typeface="Verdana" panose="020B0604030504040204" pitchFamily="34" charset="0"/>
              </a:rPr>
              <a:t>Acesso ao</a:t>
            </a:r>
            <a:r>
              <a:rPr lang="pt-BR" sz="1200" dirty="0">
                <a:solidFill>
                  <a:schemeClr val="accent2">
                    <a:lumMod val="75000"/>
                    <a:lumOff val="25000"/>
                  </a:schemeClr>
                </a:solidFill>
                <a:latin typeface="Verdana" panose="020B0604030504040204" pitchFamily="34" charset="0"/>
                <a:ea typeface="Verdana" panose="020B0604030504040204" pitchFamily="34" charset="0"/>
              </a:rPr>
              <a:t> </a:t>
            </a:r>
            <a:r>
              <a:rPr lang="pt-BR" sz="1200" b="1" dirty="0">
                <a:solidFill>
                  <a:schemeClr val="accent2">
                    <a:lumMod val="75000"/>
                    <a:lumOff val="25000"/>
                  </a:schemeClr>
                </a:solidFill>
                <a:latin typeface="Verdana" panose="020B0604030504040204" pitchFamily="34" charset="0"/>
                <a:ea typeface="Verdana" panose="020B0604030504040204" pitchFamily="34" charset="0"/>
              </a:rPr>
              <a:t>Módulo </a:t>
            </a:r>
            <a:r>
              <a:rPr lang="pt-BR" sz="1200" b="1" dirty="0" smtClean="0">
                <a:solidFill>
                  <a:schemeClr val="accent2">
                    <a:lumMod val="75000"/>
                    <a:lumOff val="25000"/>
                  </a:schemeClr>
                </a:solidFill>
                <a:latin typeface="Verdana" panose="020B0604030504040204" pitchFamily="34" charset="0"/>
                <a:ea typeface="Verdana" panose="020B0604030504040204" pitchFamily="34" charset="0"/>
              </a:rPr>
              <a:t>SAG</a:t>
            </a:r>
          </a:p>
          <a:p>
            <a:pPr algn="r"/>
            <a:r>
              <a:rPr lang="pt-BR" sz="1200" b="1" dirty="0" smtClean="0">
                <a:solidFill>
                  <a:schemeClr val="accent2">
                    <a:lumMod val="75000"/>
                    <a:lumOff val="25000"/>
                  </a:schemeClr>
                </a:solidFill>
                <a:latin typeface="Verdana" panose="020B0604030504040204" pitchFamily="34" charset="0"/>
                <a:ea typeface="Verdana" panose="020B0604030504040204" pitchFamily="34" charset="0"/>
              </a:rPr>
              <a:t>SAG-WEB</a:t>
            </a:r>
            <a:r>
              <a:rPr lang="pt-BR" sz="1200" dirty="0" smtClean="0">
                <a:solidFill>
                  <a:schemeClr val="accent2">
                    <a:lumMod val="75000"/>
                    <a:lumOff val="25000"/>
                  </a:schemeClr>
                </a:solidFill>
                <a:latin typeface="Verdana" panose="020B0604030504040204" pitchFamily="34" charset="0"/>
                <a:ea typeface="Verdana" panose="020B0604030504040204" pitchFamily="34" charset="0"/>
              </a:rPr>
              <a:t> </a:t>
            </a:r>
            <a:endParaRPr lang="pt-BR" sz="1200" dirty="0">
              <a:solidFill>
                <a:schemeClr val="accent2">
                  <a:lumMod val="75000"/>
                  <a:lumOff val="25000"/>
                </a:schemeClr>
              </a:solidFill>
              <a:latin typeface="Verdana" panose="020B0604030504040204" pitchFamily="34" charset="0"/>
              <a:ea typeface="Verdana" panose="020B0604030504040204" pitchFamily="34" charset="0"/>
            </a:endParaRPr>
          </a:p>
          <a:p>
            <a:pPr lvl="0"/>
            <a: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
            </a:r>
            <a:b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br>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3" name="Retângulo 2"/>
          <p:cNvSpPr/>
          <p:nvPr/>
        </p:nvSpPr>
        <p:spPr>
          <a:xfrm>
            <a:off x="366800" y="1949408"/>
            <a:ext cx="1911171" cy="168665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3"/>
          <a:stretch>
            <a:fillRect/>
          </a:stretch>
        </p:blipFill>
        <p:spPr>
          <a:xfrm>
            <a:off x="388044" y="1971710"/>
            <a:ext cx="1889924" cy="1664352"/>
          </a:xfrm>
          <a:prstGeom prst="rect">
            <a:avLst/>
          </a:prstGeom>
        </p:spPr>
      </p:pic>
      <p:sp>
        <p:nvSpPr>
          <p:cNvPr id="10" name="Google Shape;110;p17"/>
          <p:cNvSpPr txBox="1"/>
          <p:nvPr/>
        </p:nvSpPr>
        <p:spPr>
          <a:xfrm>
            <a:off x="261903" y="1449659"/>
            <a:ext cx="4300625" cy="427019"/>
          </a:xfrm>
          <a:prstGeom prst="rect">
            <a:avLst/>
          </a:prstGeom>
          <a:noFill/>
          <a:ln>
            <a:noFill/>
          </a:ln>
        </p:spPr>
        <p:txBody>
          <a:bodyPr spcFirstLastPara="1" wrap="square" lIns="91425" tIns="91425" rIns="91425" bIns="91425" anchor="t" anchorCtr="0">
            <a:noAutofit/>
          </a:bodyPr>
          <a:lstStyle/>
          <a:p>
            <a:r>
              <a:rPr lang="pt-BR" sz="1200" b="1" dirty="0">
                <a:solidFill>
                  <a:schemeClr val="accent2">
                    <a:lumMod val="75000"/>
                    <a:lumOff val="25000"/>
                  </a:schemeClr>
                </a:solidFill>
                <a:latin typeface="Verdana" panose="020B0604030504040204" pitchFamily="34" charset="0"/>
                <a:ea typeface="Verdana" panose="020B0604030504040204" pitchFamily="34" charset="0"/>
              </a:rPr>
              <a:t>Acesso ao Sistema Integrado </a:t>
            </a:r>
            <a:r>
              <a:rPr lang="pt-BR" sz="1200" b="1" dirty="0" smtClean="0">
                <a:solidFill>
                  <a:schemeClr val="accent2">
                    <a:lumMod val="75000"/>
                    <a:lumOff val="25000"/>
                  </a:schemeClr>
                </a:solidFill>
                <a:latin typeface="Verdana" panose="020B0604030504040204" pitchFamily="34" charset="0"/>
                <a:ea typeface="Verdana" panose="020B0604030504040204" pitchFamily="34" charset="0"/>
              </a:rPr>
              <a:t>de</a:t>
            </a:r>
          </a:p>
          <a:p>
            <a:r>
              <a:rPr lang="pt-BR" sz="1200" b="1" dirty="0" smtClean="0">
                <a:solidFill>
                  <a:schemeClr val="accent2">
                    <a:lumMod val="75000"/>
                    <a:lumOff val="25000"/>
                  </a:schemeClr>
                </a:solidFill>
                <a:latin typeface="Verdana" panose="020B0604030504040204" pitchFamily="34" charset="0"/>
                <a:ea typeface="Verdana" panose="020B0604030504040204" pitchFamily="34" charset="0"/>
              </a:rPr>
              <a:t>Gestão </a:t>
            </a:r>
            <a:r>
              <a:rPr lang="pt-BR" sz="1200" b="1" dirty="0">
                <a:solidFill>
                  <a:schemeClr val="accent2">
                    <a:lumMod val="75000"/>
                    <a:lumOff val="25000"/>
                  </a:schemeClr>
                </a:solidFill>
                <a:latin typeface="Verdana" panose="020B0604030504040204" pitchFamily="34" charset="0"/>
                <a:ea typeface="Verdana" panose="020B0604030504040204" pitchFamily="34" charset="0"/>
              </a:rPr>
              <a:t>Governamental – SIGGO/WEB</a:t>
            </a:r>
          </a:p>
          <a:p>
            <a:pPr lvl="0"/>
            <a: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
            </a:r>
            <a:b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br>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pic>
        <p:nvPicPr>
          <p:cNvPr id="6" name="Imagem 5"/>
          <p:cNvPicPr>
            <a:picLocks noChangeAspect="1"/>
          </p:cNvPicPr>
          <p:nvPr/>
        </p:nvPicPr>
        <p:blipFill>
          <a:blip r:embed="rId4"/>
          <a:stretch>
            <a:fillRect/>
          </a:stretch>
        </p:blipFill>
        <p:spPr>
          <a:xfrm>
            <a:off x="3875062" y="1999741"/>
            <a:ext cx="4828450" cy="2274005"/>
          </a:xfrm>
          <a:prstGeom prst="rect">
            <a:avLst/>
          </a:prstGeom>
        </p:spPr>
      </p:pic>
      <p:pic>
        <p:nvPicPr>
          <p:cNvPr id="7" name="Imagem 6"/>
          <p:cNvPicPr>
            <a:picLocks noChangeAspect="1"/>
          </p:cNvPicPr>
          <p:nvPr/>
        </p:nvPicPr>
        <p:blipFill>
          <a:blip r:embed="rId5"/>
          <a:stretch>
            <a:fillRect/>
          </a:stretch>
        </p:blipFill>
        <p:spPr>
          <a:xfrm>
            <a:off x="3608748" y="1980717"/>
            <a:ext cx="5148676" cy="2293028"/>
          </a:xfrm>
          <a:prstGeom prst="rect">
            <a:avLst/>
          </a:prstGeom>
        </p:spPr>
      </p:pic>
      <p:sp>
        <p:nvSpPr>
          <p:cNvPr id="8" name="Seta para a direita 7"/>
          <p:cNvSpPr/>
          <p:nvPr/>
        </p:nvSpPr>
        <p:spPr>
          <a:xfrm>
            <a:off x="2408663" y="2661424"/>
            <a:ext cx="1055649" cy="3345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4260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7764425" y="63250"/>
            <a:ext cx="1293000" cy="29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solidFill>
              <a:latin typeface="Verdana" panose="020B0604030504040204" pitchFamily="34" charset="0"/>
              <a:ea typeface="Verdana" panose="020B0604030504040204" pitchFamily="34" charset="0"/>
              <a:cs typeface="Ubuntu Light"/>
              <a:sym typeface="Ubuntu Light"/>
            </a:endParaRPr>
          </a:p>
        </p:txBody>
      </p:sp>
      <p:sp>
        <p:nvSpPr>
          <p:cNvPr id="26" name="Google Shape;57;p13"/>
          <p:cNvSpPr txBox="1"/>
          <p:nvPr/>
        </p:nvSpPr>
        <p:spPr>
          <a:xfrm>
            <a:off x="1332350" y="1889932"/>
            <a:ext cx="7633230" cy="449944"/>
          </a:xfrm>
          <a:prstGeom prst="rect">
            <a:avLst/>
          </a:prstGeom>
          <a:noFill/>
          <a:ln>
            <a:noFill/>
          </a:ln>
        </p:spPr>
        <p:txBody>
          <a:bodyPr spcFirstLastPara="1" wrap="square" lIns="91425" tIns="91425" rIns="91425" bIns="91425" anchor="t" anchorCtr="0">
            <a:noAutofit/>
          </a:bodyPr>
          <a:lstStyle/>
          <a:p>
            <a:r>
              <a:rPr lang="pt-BR" sz="2400" b="1" dirty="0">
                <a:solidFill>
                  <a:schemeClr val="bg1"/>
                </a:solidFill>
                <a:latin typeface="Verdana" panose="020B0604030504040204" pitchFamily="34" charset="0"/>
                <a:ea typeface="Verdana" panose="020B0604030504040204" pitchFamily="34" charset="0"/>
              </a:rPr>
              <a:t>SAG - Acompanhamento Físico-Financeiro</a:t>
            </a:r>
          </a:p>
          <a:p>
            <a:r>
              <a:rPr lang="pt-BR" sz="2400" b="1" dirty="0" smtClean="0">
                <a:solidFill>
                  <a:schemeClr val="bg1"/>
                </a:solidFill>
                <a:latin typeface="Verdana" panose="020B0604030504040204" pitchFamily="34" charset="0"/>
                <a:ea typeface="Verdana" panose="020B0604030504040204" pitchFamily="34" charset="0"/>
                <a:cs typeface="Calibri" panose="020F0502020204030204" pitchFamily="34" charset="0"/>
              </a:rPr>
              <a:t>Cadastramento de etapas</a:t>
            </a:r>
          </a:p>
          <a:p>
            <a:r>
              <a:rPr lang="pt-BR" sz="2400" b="1" dirty="0" smtClean="0">
                <a:solidFill>
                  <a:schemeClr val="bg1"/>
                </a:solidFill>
                <a:latin typeface="Verdana" panose="020B0604030504040204" pitchFamily="34" charset="0"/>
                <a:ea typeface="Verdana" panose="020B0604030504040204" pitchFamily="34" charset="0"/>
                <a:cs typeface="Calibri" panose="020F0502020204030204" pitchFamily="34" charset="0"/>
              </a:rPr>
              <a:t>Documentos </a:t>
            </a:r>
            <a:r>
              <a:rPr lang="pt-BR" sz="2400" b="1" dirty="0">
                <a:solidFill>
                  <a:schemeClr val="bg1"/>
                </a:solidFill>
                <a:latin typeface="Verdana" panose="020B0604030504040204" pitchFamily="34" charset="0"/>
                <a:ea typeface="Verdana" panose="020B0604030504040204" pitchFamily="34" charset="0"/>
                <a:cs typeface="Calibri" panose="020F0502020204030204" pitchFamily="34" charset="0"/>
              </a:rPr>
              <a:t>necessários</a:t>
            </a:r>
            <a:endParaRPr lang="pt-BR" sz="2400" b="1" dirty="0">
              <a:solidFill>
                <a:schemeClr val="bg1"/>
              </a:solidFill>
              <a:latin typeface="Verdana" panose="020B0604030504040204" pitchFamily="34" charset="0"/>
              <a:ea typeface="Verdana" panose="020B0604030504040204" pitchFamily="34" charset="0"/>
            </a:endParaRPr>
          </a:p>
        </p:txBody>
      </p:sp>
      <p:cxnSp>
        <p:nvCxnSpPr>
          <p:cNvPr id="27" name="Google Shape;60;p13"/>
          <p:cNvCxnSpPr/>
          <p:nvPr/>
        </p:nvCxnSpPr>
        <p:spPr>
          <a:xfrm>
            <a:off x="1225247" y="-22405"/>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945049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 – Documentos 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indent="0" algn="just">
              <a:lnSpc>
                <a:spcPct val="170000"/>
              </a:lnSpc>
            </a:pPr>
            <a:r>
              <a:rPr lang="pt-BR" sz="5600" dirty="0">
                <a:solidFill>
                  <a:schemeClr val="tx2">
                    <a:lumMod val="25000"/>
                  </a:schemeClr>
                </a:solidFill>
                <a:latin typeface="Verdana" panose="020B0604030504040204" pitchFamily="34" charset="0"/>
                <a:ea typeface="Verdana" panose="020B0604030504040204" pitchFamily="34" charset="0"/>
              </a:rPr>
              <a:t>Antes de iniciar o cadastramento das etapas, recomenda-se que o Agente de Planejamento pesquise e tenha a sua disposição as seguintes informações</a:t>
            </a:r>
            <a:r>
              <a:rPr lang="pt-BR" sz="5600" dirty="0" smtClean="0">
                <a:solidFill>
                  <a:schemeClr val="tx2">
                    <a:lumMod val="25000"/>
                  </a:schemeClr>
                </a:solidFill>
                <a:latin typeface="Verdana" panose="020B0604030504040204" pitchFamily="34" charset="0"/>
                <a:ea typeface="Verdana" panose="020B0604030504040204" pitchFamily="34" charset="0"/>
              </a:rPr>
              <a:t>:</a:t>
            </a:r>
          </a:p>
          <a:p>
            <a:pPr marL="0" indent="0" algn="just">
              <a:lnSpc>
                <a:spcPct val="170000"/>
              </a:lnSpc>
            </a:pPr>
            <a:endParaRPr lang="pt-BR" sz="4000" dirty="0">
              <a:solidFill>
                <a:schemeClr val="tx2">
                  <a:lumMod val="25000"/>
                </a:schemeClr>
              </a:solidFill>
              <a:latin typeface="Verdana" panose="020B0604030504040204" pitchFamily="34" charset="0"/>
              <a:ea typeface="Verdana" panose="020B0604030504040204" pitchFamily="34" charset="0"/>
            </a:endParaRPr>
          </a:p>
          <a:p>
            <a:pPr marL="268288" lvl="0" indent="-268288" algn="just">
              <a:lnSpc>
                <a:spcPct val="170000"/>
              </a:lnSpc>
              <a:buSzPct val="100000"/>
              <a:buFont typeface="Wingdings" panose="05000000000000000000" pitchFamily="2" charset="2"/>
              <a:buChar char="v"/>
              <a:tabLst>
                <a:tab pos="268288" algn="l"/>
              </a:tabLst>
            </a:pPr>
            <a:r>
              <a:rPr lang="pt-BR" sz="5600" b="1" u="sng" dirty="0">
                <a:solidFill>
                  <a:schemeClr val="tx2">
                    <a:lumMod val="25000"/>
                  </a:schemeClr>
                </a:solidFill>
                <a:latin typeface="Verdana" panose="020B0604030504040204" pitchFamily="34" charset="0"/>
                <a:ea typeface="Verdana" panose="020B0604030504040204" pitchFamily="34" charset="0"/>
              </a:rPr>
              <a:t>Informações por escrito do que foi planejado</a:t>
            </a:r>
            <a:r>
              <a:rPr lang="pt-BR" sz="5600" b="1" dirty="0">
                <a:solidFill>
                  <a:schemeClr val="tx2">
                    <a:lumMod val="25000"/>
                  </a:schemeClr>
                </a:solidFill>
                <a:latin typeface="Verdana" panose="020B0604030504040204" pitchFamily="34" charset="0"/>
                <a:ea typeface="Verdana" panose="020B0604030504040204" pitchFamily="34" charset="0"/>
              </a:rPr>
              <a:t> </a:t>
            </a:r>
            <a:r>
              <a:rPr lang="pt-BR" sz="5600" dirty="0">
                <a:solidFill>
                  <a:schemeClr val="tx2">
                    <a:lumMod val="25000"/>
                  </a:schemeClr>
                </a:solidFill>
                <a:latin typeface="Verdana" panose="020B0604030504040204" pitchFamily="34" charset="0"/>
                <a:ea typeface="Verdana" panose="020B0604030504040204" pitchFamily="34" charset="0"/>
              </a:rPr>
              <a:t>junto com</a:t>
            </a:r>
            <a:r>
              <a:rPr lang="pt-BR" sz="5600" b="1" dirty="0">
                <a:solidFill>
                  <a:schemeClr val="tx2">
                    <a:lumMod val="25000"/>
                  </a:schemeClr>
                </a:solidFill>
                <a:latin typeface="Verdana" panose="020B0604030504040204" pitchFamily="34" charset="0"/>
                <a:ea typeface="Verdana" panose="020B0604030504040204" pitchFamily="34" charset="0"/>
              </a:rPr>
              <a:t> </a:t>
            </a:r>
            <a:r>
              <a:rPr lang="pt-BR" sz="5600" dirty="0">
                <a:solidFill>
                  <a:schemeClr val="tx2">
                    <a:lumMod val="25000"/>
                  </a:schemeClr>
                </a:solidFill>
                <a:latin typeface="Verdana" panose="020B0604030504040204" pitchFamily="34" charset="0"/>
                <a:ea typeface="Verdana" panose="020B0604030504040204" pitchFamily="34" charset="0"/>
              </a:rPr>
              <a:t>os dirigentes da Unidade e/ou Ordenador de Despesas e os responsáveis pela execução dos programas</a:t>
            </a:r>
            <a:r>
              <a:rPr lang="pt-BR" sz="5600" b="1" dirty="0">
                <a:solidFill>
                  <a:schemeClr val="tx2">
                    <a:lumMod val="25000"/>
                  </a:schemeClr>
                </a:solidFill>
                <a:latin typeface="Verdana" panose="020B0604030504040204" pitchFamily="34" charset="0"/>
                <a:ea typeface="Verdana" panose="020B0604030504040204" pitchFamily="34" charset="0"/>
              </a:rPr>
              <a:t> (áreas específicas</a:t>
            </a:r>
            <a:r>
              <a:rPr lang="pt-BR" sz="5600" b="1" dirty="0" smtClean="0">
                <a:solidFill>
                  <a:schemeClr val="tx2">
                    <a:lumMod val="25000"/>
                  </a:schemeClr>
                </a:solidFill>
                <a:latin typeface="Verdana" panose="020B0604030504040204" pitchFamily="34" charset="0"/>
                <a:ea typeface="Verdana" panose="020B0604030504040204" pitchFamily="34" charset="0"/>
              </a:rPr>
              <a:t>);</a:t>
            </a:r>
          </a:p>
          <a:p>
            <a:pPr marL="268288" lvl="0" indent="-268288" algn="just">
              <a:lnSpc>
                <a:spcPct val="170000"/>
              </a:lnSpc>
              <a:buSzPct val="100000"/>
              <a:buFont typeface="Wingdings" panose="05000000000000000000" pitchFamily="2" charset="2"/>
              <a:buChar char="v"/>
              <a:tabLst>
                <a:tab pos="177800" algn="l"/>
              </a:tabLst>
            </a:pPr>
            <a:endParaRPr lang="pt-BR" sz="5600" dirty="0">
              <a:solidFill>
                <a:schemeClr val="tx2">
                  <a:lumMod val="25000"/>
                </a:schemeClr>
              </a:solidFill>
              <a:latin typeface="Verdana" panose="020B0604030504040204" pitchFamily="34" charset="0"/>
              <a:ea typeface="Verdana" panose="020B0604030504040204" pitchFamily="34" charset="0"/>
            </a:endParaRPr>
          </a:p>
          <a:p>
            <a:pPr marL="268288" lvl="0" indent="-268288" algn="just">
              <a:lnSpc>
                <a:spcPct val="170000"/>
              </a:lnSpc>
              <a:buSzPct val="100000"/>
              <a:buFont typeface="Wingdings" panose="05000000000000000000" pitchFamily="2" charset="2"/>
              <a:buChar char="v"/>
              <a:tabLst>
                <a:tab pos="177800" algn="l"/>
              </a:tabLst>
            </a:pPr>
            <a:r>
              <a:rPr lang="pt-BR" sz="5600" b="1" u="sng" dirty="0">
                <a:solidFill>
                  <a:schemeClr val="tx2">
                    <a:lumMod val="25000"/>
                  </a:schemeClr>
                </a:solidFill>
                <a:latin typeface="Verdana" panose="020B0604030504040204" pitchFamily="34" charset="0"/>
                <a:ea typeface="Verdana" panose="020B0604030504040204" pitchFamily="34" charset="0"/>
              </a:rPr>
              <a:t>Relatório das Etapas Programadas para Execução – REPE do 6º bimestre do exercício anterior</a:t>
            </a:r>
            <a:r>
              <a:rPr lang="pt-BR" sz="5600" b="1" dirty="0">
                <a:solidFill>
                  <a:schemeClr val="tx2">
                    <a:lumMod val="25000"/>
                  </a:schemeClr>
                </a:solidFill>
                <a:latin typeface="Verdana" panose="020B0604030504040204" pitchFamily="34" charset="0"/>
                <a:ea typeface="Verdana" panose="020B0604030504040204" pitchFamily="34" charset="0"/>
              </a:rPr>
              <a:t>,</a:t>
            </a:r>
            <a:r>
              <a:rPr lang="pt-BR" sz="5600" dirty="0">
                <a:solidFill>
                  <a:schemeClr val="tx2">
                    <a:lumMod val="25000"/>
                  </a:schemeClr>
                </a:solidFill>
                <a:latin typeface="Verdana" panose="020B0604030504040204" pitchFamily="34" charset="0"/>
                <a:ea typeface="Verdana" panose="020B0604030504040204" pitchFamily="34" charset="0"/>
              </a:rPr>
              <a:t> visando verificar se há etapas procedentes de ano anterior, ou seja, etapas referentes a ações do tipo projeto que permaneceram sob os estágios “NO – Andamento Normal”, “PA – Paralisada” e “AT – Atrasada”, que devem ter continuidade no ano em curso</a:t>
            </a:r>
            <a:r>
              <a:rPr lang="pt-BR" sz="5600" dirty="0" smtClean="0">
                <a:solidFill>
                  <a:schemeClr val="tx2">
                    <a:lumMod val="25000"/>
                  </a:schemeClr>
                </a:solidFill>
                <a:latin typeface="Verdana" panose="020B0604030504040204" pitchFamily="34" charset="0"/>
                <a:ea typeface="Verdana" panose="020B0604030504040204" pitchFamily="34" charset="0"/>
              </a:rPr>
              <a:t>;</a:t>
            </a:r>
          </a:p>
          <a:p>
            <a:pPr marL="0" lvl="0" indent="0" algn="just">
              <a:lnSpc>
                <a:spcPct val="170000"/>
              </a:lnSpc>
            </a:pPr>
            <a:endParaRPr lang="pt-BR" sz="4000" dirty="0">
              <a:solidFill>
                <a:schemeClr val="tx2">
                  <a:lumMod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8540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necessários</a:t>
            </a:r>
            <a:endParaRPr lang="pt-BR" sz="1800" dirty="0">
              <a:solidFill>
                <a:srgbClr val="00518E"/>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indent="0" algn="just">
              <a:lnSpc>
                <a:spcPct val="170000"/>
              </a:lnSpc>
            </a:pPr>
            <a:r>
              <a:rPr lang="pt-BR" sz="5600" dirty="0">
                <a:solidFill>
                  <a:schemeClr val="tx2">
                    <a:lumMod val="25000"/>
                  </a:schemeClr>
                </a:solidFill>
                <a:latin typeface="Verdana" panose="020B0604030504040204" pitchFamily="34" charset="0"/>
                <a:ea typeface="Verdana" panose="020B0604030504040204" pitchFamily="34" charset="0"/>
              </a:rPr>
              <a:t>Antes de iniciar o cadastramento das etapas, recomenda-se que o Agente de Planejamento pesquise e tenha a sua disposição as seguintes informações</a:t>
            </a:r>
            <a:r>
              <a:rPr lang="pt-BR" sz="5600" dirty="0" smtClean="0">
                <a:solidFill>
                  <a:schemeClr val="tx2">
                    <a:lumMod val="25000"/>
                  </a:schemeClr>
                </a:solidFill>
                <a:latin typeface="Verdana" panose="020B0604030504040204" pitchFamily="34" charset="0"/>
                <a:ea typeface="Verdana" panose="020B0604030504040204" pitchFamily="34" charset="0"/>
              </a:rPr>
              <a:t>:</a:t>
            </a:r>
          </a:p>
          <a:p>
            <a:pPr marL="0" indent="0" algn="just">
              <a:lnSpc>
                <a:spcPct val="170000"/>
              </a:lnSpc>
            </a:pPr>
            <a:endParaRPr lang="pt-BR" sz="4000" dirty="0">
              <a:solidFill>
                <a:schemeClr val="tx2">
                  <a:lumMod val="25000"/>
                </a:schemeClr>
              </a:solidFill>
              <a:latin typeface="Verdana" panose="020B0604030504040204" pitchFamily="34" charset="0"/>
              <a:ea typeface="Verdana" panose="020B0604030504040204" pitchFamily="34" charset="0"/>
            </a:endParaRPr>
          </a:p>
          <a:p>
            <a:pPr marL="268288" indent="-268288" algn="just">
              <a:lnSpc>
                <a:spcPct val="170000"/>
              </a:lnSpc>
              <a:buSzPct val="100000"/>
              <a:buFont typeface="Wingdings" panose="05000000000000000000" pitchFamily="2" charset="2"/>
              <a:buChar char="v"/>
            </a:pPr>
            <a:r>
              <a:rPr lang="pt-BR" sz="5600" b="1" u="sng" dirty="0" smtClean="0">
                <a:solidFill>
                  <a:schemeClr val="tx2">
                    <a:lumMod val="25000"/>
                  </a:schemeClr>
                </a:solidFill>
                <a:latin typeface="Verdana" panose="020B0604030504040204" pitchFamily="34" charset="0"/>
                <a:ea typeface="Verdana" panose="020B0604030504040204" pitchFamily="34" charset="0"/>
              </a:rPr>
              <a:t>Quadro </a:t>
            </a:r>
            <a:r>
              <a:rPr lang="pt-BR" sz="5600" b="1" u="sng" dirty="0">
                <a:solidFill>
                  <a:schemeClr val="tx2">
                    <a:lumMod val="25000"/>
                  </a:schemeClr>
                </a:solidFill>
                <a:latin typeface="Verdana" panose="020B0604030504040204" pitchFamily="34" charset="0"/>
                <a:ea typeface="Verdana" panose="020B0604030504040204" pitchFamily="34" charset="0"/>
              </a:rPr>
              <a:t>de Detalhamento da Despesa - QDD </a:t>
            </a:r>
            <a:r>
              <a:rPr lang="pt-BR" sz="5600" b="1" u="sng" dirty="0" smtClean="0">
                <a:solidFill>
                  <a:schemeClr val="tx2">
                    <a:lumMod val="25000"/>
                  </a:schemeClr>
                </a:solidFill>
                <a:latin typeface="Verdana" panose="020B0604030504040204" pitchFamily="34" charset="0"/>
                <a:ea typeface="Verdana" panose="020B0604030504040204" pitchFamily="34" charset="0"/>
              </a:rPr>
              <a:t>ou </a:t>
            </a:r>
            <a:r>
              <a:rPr lang="pt-BR" sz="5600" b="1" u="sng" dirty="0">
                <a:solidFill>
                  <a:schemeClr val="tx2">
                    <a:lumMod val="25000"/>
                  </a:schemeClr>
                </a:solidFill>
                <a:latin typeface="Verdana" panose="020B0604030504040204" pitchFamily="34" charset="0"/>
                <a:ea typeface="Verdana" panose="020B0604030504040204" pitchFamily="34" charset="0"/>
              </a:rPr>
              <a:t>UO/Integra</a:t>
            </a:r>
            <a:r>
              <a:rPr lang="pt-BR" sz="5600" b="1" dirty="0">
                <a:solidFill>
                  <a:schemeClr val="tx2">
                    <a:lumMod val="25000"/>
                  </a:schemeClr>
                </a:solidFill>
                <a:latin typeface="Verdana" panose="020B0604030504040204" pitchFamily="34" charset="0"/>
                <a:ea typeface="Verdana" panose="020B0604030504040204" pitchFamily="34" charset="0"/>
              </a:rPr>
              <a:t>, </a:t>
            </a:r>
            <a:r>
              <a:rPr lang="pt-BR" sz="5600" dirty="0">
                <a:solidFill>
                  <a:schemeClr val="tx2">
                    <a:lumMod val="25000"/>
                  </a:schemeClr>
                </a:solidFill>
                <a:latin typeface="Verdana" panose="020B0604030504040204" pitchFamily="34" charset="0"/>
                <a:ea typeface="Verdana" panose="020B0604030504040204" pitchFamily="34" charset="0"/>
              </a:rPr>
              <a:t>referente ao 2º mês do bimestre em </a:t>
            </a:r>
            <a:r>
              <a:rPr lang="pt-BR" sz="5600" dirty="0" smtClean="0">
                <a:solidFill>
                  <a:schemeClr val="tx2">
                    <a:lumMod val="25000"/>
                  </a:schemeClr>
                </a:solidFill>
                <a:latin typeface="Verdana" panose="020B0604030504040204" pitchFamily="34" charset="0"/>
                <a:ea typeface="Verdana" panose="020B0604030504040204" pitchFamily="34" charset="0"/>
              </a:rPr>
              <a:t>atualização</a:t>
            </a:r>
            <a:r>
              <a:rPr lang="pt-BR" sz="5600" dirty="0">
                <a:solidFill>
                  <a:schemeClr val="tx2">
                    <a:lumMod val="25000"/>
                  </a:schemeClr>
                </a:solidFill>
                <a:latin typeface="Verdana" panose="020B0604030504040204" pitchFamily="34" charset="0"/>
                <a:ea typeface="Verdana" panose="020B0604030504040204" pitchFamily="34" charset="0"/>
              </a:rPr>
              <a:t>;</a:t>
            </a:r>
            <a:endParaRPr lang="pt-BR" sz="5600" dirty="0" smtClean="0">
              <a:solidFill>
                <a:schemeClr val="tx2">
                  <a:lumMod val="25000"/>
                </a:schemeClr>
              </a:solidFill>
              <a:latin typeface="Verdana" panose="020B0604030504040204" pitchFamily="34" charset="0"/>
              <a:ea typeface="Verdana" panose="020B0604030504040204" pitchFamily="34" charset="0"/>
            </a:endParaRPr>
          </a:p>
          <a:p>
            <a:pPr marL="268288" indent="-268288" algn="just">
              <a:lnSpc>
                <a:spcPct val="170000"/>
              </a:lnSpc>
              <a:buSzPct val="100000"/>
              <a:buFont typeface="Wingdings" panose="05000000000000000000" pitchFamily="2" charset="2"/>
              <a:buChar char="v"/>
            </a:pPr>
            <a:endParaRPr lang="pt-BR" sz="4000" dirty="0">
              <a:solidFill>
                <a:schemeClr val="tx2">
                  <a:lumMod val="25000"/>
                </a:schemeClr>
              </a:solidFill>
              <a:latin typeface="Verdana" panose="020B0604030504040204" pitchFamily="34" charset="0"/>
              <a:ea typeface="Verdana" panose="020B0604030504040204" pitchFamily="34" charset="0"/>
            </a:endParaRPr>
          </a:p>
          <a:p>
            <a:pPr marL="268288" indent="-268288" algn="just">
              <a:lnSpc>
                <a:spcPct val="170000"/>
              </a:lnSpc>
              <a:buSzPct val="100000"/>
              <a:buFont typeface="Wingdings" panose="05000000000000000000" pitchFamily="2" charset="2"/>
              <a:buChar char="v"/>
            </a:pPr>
            <a:r>
              <a:rPr lang="pt-BR" sz="5600" b="1" u="sng" dirty="0">
                <a:solidFill>
                  <a:schemeClr val="tx2">
                    <a:lumMod val="25000"/>
                  </a:schemeClr>
                </a:solidFill>
                <a:latin typeface="Verdana" panose="020B0604030504040204" pitchFamily="34" charset="0"/>
                <a:ea typeface="Verdana" panose="020B0604030504040204" pitchFamily="34" charset="0"/>
              </a:rPr>
              <a:t>Lei Orçamentária Anual - LOA</a:t>
            </a:r>
            <a:r>
              <a:rPr lang="pt-BR" sz="5600" b="1" dirty="0">
                <a:solidFill>
                  <a:schemeClr val="tx2">
                    <a:lumMod val="25000"/>
                  </a:schemeClr>
                </a:solidFill>
                <a:latin typeface="Verdana" panose="020B0604030504040204" pitchFamily="34" charset="0"/>
                <a:ea typeface="Verdana" panose="020B0604030504040204" pitchFamily="34" charset="0"/>
              </a:rPr>
              <a:t> </a:t>
            </a:r>
            <a:r>
              <a:rPr lang="pt-BR" sz="5600" dirty="0">
                <a:solidFill>
                  <a:schemeClr val="tx2">
                    <a:lumMod val="25000"/>
                  </a:schemeClr>
                </a:solidFill>
                <a:latin typeface="Verdana" panose="020B0604030504040204" pitchFamily="34" charset="0"/>
                <a:ea typeface="Verdana" panose="020B0604030504040204" pitchFamily="34" charset="0"/>
              </a:rPr>
              <a:t>da Unidade: define meta, unidade de medida, produto, quantidade e localização a serem considerados quando do cadastramento das etapas. </a:t>
            </a: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97313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necessários</a:t>
            </a:r>
            <a:endParaRPr lang="pt-BR" sz="1800" dirty="0">
              <a:solidFill>
                <a:srgbClr val="00518E"/>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indent="0" algn="just">
              <a:lnSpc>
                <a:spcPct val="170000"/>
              </a:lnSpc>
            </a:pPr>
            <a:r>
              <a:rPr lang="pt-BR" sz="4800" dirty="0">
                <a:latin typeface="Verdana" panose="020B0604030504040204" pitchFamily="34" charset="0"/>
                <a:ea typeface="Verdana" panose="020B0604030504040204" pitchFamily="34" charset="0"/>
              </a:rPr>
              <a:t>O </a:t>
            </a:r>
            <a:r>
              <a:rPr lang="pt-BR" sz="4800" b="1" dirty="0">
                <a:solidFill>
                  <a:srgbClr val="0070C0"/>
                </a:solidFill>
                <a:latin typeface="Verdana" panose="020B0604030504040204" pitchFamily="34" charset="0"/>
                <a:ea typeface="Verdana" panose="020B0604030504040204" pitchFamily="34" charset="0"/>
              </a:rPr>
              <a:t>QDD/Integra</a:t>
            </a:r>
            <a:r>
              <a:rPr lang="pt-BR" sz="4800" dirty="0">
                <a:latin typeface="Verdana" panose="020B0604030504040204" pitchFamily="34" charset="0"/>
                <a:ea typeface="Verdana" panose="020B0604030504040204" pitchFamily="34" charset="0"/>
              </a:rPr>
              <a:t> possibilita ao agente de planejamento verificar</a:t>
            </a:r>
            <a:r>
              <a:rPr lang="pt-BR" sz="4800" dirty="0" smtClean="0">
                <a:latin typeface="Verdana" panose="020B0604030504040204" pitchFamily="34" charset="0"/>
                <a:ea typeface="Verdana" panose="020B0604030504040204" pitchFamily="34" charset="0"/>
              </a:rPr>
              <a:t>:</a:t>
            </a:r>
          </a:p>
          <a:p>
            <a:pPr marL="0" indent="0" algn="just">
              <a:lnSpc>
                <a:spcPct val="170000"/>
              </a:lnSpc>
            </a:pPr>
            <a:endParaRPr lang="pt-BR" sz="4800" dirty="0">
              <a:latin typeface="Verdana" panose="020B0604030504040204" pitchFamily="34" charset="0"/>
              <a:ea typeface="Verdana" panose="020B0604030504040204" pitchFamily="34" charset="0"/>
            </a:endParaRPr>
          </a:p>
          <a:p>
            <a:pPr marL="268288" indent="-268288" algn="just">
              <a:lnSpc>
                <a:spcPct val="170000"/>
              </a:lnSpc>
              <a:buSzPct val="100000"/>
              <a:buFont typeface="Wingdings" panose="05000000000000000000" pitchFamily="2" charset="2"/>
              <a:buChar char="v"/>
            </a:pPr>
            <a:r>
              <a:rPr lang="pt-BR" sz="4800" dirty="0">
                <a:latin typeface="Verdana" panose="020B0604030504040204" pitchFamily="34" charset="0"/>
                <a:ea typeface="Verdana" panose="020B0604030504040204" pitchFamily="34" charset="0"/>
              </a:rPr>
              <a:t>Se, para todas as realizações físicas informadas pela área específica, houve a correspondente execução financeira (valor liquidado no bimestre);</a:t>
            </a:r>
          </a:p>
          <a:p>
            <a:pPr marL="268288" lvl="0" indent="-268288" algn="just">
              <a:lnSpc>
                <a:spcPct val="170000"/>
              </a:lnSpc>
              <a:buSzPct val="100000"/>
              <a:buFont typeface="Wingdings" panose="05000000000000000000" pitchFamily="2" charset="2"/>
              <a:buChar char="v"/>
            </a:pPr>
            <a:r>
              <a:rPr lang="pt-BR" sz="4800" dirty="0">
                <a:latin typeface="Verdana" panose="020B0604030504040204" pitchFamily="34" charset="0"/>
                <a:ea typeface="Verdana" panose="020B0604030504040204" pitchFamily="34" charset="0"/>
              </a:rPr>
              <a:t>Se as realizações físicas são compatíveis com execução financeira (às vezes, a execução financeira é bastante elevada e a realização física muito pequena ou o contrário). No caso de alto valor liquidado, é prudente verificar quais realizações físicas ocorreram à conta do programa de trabalho em análise pelo agente de </a:t>
            </a:r>
            <a:r>
              <a:rPr lang="pt-BR" sz="4800" dirty="0" smtClean="0">
                <a:latin typeface="Verdana" panose="020B0604030504040204" pitchFamily="34" charset="0"/>
                <a:ea typeface="Verdana" panose="020B0604030504040204" pitchFamily="34" charset="0"/>
              </a:rPr>
              <a:t>planejamento, </a:t>
            </a:r>
            <a:r>
              <a:rPr lang="pt-BR" sz="4800" dirty="0">
                <a:latin typeface="Verdana" panose="020B0604030504040204" pitchFamily="34" charset="0"/>
                <a:ea typeface="Verdana" panose="020B0604030504040204" pitchFamily="34" charset="0"/>
              </a:rPr>
              <a:t>e informá-las;</a:t>
            </a:r>
          </a:p>
          <a:p>
            <a:pPr marL="268288" lvl="0" indent="-268288" algn="just">
              <a:lnSpc>
                <a:spcPct val="170000"/>
              </a:lnSpc>
              <a:buSzPct val="100000"/>
              <a:buFont typeface="Wingdings" panose="05000000000000000000" pitchFamily="2" charset="2"/>
              <a:buChar char="v"/>
            </a:pPr>
            <a:r>
              <a:rPr lang="pt-BR" sz="4800" dirty="0">
                <a:latin typeface="Verdana" panose="020B0604030504040204" pitchFamily="34" charset="0"/>
                <a:ea typeface="Verdana" panose="020B0604030504040204" pitchFamily="34" charset="0"/>
              </a:rPr>
              <a:t>Se o que foi realizado é incompatível com a etapa prevista, cadastra-se uma nova etapa, informando as realizações físicas;</a:t>
            </a:r>
          </a:p>
          <a:p>
            <a:pPr marL="268288" lvl="0" indent="-268288" algn="just">
              <a:lnSpc>
                <a:spcPct val="170000"/>
              </a:lnSpc>
              <a:buSzPct val="100000"/>
              <a:buFont typeface="Wingdings" panose="05000000000000000000" pitchFamily="2" charset="2"/>
              <a:buChar char="v"/>
            </a:pPr>
            <a:r>
              <a:rPr lang="pt-BR" sz="4800" dirty="0">
                <a:latin typeface="Verdana" panose="020B0604030504040204" pitchFamily="34" charset="0"/>
                <a:ea typeface="Verdana" panose="020B0604030504040204" pitchFamily="34" charset="0"/>
              </a:rPr>
              <a:t>Se houve alterações de crédito no bimestre. Em alguns casos, as alterações de crédito modificam o planejamento da execução física;</a:t>
            </a:r>
          </a:p>
          <a:p>
            <a:pPr marL="268288" lvl="0" indent="-268288" algn="just">
              <a:lnSpc>
                <a:spcPct val="170000"/>
              </a:lnSpc>
              <a:buSzPct val="100000"/>
              <a:buFont typeface="Wingdings" panose="05000000000000000000" pitchFamily="2" charset="2"/>
              <a:buChar char="v"/>
            </a:pPr>
            <a:r>
              <a:rPr lang="pt-BR" sz="4800" dirty="0">
                <a:latin typeface="Verdana" panose="020B0604030504040204" pitchFamily="34" charset="0"/>
                <a:ea typeface="Verdana" panose="020B0604030504040204" pitchFamily="34" charset="0"/>
              </a:rPr>
              <a:t>Se houve execução financeira e as áreas específicas não informaram a realização física.</a:t>
            </a: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6565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44497" y="788024"/>
            <a:ext cx="8384165" cy="2097639"/>
          </a:xfrm>
        </p:spPr>
        <p:txBody>
          <a:bodyPr>
            <a:normAutofit lnSpcReduction="10000"/>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gerar o REPE no SAG WEB</a:t>
            </a:r>
          </a:p>
          <a:p>
            <a:pPr marL="0" indent="0" algn="just">
              <a:lnSpc>
                <a:spcPct val="170000"/>
              </a:lnSpc>
            </a:pPr>
            <a:r>
              <a:rPr lang="pt-BR" sz="1400" dirty="0" smtClean="0">
                <a:solidFill>
                  <a:schemeClr val="tx2">
                    <a:lumMod val="25000"/>
                  </a:schemeClr>
                </a:solidFill>
                <a:latin typeface="Verdana" panose="020B0604030504040204" pitchFamily="34" charset="0"/>
                <a:ea typeface="Verdana" panose="020B0604030504040204" pitchFamily="34" charset="0"/>
              </a:rPr>
              <a:t>(1) O</a:t>
            </a:r>
            <a:r>
              <a:rPr lang="pt-BR" sz="1400" dirty="0" smtClean="0">
                <a:latin typeface="Verdana" panose="020B0604030504040204" pitchFamily="34" charset="0"/>
                <a:ea typeface="Verdana" panose="020B0604030504040204" pitchFamily="34" charset="0"/>
              </a:rPr>
              <a:t> </a:t>
            </a:r>
            <a:r>
              <a:rPr lang="pt-BR" sz="1400" dirty="0">
                <a:latin typeface="Verdana" panose="020B0604030504040204" pitchFamily="34" charset="0"/>
                <a:ea typeface="Verdana" panose="020B0604030504040204" pitchFamily="34" charset="0"/>
              </a:rPr>
              <a:t>agente de planejamento deverá </a:t>
            </a:r>
            <a:r>
              <a:rPr lang="pt-BR" sz="1400" dirty="0" smtClean="0">
                <a:latin typeface="Verdana" panose="020B0604030504040204" pitchFamily="34" charset="0"/>
                <a:ea typeface="Verdana" panose="020B0604030504040204" pitchFamily="34" charset="0"/>
              </a:rPr>
              <a:t>fazer</a:t>
            </a:r>
            <a:r>
              <a:rPr lang="pt-BR" sz="1400" i="1" dirty="0" smtClean="0">
                <a:latin typeface="Verdana" panose="020B0604030504040204" pitchFamily="34" charset="0"/>
                <a:ea typeface="Verdana" panose="020B0604030504040204" pitchFamily="34" charset="0"/>
              </a:rPr>
              <a:t> </a:t>
            </a:r>
            <a:r>
              <a:rPr lang="pt-BR" sz="1400" i="1" dirty="0" err="1" smtClean="0">
                <a:latin typeface="Verdana" panose="020B0604030504040204" pitchFamily="34" charset="0"/>
                <a:ea typeface="Verdana" panose="020B0604030504040204" pitchFamily="34" charset="0"/>
              </a:rPr>
              <a:t>login</a:t>
            </a:r>
            <a:r>
              <a:rPr lang="pt-BR" sz="1400" i="1" dirty="0" smtClean="0">
                <a:latin typeface="Verdana" panose="020B0604030504040204" pitchFamily="34" charset="0"/>
                <a:ea typeface="Verdana" panose="020B0604030504040204" pitchFamily="34" charset="0"/>
              </a:rPr>
              <a:t> </a:t>
            </a:r>
            <a:r>
              <a:rPr lang="pt-BR" sz="1400" dirty="0" smtClean="0">
                <a:latin typeface="Verdana" panose="020B0604030504040204" pitchFamily="34" charset="0"/>
                <a:ea typeface="Verdana" panose="020B0604030504040204" pitchFamily="34" charset="0"/>
              </a:rPr>
              <a:t>n</a:t>
            </a:r>
            <a:r>
              <a:rPr lang="pt-BR" sz="1400" dirty="0" smtClean="0">
                <a:latin typeface="Verdana" panose="020B0604030504040204" pitchFamily="34" charset="0"/>
                <a:ea typeface="Verdana" panose="020B0604030504040204" pitchFamily="34" charset="0"/>
              </a:rPr>
              <a:t>o </a:t>
            </a:r>
            <a:r>
              <a:rPr lang="pt-BR" sz="1400" dirty="0">
                <a:solidFill>
                  <a:srgbClr val="0070C0"/>
                </a:solidFill>
                <a:latin typeface="Verdana" panose="020B0604030504040204" pitchFamily="34" charset="0"/>
                <a:ea typeface="Verdana" panose="020B0604030504040204" pitchFamily="34" charset="0"/>
              </a:rPr>
              <a:t>SAG-WEB</a:t>
            </a:r>
            <a:r>
              <a:rPr lang="pt-BR" sz="1400" dirty="0">
                <a:latin typeface="Verdana" panose="020B0604030504040204" pitchFamily="34" charset="0"/>
                <a:ea typeface="Verdana" panose="020B0604030504040204" pitchFamily="34" charset="0"/>
              </a:rPr>
              <a:t> em </a:t>
            </a:r>
            <a:r>
              <a:rPr lang="pt-BR" sz="1400" b="1" dirty="0" smtClean="0">
                <a:latin typeface="Verdana" panose="020B0604030504040204" pitchFamily="34" charset="0"/>
                <a:ea typeface="Verdana" panose="020B0604030504040204" pitchFamily="34" charset="0"/>
              </a:rPr>
              <a:t>2020</a:t>
            </a:r>
            <a:r>
              <a:rPr lang="pt-BR" sz="1400" dirty="0" smtClean="0">
                <a:latin typeface="Verdana" panose="020B0604030504040204" pitchFamily="34" charset="0"/>
                <a:ea typeface="Verdana" panose="020B0604030504040204" pitchFamily="34" charset="0"/>
              </a:rPr>
              <a:t> </a:t>
            </a:r>
            <a:r>
              <a:rPr lang="pt-BR" sz="1400" dirty="0" smtClean="0">
                <a:latin typeface="Verdana" panose="020B0604030504040204" pitchFamily="34" charset="0"/>
                <a:ea typeface="Verdana" panose="020B0604030504040204" pitchFamily="34" charset="0"/>
              </a:rPr>
              <a:t>para obter o REPE que servirá de </a:t>
            </a:r>
            <a:r>
              <a:rPr lang="pt-BR" sz="1400" b="1" dirty="0" smtClean="0">
                <a:latin typeface="Verdana" panose="020B0604030504040204" pitchFamily="34" charset="0"/>
                <a:ea typeface="Verdana" panose="020B0604030504040204" pitchFamily="34" charset="0"/>
              </a:rPr>
              <a:t>referência</a:t>
            </a:r>
            <a:r>
              <a:rPr lang="pt-BR" sz="1400" dirty="0" smtClean="0">
                <a:latin typeface="Verdana" panose="020B0604030504040204" pitchFamily="34" charset="0"/>
                <a:ea typeface="Verdana" panose="020B0604030504040204" pitchFamily="34" charset="0"/>
              </a:rPr>
              <a:t> para cadastrar etapas no SAG de 2021. Para cadastrar etapas e atualizá-las para o exercício de 2021, o </a:t>
            </a:r>
            <a:r>
              <a:rPr lang="pt-BR" sz="1400" i="1" dirty="0" err="1" smtClean="0">
                <a:latin typeface="Verdana" panose="020B0604030504040204" pitchFamily="34" charset="0"/>
                <a:ea typeface="Verdana" panose="020B0604030504040204" pitchFamily="34" charset="0"/>
              </a:rPr>
              <a:t>login</a:t>
            </a:r>
            <a:r>
              <a:rPr lang="pt-BR" sz="1400" dirty="0" smtClean="0">
                <a:latin typeface="Verdana" panose="020B0604030504040204" pitchFamily="34" charset="0"/>
                <a:ea typeface="Verdana" panose="020B0604030504040204" pitchFamily="34" charset="0"/>
              </a:rPr>
              <a:t> deverá ser em </a:t>
            </a:r>
            <a:r>
              <a:rPr lang="pt-BR" sz="1400" b="1" dirty="0" smtClean="0">
                <a:latin typeface="Verdana" panose="020B0604030504040204" pitchFamily="34" charset="0"/>
                <a:ea typeface="Verdana" panose="020B0604030504040204" pitchFamily="34" charset="0"/>
              </a:rPr>
              <a:t>2021</a:t>
            </a:r>
            <a:r>
              <a:rPr lang="pt-BR" sz="1400" dirty="0" smtClean="0">
                <a:latin typeface="Verdana" panose="020B0604030504040204" pitchFamily="34" charset="0"/>
                <a:ea typeface="Verdana" panose="020B0604030504040204" pitchFamily="34" charset="0"/>
              </a:rPr>
              <a:t>. </a:t>
            </a:r>
            <a:endParaRPr lang="pt-BR" sz="1400" dirty="0" smtClean="0">
              <a:solidFill>
                <a:srgbClr val="0070C0"/>
              </a:solidFill>
              <a:latin typeface="Verdana" panose="020B0604030504040204" pitchFamily="34" charset="0"/>
              <a:ea typeface="Verdana" panose="020B0604030504040204" pitchFamily="34" charset="0"/>
            </a:endParaRPr>
          </a:p>
          <a:p>
            <a:r>
              <a:rPr lang="pt-BR" sz="3200" b="1" dirty="0" smtClean="0">
                <a:solidFill>
                  <a:schemeClr val="accent2">
                    <a:lumMod val="75000"/>
                    <a:lumOff val="25000"/>
                  </a:schemeClr>
                </a:solidFill>
                <a:latin typeface="Verdana" panose="020B0604030504040204" pitchFamily="34" charset="0"/>
                <a:ea typeface="Verdana" panose="020B0604030504040204" pitchFamily="34" charset="0"/>
              </a:rPr>
              <a:t>‘</a:t>
            </a:r>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678904" y="2424526"/>
            <a:ext cx="2736304" cy="2564631"/>
          </a:xfrm>
          <a:prstGeom prst="rect">
            <a:avLst/>
          </a:prstGeom>
          <a:noFill/>
          <a:ln>
            <a:noFill/>
          </a:ln>
        </p:spPr>
      </p:pic>
      <p:pic>
        <p:nvPicPr>
          <p:cNvPr id="9" name="Imagem 8"/>
          <p:cNvPicPr/>
          <p:nvPr/>
        </p:nvPicPr>
        <p:blipFill>
          <a:blip r:embed="rId4">
            <a:extLst>
              <a:ext uri="{28A0092B-C50C-407E-A947-70E740481C1C}">
                <a14:useLocalDpi xmlns:a14="http://schemas.microsoft.com/office/drawing/2010/main" val="0"/>
              </a:ext>
            </a:extLst>
          </a:blip>
          <a:srcRect/>
          <a:stretch>
            <a:fillRect/>
          </a:stretch>
        </p:blipFill>
        <p:spPr bwMode="auto">
          <a:xfrm>
            <a:off x="3879232" y="2432962"/>
            <a:ext cx="4536504" cy="2564631"/>
          </a:xfrm>
          <a:prstGeom prst="rect">
            <a:avLst/>
          </a:prstGeom>
          <a:noFill/>
          <a:ln>
            <a:solidFill>
              <a:schemeClr val="bg2">
                <a:lumMod val="90000"/>
              </a:schemeClr>
            </a:solidFill>
          </a:ln>
        </p:spPr>
      </p:pic>
      <p:sp>
        <p:nvSpPr>
          <p:cNvPr id="10" name="Seta para a Direita 5"/>
          <p:cNvSpPr/>
          <p:nvPr/>
        </p:nvSpPr>
        <p:spPr>
          <a:xfrm>
            <a:off x="3422642" y="3463250"/>
            <a:ext cx="440606"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16274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gerar o REPE 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(2) </a:t>
            </a:r>
            <a:r>
              <a:rPr lang="pt-BR" sz="1400" dirty="0" smtClean="0">
                <a:latin typeface="Verdana" panose="020B0604030504040204" pitchFamily="34" charset="0"/>
                <a:ea typeface="Verdana" panose="020B0604030504040204" pitchFamily="34" charset="0"/>
              </a:rPr>
              <a:t>Selecionar </a:t>
            </a:r>
            <a:r>
              <a:rPr lang="pt-BR" sz="1400" dirty="0">
                <a:latin typeface="Verdana" panose="020B0604030504040204" pitchFamily="34" charset="0"/>
                <a:ea typeface="Verdana" panose="020B0604030504040204" pitchFamily="34" charset="0"/>
              </a:rPr>
              <a:t>o </a:t>
            </a:r>
            <a:r>
              <a:rPr lang="pt-BR" sz="1400" dirty="0" smtClean="0">
                <a:latin typeface="Verdana" panose="020B0604030504040204" pitchFamily="34" charset="0"/>
                <a:ea typeface="Verdana" panose="020B0604030504040204" pitchFamily="34" charset="0"/>
              </a:rPr>
              <a:t>menu </a:t>
            </a:r>
            <a:r>
              <a:rPr lang="pt-BR" sz="1400" dirty="0">
                <a:latin typeface="Verdana" panose="020B0604030504040204" pitchFamily="34" charset="0"/>
                <a:ea typeface="Verdana" panose="020B0604030504040204" pitchFamily="34" charset="0"/>
              </a:rPr>
              <a:t>“</a:t>
            </a:r>
            <a:r>
              <a:rPr lang="pt-BR" sz="1400" b="1" dirty="0">
                <a:latin typeface="Verdana" panose="020B0604030504040204" pitchFamily="34" charset="0"/>
                <a:ea typeface="Verdana" panose="020B0604030504040204" pitchFamily="34" charset="0"/>
              </a:rPr>
              <a:t>RELATÓRIOS-WEB</a:t>
            </a:r>
            <a:r>
              <a:rPr lang="pt-BR" sz="1400" dirty="0">
                <a:latin typeface="Verdana" panose="020B0604030504040204" pitchFamily="34" charset="0"/>
                <a:ea typeface="Verdana" panose="020B0604030504040204" pitchFamily="34" charset="0"/>
              </a:rPr>
              <a:t>” e clicar na opção “</a:t>
            </a:r>
            <a:r>
              <a:rPr lang="pt-BR" sz="1400" b="1" dirty="0">
                <a:latin typeface="Verdana" panose="020B0604030504040204" pitchFamily="34" charset="0"/>
                <a:ea typeface="Verdana" panose="020B0604030504040204" pitchFamily="34" charset="0"/>
              </a:rPr>
              <a:t>Relatório Etapas Programadas</a:t>
            </a:r>
            <a:r>
              <a:rPr lang="pt-BR" sz="1400" dirty="0">
                <a:latin typeface="Verdana" panose="020B0604030504040204" pitchFamily="34" charset="0"/>
                <a:ea typeface="Verdana" panose="020B0604030504040204" pitchFamily="34" charset="0"/>
              </a:rPr>
              <a:t>”.</a:t>
            </a: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392964" y="2537971"/>
            <a:ext cx="8356261" cy="2307990"/>
          </a:xfrm>
          <a:prstGeom prst="rect">
            <a:avLst/>
          </a:prstGeom>
        </p:spPr>
      </p:pic>
    </p:spTree>
    <p:extLst>
      <p:ext uri="{BB962C8B-B14F-4D97-AF65-F5344CB8AC3E}">
        <p14:creationId xmlns:p14="http://schemas.microsoft.com/office/powerpoint/2010/main" val="3278323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gerar o REPE 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(3) </a:t>
            </a:r>
            <a:r>
              <a:rPr lang="pt-BR" sz="1400" dirty="0" smtClean="0">
                <a:latin typeface="Verdana" panose="020B0604030504040204" pitchFamily="34" charset="0"/>
                <a:ea typeface="Verdana" panose="020B0604030504040204" pitchFamily="34" charset="0"/>
              </a:rPr>
              <a:t>Selecionar o período de referência, sigla(s) do(s) estágio(s) a avaliar e buscar no campo “Unidades Orçamentárias” o número ou nome </a:t>
            </a:r>
            <a:r>
              <a:rPr lang="pt-BR" sz="1400" dirty="0">
                <a:latin typeface="Verdana" panose="020B0604030504040204" pitchFamily="34" charset="0"/>
                <a:ea typeface="Verdana" panose="020B0604030504040204" pitchFamily="34" charset="0"/>
              </a:rPr>
              <a:t>da </a:t>
            </a:r>
            <a:r>
              <a:rPr lang="pt-BR" sz="1400" dirty="0" smtClean="0">
                <a:latin typeface="Verdana" panose="020B0604030504040204" pitchFamily="34" charset="0"/>
                <a:ea typeface="Verdana" panose="020B0604030504040204" pitchFamily="34" charset="0"/>
              </a:rPr>
              <a:t>UO desejada.</a:t>
            </a:r>
            <a:endParaRPr lang="pt-BR" sz="1400" dirty="0">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9" name="Espaço Reservado para Conteúdo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9896" y="2193073"/>
            <a:ext cx="7534043" cy="2706027"/>
          </a:xfrm>
          <a:prstGeom prst="rect">
            <a:avLst/>
          </a:prstGeom>
          <a:noFill/>
          <a:ln>
            <a:solidFill>
              <a:schemeClr val="bg2">
                <a:lumMod val="90000"/>
              </a:schemeClr>
            </a:solidFill>
          </a:ln>
        </p:spPr>
      </p:pic>
    </p:spTree>
    <p:extLst>
      <p:ext uri="{BB962C8B-B14F-4D97-AF65-F5344CB8AC3E}">
        <p14:creationId xmlns:p14="http://schemas.microsoft.com/office/powerpoint/2010/main" val="204219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88" name="Google Shape;88;p15"/>
          <p:cNvSpPr txBox="1"/>
          <p:nvPr/>
        </p:nvSpPr>
        <p:spPr>
          <a:xfrm>
            <a:off x="472198" y="270275"/>
            <a:ext cx="8094285" cy="10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b="1" dirty="0" smtClean="0">
                <a:solidFill>
                  <a:srgbClr val="0B5394"/>
                </a:solidFill>
                <a:latin typeface="Verdana" panose="020B0604030504040204" pitchFamily="34" charset="0"/>
                <a:ea typeface="Verdana" panose="020B0604030504040204" pitchFamily="34" charset="0"/>
                <a:cs typeface="Ubuntu"/>
                <a:sym typeface="Ubuntu"/>
              </a:rPr>
              <a:t>Avisos</a:t>
            </a:r>
          </a:p>
          <a:p>
            <a:pPr marL="0" lvl="0" indent="0" algn="l" rtl="0">
              <a:spcBef>
                <a:spcPts val="0"/>
              </a:spcBef>
              <a:spcAft>
                <a:spcPts val="0"/>
              </a:spcAft>
              <a:buNone/>
            </a:pPr>
            <a:endParaRPr lang="pt-BR" sz="1800" b="1" dirty="0" smtClean="0">
              <a:solidFill>
                <a:srgbClr val="0B5394"/>
              </a:solidFill>
              <a:latin typeface="Verdana" panose="020B0604030504040204" pitchFamily="34" charset="0"/>
              <a:ea typeface="Verdana" panose="020B0604030504040204" pitchFamily="34" charset="0"/>
              <a:cs typeface="Ubuntu"/>
              <a:sym typeface="Ubuntu"/>
            </a:endParaRPr>
          </a:p>
          <a:p>
            <a:pPr algn="just">
              <a:lnSpc>
                <a:spcPct val="150000"/>
              </a:lnSpc>
            </a:pPr>
            <a:r>
              <a:rPr lang="pt-BR" sz="1200" dirty="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(II) Quando </a:t>
            </a:r>
            <a: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reutilizar ou </a:t>
            </a:r>
            <a:r>
              <a:rPr lang="pt-BR" sz="1200" dirty="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criar </a:t>
            </a:r>
            <a: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um processo a ser remetido à SUPLAN ou </a:t>
            </a:r>
            <a:r>
              <a:rPr lang="pt-BR" sz="1200" dirty="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solicitar a criação de um </a:t>
            </a:r>
            <a:r>
              <a:rPr lang="pt-BR" sz="1200" dirty="0" smtClean="0">
                <a:solidFill>
                  <a:schemeClr val="bg2"/>
                </a:solidFill>
                <a:highlight>
                  <a:srgbClr val="FFFFFF"/>
                </a:highlight>
                <a:latin typeface="Verdana" panose="020B0604030504040204" pitchFamily="34" charset="0"/>
                <a:ea typeface="Verdana" panose="020B0604030504040204" pitchFamily="34" charset="0"/>
                <a:cs typeface="Ubuntu Light"/>
                <a:sym typeface="Ubuntu Light"/>
              </a:rPr>
              <a:t>processo à Subsecretaria</a:t>
            </a:r>
            <a:endParaRPr lang="pt-BR" sz="1200" dirty="0">
              <a:solidFill>
                <a:schemeClr val="bg2"/>
              </a:solidFill>
              <a:highlight>
                <a:srgbClr val="FFFFFF"/>
              </a:highlight>
              <a:latin typeface="Verdana" panose="020B0604030504040204" pitchFamily="34" charset="0"/>
              <a:ea typeface="Verdana" panose="020B0604030504040204" pitchFamily="34" charset="0"/>
              <a:cs typeface="Ubuntu Light"/>
              <a:sym typeface="Ubuntu Light"/>
            </a:endParaRPr>
          </a:p>
          <a:p>
            <a:pPr marL="0" lvl="0" indent="0" algn="l" rtl="0">
              <a:spcBef>
                <a:spcPts val="0"/>
              </a:spcBef>
              <a:spcAft>
                <a:spcPts val="0"/>
              </a:spcAft>
              <a:buNone/>
            </a:pPr>
            <a:endParaRPr sz="1800" b="1" dirty="0">
              <a:solidFill>
                <a:srgbClr val="0B5394"/>
              </a:solidFill>
              <a:latin typeface="Verdana" panose="020B0604030504040204" pitchFamily="34" charset="0"/>
              <a:ea typeface="Verdana" panose="020B0604030504040204" pitchFamily="34" charset="0"/>
              <a:cs typeface="Ubuntu"/>
              <a:sym typeface="Ubuntu"/>
            </a:endParaRPr>
          </a:p>
        </p:txBody>
      </p:sp>
      <p:cxnSp>
        <p:nvCxnSpPr>
          <p:cNvPr id="89" name="Google Shape;89;p15"/>
          <p:cNvCxnSpPr/>
          <p:nvPr/>
        </p:nvCxnSpPr>
        <p:spPr>
          <a:xfrm>
            <a:off x="366800" y="0"/>
            <a:ext cx="0" cy="600075"/>
          </a:xfrm>
          <a:prstGeom prst="straightConnector1">
            <a:avLst/>
          </a:prstGeom>
          <a:noFill/>
          <a:ln w="19050" cap="flat" cmpd="sng">
            <a:solidFill>
              <a:srgbClr val="0B5394"/>
            </a:solidFill>
            <a:prstDash val="solid"/>
            <a:round/>
            <a:headEnd type="none" w="med" len="med"/>
            <a:tailEnd type="none" w="med" len="med"/>
          </a:ln>
        </p:spPr>
      </p:cxnSp>
      <p:sp>
        <p:nvSpPr>
          <p:cNvPr id="9" name="Google Shape;110;p17"/>
          <p:cNvSpPr txBox="1"/>
          <p:nvPr/>
        </p:nvSpPr>
        <p:spPr>
          <a:xfrm>
            <a:off x="4510499" y="542694"/>
            <a:ext cx="4300625" cy="1953445"/>
          </a:xfrm>
          <a:prstGeom prst="rect">
            <a:avLst/>
          </a:prstGeom>
          <a:noFill/>
          <a:ln>
            <a:noFill/>
          </a:ln>
        </p:spPr>
        <p:txBody>
          <a:bodyPr spcFirstLastPara="1" wrap="square" lIns="91425" tIns="91425" rIns="91425" bIns="91425" anchor="t" anchorCtr="0">
            <a:noAutofit/>
          </a:bodyPr>
          <a:lstStyle/>
          <a:p>
            <a:pPr algn="just"/>
            <a:endParaRPr lang="pt-BR" sz="1100" b="1" dirty="0" smtClean="0">
              <a:solidFill>
                <a:schemeClr val="accent2">
                  <a:lumMod val="75000"/>
                  <a:lumOff val="25000"/>
                </a:schemeClr>
              </a:solidFill>
              <a:latin typeface="Verdana" panose="020B0604030504040204" pitchFamily="34" charset="0"/>
              <a:ea typeface="Verdana" panose="020B0604030504040204" pitchFamily="34" charset="0"/>
            </a:endParaRPr>
          </a:p>
          <a:p>
            <a:pPr algn="just"/>
            <a:endParaRPr lang="pt-BR" sz="1000" b="1" dirty="0" smtClean="0">
              <a:solidFill>
                <a:schemeClr val="accent2">
                  <a:lumMod val="75000"/>
                  <a:lumOff val="25000"/>
                </a:schemeClr>
              </a:solidFill>
              <a:latin typeface="Verdana" panose="020B0604030504040204" pitchFamily="34" charset="0"/>
              <a:ea typeface="Verdana" panose="020B0604030504040204" pitchFamily="34" charset="0"/>
            </a:endParaRPr>
          </a:p>
          <a:p>
            <a:pPr algn="just"/>
            <a:endParaRPr lang="pt-BR" sz="1000" b="1" dirty="0">
              <a:solidFill>
                <a:schemeClr val="accent2">
                  <a:lumMod val="75000"/>
                  <a:lumOff val="25000"/>
                </a:schemeClr>
              </a:solidFill>
              <a:latin typeface="Verdana" panose="020B0604030504040204" pitchFamily="34" charset="0"/>
              <a:ea typeface="Verdana" panose="020B0604030504040204" pitchFamily="34" charset="0"/>
            </a:endParaRPr>
          </a:p>
          <a:p>
            <a:pPr algn="just"/>
            <a:endParaRPr lang="pt-BR" sz="1000" b="1" dirty="0" smtClean="0">
              <a:solidFill>
                <a:schemeClr val="accent2">
                  <a:lumMod val="75000"/>
                  <a:lumOff val="25000"/>
                </a:schemeClr>
              </a:solidFill>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v"/>
            </a:pPr>
            <a:r>
              <a:rPr lang="pt-BR" sz="1000" b="1" dirty="0" smtClean="0">
                <a:solidFill>
                  <a:schemeClr val="accent2">
                    <a:lumMod val="75000"/>
                    <a:lumOff val="25000"/>
                  </a:schemeClr>
                </a:solidFill>
                <a:latin typeface="Verdana" panose="020B0604030504040204" pitchFamily="34" charset="0"/>
                <a:ea typeface="Verdana" panose="020B0604030504040204" pitchFamily="34" charset="0"/>
              </a:rPr>
              <a:t>Cadastramento </a:t>
            </a:r>
            <a:r>
              <a:rPr lang="pt-BR" sz="1000" b="1" dirty="0">
                <a:solidFill>
                  <a:schemeClr val="accent2">
                    <a:lumMod val="75000"/>
                    <a:lumOff val="25000"/>
                  </a:schemeClr>
                </a:solidFill>
                <a:latin typeface="Verdana" panose="020B0604030504040204" pitchFamily="34" charset="0"/>
                <a:ea typeface="Verdana" panose="020B0604030504040204" pitchFamily="34" charset="0"/>
              </a:rPr>
              <a:t>Unificado </a:t>
            </a:r>
            <a:r>
              <a:rPr lang="pt-BR" sz="1000" b="1" dirty="0" smtClean="0">
                <a:solidFill>
                  <a:schemeClr val="accent2">
                    <a:lumMod val="75000"/>
                    <a:lumOff val="25000"/>
                  </a:schemeClr>
                </a:solidFill>
                <a:latin typeface="Verdana" panose="020B0604030504040204" pitchFamily="34" charset="0"/>
                <a:ea typeface="Verdana" panose="020B0604030504040204" pitchFamily="34" charset="0"/>
              </a:rPr>
              <a:t>Usuários</a:t>
            </a:r>
          </a:p>
          <a:p>
            <a:pPr algn="just">
              <a:lnSpc>
                <a:spcPct val="150000"/>
              </a:lnSpc>
            </a:pPr>
            <a:r>
              <a:rPr lang="pt-BR" sz="1000" dirty="0" smtClean="0">
                <a:solidFill>
                  <a:schemeClr val="accent2">
                    <a:lumMod val="75000"/>
                    <a:lumOff val="25000"/>
                  </a:schemeClr>
                </a:solidFill>
                <a:latin typeface="Verdana" panose="020B0604030504040204" pitchFamily="34" charset="0"/>
                <a:ea typeface="Verdana" panose="020B0604030504040204" pitchFamily="34" charset="0"/>
              </a:rPr>
              <a:t>Sempre utilizar </a:t>
            </a:r>
            <a:r>
              <a:rPr lang="pt-BR" sz="1000" dirty="0">
                <a:solidFill>
                  <a:schemeClr val="accent2">
                    <a:lumMod val="75000"/>
                    <a:lumOff val="25000"/>
                  </a:schemeClr>
                </a:solidFill>
                <a:latin typeface="Verdana" panose="020B0604030504040204" pitchFamily="34" charset="0"/>
                <a:ea typeface="Verdana" panose="020B0604030504040204" pitchFamily="34" charset="0"/>
              </a:rPr>
              <a:t>o </a:t>
            </a:r>
            <a:r>
              <a:rPr lang="pt-BR" sz="1000" dirty="0" smtClean="0">
                <a:solidFill>
                  <a:schemeClr val="accent2">
                    <a:lumMod val="75000"/>
                    <a:lumOff val="25000"/>
                  </a:schemeClr>
                </a:solidFill>
                <a:latin typeface="Verdana" panose="020B0604030504040204" pitchFamily="34" charset="0"/>
                <a:ea typeface="Verdana" panose="020B0604030504040204" pitchFamily="34" charset="0"/>
              </a:rPr>
              <a:t>processo criado pela SUPLAN para a UO**; Quando </a:t>
            </a:r>
            <a:r>
              <a:rPr lang="pt-BR" sz="1000" dirty="0">
                <a:solidFill>
                  <a:schemeClr val="accent2">
                    <a:lumMod val="75000"/>
                    <a:lumOff val="25000"/>
                  </a:schemeClr>
                </a:solidFill>
                <a:latin typeface="Verdana" panose="020B0604030504040204" pitchFamily="34" charset="0"/>
                <a:ea typeface="Verdana" panose="020B0604030504040204" pitchFamily="34" charset="0"/>
              </a:rPr>
              <a:t>não houver processo pré-existente, solicitar a criação à SUPLAN</a:t>
            </a:r>
            <a:r>
              <a:rPr lang="pt-BR" sz="1050" dirty="0">
                <a:solidFill>
                  <a:schemeClr val="accent2">
                    <a:lumMod val="75000"/>
                    <a:lumOff val="25000"/>
                  </a:schemeClr>
                </a:solidFill>
                <a:latin typeface="Verdana" panose="020B0604030504040204" pitchFamily="34" charset="0"/>
                <a:ea typeface="Verdana" panose="020B0604030504040204" pitchFamily="34" charset="0"/>
              </a:rPr>
              <a:t>.</a:t>
            </a:r>
          </a:p>
          <a:p>
            <a:pPr marL="171450" indent="-171450" algn="just">
              <a:lnSpc>
                <a:spcPct val="150000"/>
              </a:lnSpc>
              <a:buFont typeface="Wingdings" panose="05000000000000000000" pitchFamily="2" charset="2"/>
              <a:buChar char="v"/>
            </a:pPr>
            <a:endParaRPr lang="pt-BR" sz="500" dirty="0">
              <a:solidFill>
                <a:schemeClr val="accent2">
                  <a:lumMod val="75000"/>
                  <a:lumOff val="25000"/>
                </a:schemeClr>
              </a:solidFill>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v"/>
            </a:pPr>
            <a:r>
              <a:rPr lang="pt-BR" sz="1000" b="1" dirty="0" smtClean="0">
                <a:solidFill>
                  <a:schemeClr val="accent2">
                    <a:lumMod val="75000"/>
                    <a:lumOff val="25000"/>
                  </a:schemeClr>
                </a:solidFill>
                <a:latin typeface="Verdana" panose="020B0604030504040204" pitchFamily="34" charset="0"/>
                <a:ea typeface="Verdana" panose="020B0604030504040204" pitchFamily="34" charset="0"/>
              </a:rPr>
              <a:t>SAG</a:t>
            </a:r>
          </a:p>
          <a:p>
            <a:pPr algn="just">
              <a:lnSpc>
                <a:spcPct val="150000"/>
              </a:lnSpc>
            </a:pPr>
            <a:r>
              <a:rPr lang="pt-BR" sz="1000" dirty="0">
                <a:solidFill>
                  <a:schemeClr val="accent2">
                    <a:lumMod val="75000"/>
                    <a:lumOff val="25000"/>
                  </a:schemeClr>
                </a:solidFill>
                <a:latin typeface="Verdana" panose="020B0604030504040204" pitchFamily="34" charset="0"/>
                <a:ea typeface="Verdana" panose="020B0604030504040204" pitchFamily="34" charset="0"/>
              </a:rPr>
              <a:t>Sempre utilizar o processo criado pela SUPLAN para a UO**; Quando não houver processo pré-existente, solicitar a criação à </a:t>
            </a:r>
            <a:r>
              <a:rPr lang="pt-BR" sz="1000" dirty="0" smtClean="0">
                <a:solidFill>
                  <a:schemeClr val="accent2">
                    <a:lumMod val="75000"/>
                    <a:lumOff val="25000"/>
                  </a:schemeClr>
                </a:solidFill>
                <a:latin typeface="Verdana" panose="020B0604030504040204" pitchFamily="34" charset="0"/>
                <a:ea typeface="Verdana" panose="020B0604030504040204" pitchFamily="34" charset="0"/>
              </a:rPr>
              <a:t>SUPLAN.</a:t>
            </a:r>
            <a:endParaRPr lang="pt-BR" sz="1000" dirty="0" smtClean="0">
              <a:solidFill>
                <a:schemeClr val="accent2">
                  <a:lumMod val="75000"/>
                  <a:lumOff val="25000"/>
                </a:schemeClr>
              </a:solidFill>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v"/>
            </a:pPr>
            <a:endParaRPr lang="pt-BR" sz="500" dirty="0">
              <a:solidFill>
                <a:schemeClr val="accent2">
                  <a:lumMod val="75000"/>
                  <a:lumOff val="25000"/>
                </a:schemeClr>
              </a:solidFill>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v"/>
            </a:pPr>
            <a:r>
              <a:rPr lang="pt-BR" sz="1000" b="1" dirty="0">
                <a:solidFill>
                  <a:schemeClr val="accent2">
                    <a:lumMod val="75000"/>
                    <a:lumOff val="25000"/>
                  </a:schemeClr>
                </a:solidFill>
                <a:latin typeface="Verdana" panose="020B0604030504040204" pitchFamily="34" charset="0"/>
                <a:ea typeface="Verdana" panose="020B0604030504040204" pitchFamily="34" charset="0"/>
              </a:rPr>
              <a:t>Prestação de Contas Anual do Governador – </a:t>
            </a:r>
            <a:r>
              <a:rPr lang="pt-BR" sz="1000" b="1" dirty="0" smtClean="0">
                <a:solidFill>
                  <a:schemeClr val="accent2">
                    <a:lumMod val="75000"/>
                    <a:lumOff val="25000"/>
                  </a:schemeClr>
                </a:solidFill>
                <a:latin typeface="Verdana" panose="020B0604030504040204" pitchFamily="34" charset="0"/>
                <a:ea typeface="Verdana" panose="020B0604030504040204" pitchFamily="34" charset="0"/>
              </a:rPr>
              <a:t>RGE/RAT</a:t>
            </a:r>
          </a:p>
          <a:p>
            <a:pPr algn="just">
              <a:lnSpc>
                <a:spcPct val="150000"/>
              </a:lnSpc>
            </a:pPr>
            <a:r>
              <a:rPr lang="pt-BR" sz="1000" dirty="0" smtClean="0">
                <a:solidFill>
                  <a:schemeClr val="accent2">
                    <a:lumMod val="75000"/>
                    <a:lumOff val="25000"/>
                  </a:schemeClr>
                </a:solidFill>
                <a:latin typeface="Verdana" panose="020B0604030504040204" pitchFamily="34" charset="0"/>
                <a:ea typeface="Verdana" panose="020B0604030504040204" pitchFamily="34" charset="0"/>
              </a:rPr>
              <a:t>Selecionar o tipo de processo mais adequado e criar um novo processo a cada </a:t>
            </a:r>
            <a:r>
              <a:rPr lang="pt-BR" sz="1000" dirty="0" smtClean="0">
                <a:solidFill>
                  <a:schemeClr val="accent2">
                    <a:lumMod val="75000"/>
                    <a:lumOff val="25000"/>
                  </a:schemeClr>
                </a:solidFill>
                <a:latin typeface="Verdana" panose="020B0604030504040204" pitchFamily="34" charset="0"/>
                <a:ea typeface="Verdana" panose="020B0604030504040204" pitchFamily="34" charset="0"/>
              </a:rPr>
              <a:t>ano.</a:t>
            </a:r>
          </a:p>
          <a:p>
            <a:pPr algn="just">
              <a:lnSpc>
                <a:spcPct val="150000"/>
              </a:lnSpc>
            </a:pPr>
            <a:endParaRPr lang="pt-BR" sz="500" dirty="0" smtClean="0">
              <a:solidFill>
                <a:schemeClr val="accent2">
                  <a:lumMod val="75000"/>
                  <a:lumOff val="25000"/>
                </a:schemeClr>
              </a:solidFill>
              <a:latin typeface="Verdana" panose="020B0604030504040204" pitchFamily="34" charset="0"/>
              <a:ea typeface="Verdana" panose="020B0604030504040204" pitchFamily="34" charset="0"/>
            </a:endParaRPr>
          </a:p>
          <a:p>
            <a:pPr algn="just"/>
            <a:r>
              <a:rPr lang="pt-BR" sz="900" b="1" dirty="0" smtClean="0">
                <a:solidFill>
                  <a:schemeClr val="accent2">
                    <a:lumMod val="75000"/>
                    <a:lumOff val="25000"/>
                  </a:schemeClr>
                </a:solidFill>
                <a:latin typeface="Verdana" panose="020B0604030504040204" pitchFamily="34" charset="0"/>
                <a:ea typeface="Verdana" panose="020B0604030504040204" pitchFamily="34" charset="0"/>
              </a:rPr>
              <a:t>ATENÇÃO</a:t>
            </a:r>
            <a:endParaRPr lang="pt-BR" sz="900" dirty="0" smtClean="0">
              <a:solidFill>
                <a:schemeClr val="accent2">
                  <a:lumMod val="75000"/>
                  <a:lumOff val="25000"/>
                </a:schemeClr>
              </a:solidFill>
              <a:latin typeface="Verdana" panose="020B0604030504040204" pitchFamily="34" charset="0"/>
              <a:ea typeface="Verdana" panose="020B0604030504040204" pitchFamily="34" charset="0"/>
            </a:endParaRPr>
          </a:p>
          <a:p>
            <a:pPr algn="just">
              <a:spcAft>
                <a:spcPts val="600"/>
              </a:spcAft>
            </a:pPr>
            <a:r>
              <a:rPr lang="pt-BR" sz="900" dirty="0" smtClean="0">
                <a:solidFill>
                  <a:schemeClr val="accent2">
                    <a:lumMod val="75000"/>
                    <a:lumOff val="25000"/>
                  </a:schemeClr>
                </a:solidFill>
                <a:latin typeface="Verdana" panose="020B0604030504040204" pitchFamily="34" charset="0"/>
                <a:ea typeface="Verdana" panose="020B0604030504040204" pitchFamily="34" charset="0"/>
              </a:rPr>
              <a:t>(*) </a:t>
            </a:r>
            <a:r>
              <a:rPr lang="pt-BR" sz="900" dirty="0">
                <a:solidFill>
                  <a:schemeClr val="accent2">
                    <a:lumMod val="75000"/>
                    <a:lumOff val="25000"/>
                  </a:schemeClr>
                </a:solidFill>
                <a:latin typeface="Verdana" panose="020B0604030504040204" pitchFamily="34" charset="0"/>
                <a:ea typeface="Verdana" panose="020B0604030504040204" pitchFamily="34" charset="0"/>
              </a:rPr>
              <a:t>Os processos poderão ser encaminhados diretamente à </a:t>
            </a:r>
            <a:r>
              <a:rPr lang="pt-BR" sz="900" b="1" dirty="0">
                <a:solidFill>
                  <a:schemeClr val="accent2">
                    <a:lumMod val="75000"/>
                    <a:lumOff val="25000"/>
                  </a:schemeClr>
                </a:solidFill>
                <a:latin typeface="Verdana" panose="020B0604030504040204" pitchFamily="34" charset="0"/>
                <a:ea typeface="Verdana" panose="020B0604030504040204" pitchFamily="34" charset="0"/>
              </a:rPr>
              <a:t>SEEC/ SEORC/ </a:t>
            </a:r>
            <a:r>
              <a:rPr lang="pt-BR" sz="900" b="1" dirty="0" smtClean="0">
                <a:solidFill>
                  <a:schemeClr val="accent2">
                    <a:lumMod val="75000"/>
                    <a:lumOff val="25000"/>
                  </a:schemeClr>
                </a:solidFill>
                <a:latin typeface="Verdana" panose="020B0604030504040204" pitchFamily="34" charset="0"/>
                <a:ea typeface="Verdana" panose="020B0604030504040204" pitchFamily="34" charset="0"/>
              </a:rPr>
              <a:t>SUPLAN;</a:t>
            </a:r>
            <a:endParaRPr lang="pt-BR" sz="900" dirty="0" smtClean="0">
              <a:solidFill>
                <a:schemeClr val="accent2">
                  <a:lumMod val="75000"/>
                  <a:lumOff val="25000"/>
                </a:schemeClr>
              </a:solidFill>
              <a:latin typeface="Verdana" panose="020B0604030504040204" pitchFamily="34" charset="0"/>
              <a:ea typeface="Verdana" panose="020B0604030504040204" pitchFamily="34" charset="0"/>
            </a:endParaRPr>
          </a:p>
          <a:p>
            <a:pPr algn="just"/>
            <a:r>
              <a:rPr lang="pt-BR" sz="900" dirty="0" smtClean="0">
                <a:solidFill>
                  <a:schemeClr val="accent2">
                    <a:lumMod val="75000"/>
                    <a:lumOff val="25000"/>
                  </a:schemeClr>
                </a:solidFill>
                <a:latin typeface="Verdana" panose="020B0604030504040204" pitchFamily="34" charset="0"/>
                <a:ea typeface="Verdana" panose="020B0604030504040204" pitchFamily="34" charset="0"/>
              </a:rPr>
              <a:t>(**)</a:t>
            </a:r>
            <a:r>
              <a:rPr lang="pt-BR" sz="900" dirty="0">
                <a:solidFill>
                  <a:schemeClr val="accent2">
                    <a:lumMod val="75000"/>
                    <a:lumOff val="25000"/>
                  </a:schemeClr>
                </a:solidFill>
                <a:latin typeface="Verdana" panose="020B0604030504040204" pitchFamily="34" charset="0"/>
                <a:ea typeface="Verdana" panose="020B0604030504040204" pitchFamily="34" charset="0"/>
              </a:rPr>
              <a:t> </a:t>
            </a:r>
            <a:r>
              <a:rPr lang="pt-BR" sz="900" dirty="0" smtClean="0">
                <a:solidFill>
                  <a:schemeClr val="accent2">
                    <a:lumMod val="75000"/>
                    <a:lumOff val="25000"/>
                  </a:schemeClr>
                </a:solidFill>
                <a:latin typeface="Verdana" panose="020B0604030504040204" pitchFamily="34" charset="0"/>
                <a:ea typeface="Verdana" panose="020B0604030504040204" pitchFamily="34" charset="0"/>
              </a:rPr>
              <a:t>Quando </a:t>
            </a:r>
            <a:r>
              <a:rPr lang="pt-BR" sz="900" dirty="0">
                <a:solidFill>
                  <a:schemeClr val="accent2">
                    <a:lumMod val="75000"/>
                    <a:lumOff val="25000"/>
                  </a:schemeClr>
                </a:solidFill>
                <a:latin typeface="Verdana" panose="020B0604030504040204" pitchFamily="34" charset="0"/>
                <a:ea typeface="Verdana" panose="020B0604030504040204" pitchFamily="34" charset="0"/>
              </a:rPr>
              <a:t>não houver processo pré-existente, solicitar a criação à SUPLAN</a:t>
            </a:r>
            <a:r>
              <a:rPr lang="pt-BR" sz="1000" dirty="0">
                <a:solidFill>
                  <a:schemeClr val="accent2">
                    <a:lumMod val="75000"/>
                    <a:lumOff val="25000"/>
                  </a:schemeClr>
                </a:solidFill>
                <a:latin typeface="Verdana" panose="020B0604030504040204" pitchFamily="34" charset="0"/>
                <a:ea typeface="Verdana" panose="020B0604030504040204" pitchFamily="34" charset="0"/>
              </a:rPr>
              <a:t>.</a:t>
            </a:r>
          </a:p>
          <a:p>
            <a:pPr marL="171450" indent="-171450" algn="just">
              <a:buFont typeface="Arial" panose="020B0604020202020204" pitchFamily="34" charset="0"/>
              <a:buChar char="•"/>
            </a:pPr>
            <a:endParaRPr lang="pt-BR" sz="1000"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3" name="Retângulo 2"/>
          <p:cNvSpPr/>
          <p:nvPr/>
        </p:nvSpPr>
        <p:spPr>
          <a:xfrm>
            <a:off x="842963" y="1984089"/>
            <a:ext cx="3368090" cy="265935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863156" y="3411829"/>
            <a:ext cx="1132707" cy="646331"/>
          </a:xfrm>
          <a:prstGeom prst="rect">
            <a:avLst/>
          </a:prstGeom>
          <a:noFill/>
        </p:spPr>
        <p:txBody>
          <a:bodyPr wrap="square" rtlCol="0">
            <a:spAutoFit/>
          </a:bodyPr>
          <a:lstStyle/>
          <a:p>
            <a:pPr algn="ctr"/>
            <a:r>
              <a:rPr lang="pt-BR" sz="1200" dirty="0" smtClean="0">
                <a:solidFill>
                  <a:schemeClr val="bg2"/>
                </a:solidFill>
                <a:latin typeface="Verdana" panose="020B0604030504040204" pitchFamily="34" charset="0"/>
                <a:ea typeface="Verdana" panose="020B0604030504040204" pitchFamily="34" charset="0"/>
              </a:rPr>
              <a:t>Espaço para imagem ilustrativa</a:t>
            </a:r>
            <a:endParaRPr lang="pt-BR" sz="1200" dirty="0">
              <a:solidFill>
                <a:schemeClr val="bg2"/>
              </a:solidFill>
              <a:latin typeface="Verdana" panose="020B0604030504040204" pitchFamily="34" charset="0"/>
              <a:ea typeface="Verdana" panose="020B0604030504040204" pitchFamily="34" charset="0"/>
            </a:endParaRPr>
          </a:p>
        </p:txBody>
      </p:sp>
      <p:pic>
        <p:nvPicPr>
          <p:cNvPr id="6" name="Imagem 5"/>
          <p:cNvPicPr>
            <a:picLocks noChangeAspect="1"/>
          </p:cNvPicPr>
          <p:nvPr/>
        </p:nvPicPr>
        <p:blipFill>
          <a:blip r:embed="rId3"/>
          <a:stretch>
            <a:fillRect/>
          </a:stretch>
        </p:blipFill>
        <p:spPr>
          <a:xfrm>
            <a:off x="842963" y="2012663"/>
            <a:ext cx="3353802" cy="2630780"/>
          </a:xfrm>
          <a:prstGeom prst="rect">
            <a:avLst/>
          </a:prstGeom>
        </p:spPr>
      </p:pic>
    </p:spTree>
    <p:extLst>
      <p:ext uri="{BB962C8B-B14F-4D97-AF65-F5344CB8AC3E}">
        <p14:creationId xmlns:p14="http://schemas.microsoft.com/office/powerpoint/2010/main" val="2440380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gerar o REPE 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(4) Localizada a UO desejada, dar um duplo clique para selecioná-la, fazendo com que se desloque para o quadro da direita. Em seguida, clicar em “Imprimir”.</a:t>
            </a: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10" name="Imagem 9"/>
          <p:cNvPicPr/>
          <p:nvPr/>
        </p:nvPicPr>
        <p:blipFill>
          <a:blip r:embed="rId3">
            <a:extLst>
              <a:ext uri="{28A0092B-C50C-407E-A947-70E740481C1C}">
                <a14:useLocalDpi xmlns:a14="http://schemas.microsoft.com/office/drawing/2010/main" val="0"/>
              </a:ext>
            </a:extLst>
          </a:blip>
          <a:srcRect/>
          <a:stretch>
            <a:fillRect/>
          </a:stretch>
        </p:blipFill>
        <p:spPr bwMode="auto">
          <a:xfrm>
            <a:off x="1403209" y="2237677"/>
            <a:ext cx="6157313" cy="2601952"/>
          </a:xfrm>
          <a:prstGeom prst="rect">
            <a:avLst/>
          </a:prstGeom>
          <a:noFill/>
          <a:ln>
            <a:solidFill>
              <a:schemeClr val="bg2">
                <a:lumMod val="90000"/>
              </a:schemeClr>
            </a:solidFill>
          </a:ln>
        </p:spPr>
      </p:pic>
    </p:spTree>
    <p:extLst>
      <p:ext uri="{BB962C8B-B14F-4D97-AF65-F5344CB8AC3E}">
        <p14:creationId xmlns:p14="http://schemas.microsoft.com/office/powerpoint/2010/main" val="2531502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gerar o REPE 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(5) A seguir, o sistema apresentará a tela contendo a forma genérica do </a:t>
            </a:r>
            <a:r>
              <a:rPr lang="pt-BR" sz="1400" dirty="0"/>
              <a:t>Relatório de Etapas Programadas para </a:t>
            </a:r>
            <a:r>
              <a:rPr lang="pt-BR" sz="1400" dirty="0" smtClean="0"/>
              <a:t>Execução, o qual poderá ser salvo em PDF, Word ou Excel, mediante seleção no botão        , sinalizado abaixo.</a:t>
            </a:r>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9" name="Imagem 8"/>
          <p:cNvPicPr/>
          <p:nvPr/>
        </p:nvPicPr>
        <p:blipFill>
          <a:blip r:embed="rId3"/>
          <a:stretch>
            <a:fillRect/>
          </a:stretch>
        </p:blipFill>
        <p:spPr>
          <a:xfrm>
            <a:off x="1370707" y="2503082"/>
            <a:ext cx="6390542" cy="2389368"/>
          </a:xfrm>
          <a:prstGeom prst="rect">
            <a:avLst/>
          </a:prstGeom>
        </p:spPr>
      </p:pic>
      <p:sp>
        <p:nvSpPr>
          <p:cNvPr id="2" name="Elipse 1"/>
          <p:cNvSpPr/>
          <p:nvPr/>
        </p:nvSpPr>
        <p:spPr>
          <a:xfrm>
            <a:off x="3880624" y="2438400"/>
            <a:ext cx="260195" cy="275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p:nvPr/>
        </p:nvPicPr>
        <p:blipFill>
          <a:blip r:embed="rId4"/>
          <a:stretch>
            <a:fillRect/>
          </a:stretch>
        </p:blipFill>
        <p:spPr>
          <a:xfrm>
            <a:off x="899801" y="2129795"/>
            <a:ext cx="349136" cy="308605"/>
          </a:xfrm>
          <a:prstGeom prst="rect">
            <a:avLst/>
          </a:prstGeom>
        </p:spPr>
      </p:pic>
      <p:pic>
        <p:nvPicPr>
          <p:cNvPr id="3" name="Imagem 2"/>
          <p:cNvPicPr>
            <a:picLocks noChangeAspect="1"/>
          </p:cNvPicPr>
          <p:nvPr/>
        </p:nvPicPr>
        <p:blipFill>
          <a:blip r:embed="rId5"/>
          <a:stretch>
            <a:fillRect/>
          </a:stretch>
        </p:blipFill>
        <p:spPr>
          <a:xfrm>
            <a:off x="4398267" y="2104498"/>
            <a:ext cx="1362604" cy="837503"/>
          </a:xfrm>
          <a:prstGeom prst="rect">
            <a:avLst/>
          </a:prstGeom>
        </p:spPr>
      </p:pic>
      <p:sp>
        <p:nvSpPr>
          <p:cNvPr id="4" name="Seta em curva para baixo 3"/>
          <p:cNvSpPr/>
          <p:nvPr/>
        </p:nvSpPr>
        <p:spPr>
          <a:xfrm>
            <a:off x="4080232" y="2256850"/>
            <a:ext cx="395124" cy="18154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399582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gerar o REPE no SAG WEB</a:t>
            </a:r>
          </a:p>
          <a:p>
            <a:pPr marL="0" indent="0" algn="just">
              <a:lnSpc>
                <a:spcPct val="170000"/>
              </a:lnSpc>
            </a:pPr>
            <a:endParaRPr lang="pt-BR" sz="1600" b="1" dirty="0">
              <a:solidFill>
                <a:schemeClr val="tx2">
                  <a:lumMod val="25000"/>
                </a:schemeClr>
              </a:solidFill>
              <a:latin typeface="Verdana" panose="020B0604030504040204" pitchFamily="34" charset="0"/>
              <a:ea typeface="Verdana" panose="020B0604030504040204" pitchFamily="34" charset="0"/>
            </a:endParaRPr>
          </a:p>
          <a:p>
            <a:pPr marL="0" indent="0" algn="just">
              <a:lnSpc>
                <a:spcPct val="170000"/>
              </a:lnSpc>
            </a:pPr>
            <a:r>
              <a:rPr lang="pt-BR" sz="1200" b="1" dirty="0" smtClean="0">
                <a:solidFill>
                  <a:schemeClr val="tx2">
                    <a:lumMod val="25000"/>
                  </a:schemeClr>
                </a:solidFill>
                <a:latin typeface="Verdana" panose="020B0604030504040204" pitchFamily="34" charset="0"/>
                <a:ea typeface="Verdana" panose="020B0604030504040204" pitchFamily="34" charset="0"/>
              </a:rPr>
              <a:t>ATENÇÃO</a:t>
            </a:r>
          </a:p>
          <a:p>
            <a:pPr marL="0" indent="0" algn="just">
              <a:lnSpc>
                <a:spcPct val="170000"/>
              </a:lnSpc>
            </a:pPr>
            <a:endParaRPr lang="pt-BR" sz="1200" b="1" dirty="0" smtClean="0">
              <a:solidFill>
                <a:schemeClr val="tx2">
                  <a:lumMod val="25000"/>
                </a:schemeClr>
              </a:solidFill>
              <a:latin typeface="Verdana" panose="020B0604030504040204" pitchFamily="34" charset="0"/>
              <a:ea typeface="Verdana" panose="020B0604030504040204" pitchFamily="34" charset="0"/>
            </a:endParaRPr>
          </a:p>
          <a:p>
            <a:pPr marL="0" indent="0" algn="just">
              <a:lnSpc>
                <a:spcPct val="150000"/>
              </a:lnSpc>
            </a:pPr>
            <a:r>
              <a:rPr lang="pt-BR" sz="1200" dirty="0" smtClean="0">
                <a:latin typeface="Verdana" panose="020B0604030504040204" pitchFamily="34" charset="0"/>
                <a:ea typeface="Verdana" panose="020B0604030504040204" pitchFamily="34" charset="0"/>
              </a:rPr>
              <a:t>Para gerar </a:t>
            </a:r>
            <a:r>
              <a:rPr lang="pt-BR" sz="1200" dirty="0">
                <a:latin typeface="Verdana" panose="020B0604030504040204" pitchFamily="34" charset="0"/>
                <a:ea typeface="Verdana" panose="020B0604030504040204" pitchFamily="34" charset="0"/>
              </a:rPr>
              <a:t>o </a:t>
            </a:r>
            <a:r>
              <a:rPr lang="pt-BR" sz="1200" b="1" dirty="0">
                <a:latin typeface="Verdana" panose="020B0604030504040204" pitchFamily="34" charset="0"/>
                <a:ea typeface="Verdana" panose="020B0604030504040204" pitchFamily="34" charset="0"/>
              </a:rPr>
              <a:t>Relatório das Etapas Programadas para Execução</a:t>
            </a:r>
            <a:r>
              <a:rPr lang="pt-BR" sz="1200" dirty="0">
                <a:latin typeface="Verdana" panose="020B0604030504040204" pitchFamily="34" charset="0"/>
                <a:ea typeface="Verdana" panose="020B0604030504040204" pitchFamily="34" charset="0"/>
              </a:rPr>
              <a:t> do </a:t>
            </a:r>
            <a:r>
              <a:rPr lang="pt-BR" sz="1200" b="1" dirty="0">
                <a:latin typeface="Verdana" panose="020B0604030504040204" pitchFamily="34" charset="0"/>
                <a:ea typeface="Verdana" panose="020B0604030504040204" pitchFamily="34" charset="0"/>
              </a:rPr>
              <a:t>exercício atual</a:t>
            </a:r>
            <a:r>
              <a:rPr lang="pt-BR" sz="1200" dirty="0">
                <a:latin typeface="Verdana" panose="020B0604030504040204" pitchFamily="34" charset="0"/>
                <a:ea typeface="Verdana" panose="020B0604030504040204" pitchFamily="34" charset="0"/>
              </a:rPr>
              <a:t> (</a:t>
            </a:r>
            <a:r>
              <a:rPr lang="pt-BR" sz="1200" b="1" dirty="0">
                <a:latin typeface="Verdana" panose="020B0604030504040204" pitchFamily="34" charset="0"/>
                <a:ea typeface="Verdana" panose="020B0604030504040204" pitchFamily="34" charset="0"/>
              </a:rPr>
              <a:t>2021</a:t>
            </a:r>
            <a:r>
              <a:rPr lang="pt-BR" sz="1200" dirty="0">
                <a:latin typeface="Verdana" panose="020B0604030504040204" pitchFamily="34" charset="0"/>
                <a:ea typeface="Verdana" panose="020B0604030504040204" pitchFamily="34" charset="0"/>
              </a:rPr>
              <a:t>), o agente de planejamento deverá repetir os mesmos passos citados acima, porém deverá </a:t>
            </a:r>
            <a:r>
              <a:rPr lang="pt-BR" sz="1200" dirty="0" smtClean="0">
                <a:latin typeface="Verdana" panose="020B0604030504040204" pitchFamily="34" charset="0"/>
                <a:ea typeface="Verdana" panose="020B0604030504040204" pitchFamily="34" charset="0"/>
              </a:rPr>
              <a:t>fazer </a:t>
            </a:r>
            <a:r>
              <a:rPr lang="pt-BR" sz="1200" b="1" i="1" dirty="0" err="1" smtClean="0">
                <a:latin typeface="Verdana" panose="020B0604030504040204" pitchFamily="34" charset="0"/>
                <a:ea typeface="Verdana" panose="020B0604030504040204" pitchFamily="34" charset="0"/>
              </a:rPr>
              <a:t>logi</a:t>
            </a:r>
            <a:r>
              <a:rPr lang="pt-BR" sz="1200" b="1" i="1" dirty="0" err="1">
                <a:latin typeface="Verdana" panose="020B0604030504040204" pitchFamily="34" charset="0"/>
                <a:ea typeface="Verdana" panose="020B0604030504040204" pitchFamily="34" charset="0"/>
              </a:rPr>
              <a:t>n</a:t>
            </a:r>
            <a:r>
              <a:rPr lang="pt-BR" sz="1200" dirty="0" smtClean="0">
                <a:latin typeface="Verdana" panose="020B0604030504040204" pitchFamily="34" charset="0"/>
                <a:ea typeface="Verdana" panose="020B0604030504040204" pitchFamily="34" charset="0"/>
              </a:rPr>
              <a:t> no </a:t>
            </a:r>
            <a:r>
              <a:rPr lang="pt-BR" sz="1200" dirty="0">
                <a:latin typeface="Verdana" panose="020B0604030504040204" pitchFamily="34" charset="0"/>
                <a:ea typeface="Verdana" panose="020B0604030504040204" pitchFamily="34" charset="0"/>
              </a:rPr>
              <a:t>SIGGO-WEB no exercício de </a:t>
            </a:r>
            <a:r>
              <a:rPr lang="pt-BR" sz="1200" b="1" dirty="0" smtClean="0">
                <a:latin typeface="Verdana" panose="020B0604030504040204" pitchFamily="34" charset="0"/>
                <a:ea typeface="Verdana" panose="020B0604030504040204" pitchFamily="34" charset="0"/>
              </a:rPr>
              <a:t>2021</a:t>
            </a:r>
            <a:r>
              <a:rPr lang="pt-BR" sz="1200" dirty="0" smtClean="0">
                <a:latin typeface="Verdana" panose="020B0604030504040204" pitchFamily="34" charset="0"/>
                <a:ea typeface="Verdana" panose="020B0604030504040204" pitchFamily="34" charset="0"/>
              </a:rPr>
              <a:t>.</a:t>
            </a:r>
            <a:endParaRPr lang="pt-BR"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16045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consultar a proposta orçamentária - LOA 2021 - 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(1) O</a:t>
            </a:r>
            <a:r>
              <a:rPr lang="pt-BR" sz="1400" dirty="0" smtClean="0">
                <a:latin typeface="Verdana" panose="020B0604030504040204" pitchFamily="34" charset="0"/>
                <a:ea typeface="Verdana" panose="020B0604030504040204" pitchFamily="34" charset="0"/>
              </a:rPr>
              <a:t> </a:t>
            </a:r>
            <a:r>
              <a:rPr lang="pt-BR" sz="1400" dirty="0">
                <a:latin typeface="Verdana" panose="020B0604030504040204" pitchFamily="34" charset="0"/>
                <a:ea typeface="Verdana" panose="020B0604030504040204" pitchFamily="34" charset="0"/>
              </a:rPr>
              <a:t>agente de planejamento </a:t>
            </a:r>
            <a:r>
              <a:rPr lang="pt-BR" sz="1400" dirty="0" smtClean="0">
                <a:latin typeface="Verdana" panose="020B0604030504040204" pitchFamily="34" charset="0"/>
                <a:ea typeface="Verdana" panose="020B0604030504040204" pitchFamily="34" charset="0"/>
              </a:rPr>
              <a:t>deverá selecionar </a:t>
            </a:r>
            <a:r>
              <a:rPr lang="pt-BR" sz="1400" dirty="0">
                <a:latin typeface="Verdana" panose="020B0604030504040204" pitchFamily="34" charset="0"/>
                <a:ea typeface="Verdana" panose="020B0604030504040204" pitchFamily="34" charset="0"/>
              </a:rPr>
              <a:t>a opção “</a:t>
            </a:r>
            <a:r>
              <a:rPr lang="pt-BR" sz="1400" b="1" dirty="0">
                <a:latin typeface="Verdana" panose="020B0604030504040204" pitchFamily="34" charset="0"/>
                <a:ea typeface="Verdana" panose="020B0604030504040204" pitchFamily="34" charset="0"/>
              </a:rPr>
              <a:t>Imprime Proposta Orçamentária</a:t>
            </a:r>
            <a:r>
              <a:rPr lang="pt-BR" sz="1400" dirty="0">
                <a:latin typeface="Verdana" panose="020B0604030504040204" pitchFamily="34" charset="0"/>
                <a:ea typeface="Verdana" panose="020B0604030504040204" pitchFamily="34" charset="0"/>
              </a:rPr>
              <a:t>”, disponível no Menu “</a:t>
            </a:r>
            <a:r>
              <a:rPr lang="pt-BR" sz="1400" b="1" dirty="0">
                <a:latin typeface="Verdana" panose="020B0604030504040204" pitchFamily="34" charset="0"/>
                <a:ea typeface="Verdana" panose="020B0604030504040204" pitchFamily="34" charset="0"/>
              </a:rPr>
              <a:t>RELATÓRIOS-WEB</a:t>
            </a:r>
            <a:r>
              <a:rPr lang="pt-BR" sz="1400" dirty="0">
                <a:latin typeface="Verdana" panose="020B0604030504040204" pitchFamily="34" charset="0"/>
                <a:ea typeface="Verdana" panose="020B0604030504040204" pitchFamily="34" charset="0"/>
              </a:rPr>
              <a:t>”</a:t>
            </a: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1016760" y="2176953"/>
            <a:ext cx="7065876" cy="2744453"/>
          </a:xfrm>
          <a:prstGeom prst="rect">
            <a:avLst/>
          </a:prstGeom>
        </p:spPr>
      </p:pic>
    </p:spTree>
    <p:extLst>
      <p:ext uri="{BB962C8B-B14F-4D97-AF65-F5344CB8AC3E}">
        <p14:creationId xmlns:p14="http://schemas.microsoft.com/office/powerpoint/2010/main" val="700311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600" b="1" dirty="0" smtClean="0">
                <a:solidFill>
                  <a:schemeClr val="tx2">
                    <a:lumMod val="25000"/>
                  </a:schemeClr>
                </a:solidFill>
                <a:latin typeface="Verdana" panose="020B0604030504040204" pitchFamily="34" charset="0"/>
                <a:ea typeface="Verdana" panose="020B0604030504040204" pitchFamily="34" charset="0"/>
              </a:rPr>
              <a:t>Como consultar a proposta orçamentária - LOA 2021 - 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(2) I</a:t>
            </a:r>
            <a:r>
              <a:rPr lang="pt-BR" sz="1400" dirty="0" smtClean="0">
                <a:latin typeface="Verdana" panose="020B0604030504040204" pitchFamily="34" charset="0"/>
                <a:ea typeface="Verdana" panose="020B0604030504040204" pitchFamily="34" charset="0"/>
              </a:rPr>
              <a:t>nformar </a:t>
            </a:r>
            <a:r>
              <a:rPr lang="pt-BR" sz="1400" dirty="0">
                <a:latin typeface="Verdana" panose="020B0604030504040204" pitchFamily="34" charset="0"/>
                <a:ea typeface="Verdana" panose="020B0604030504040204" pitchFamily="34" charset="0"/>
              </a:rPr>
              <a:t>o código da </a:t>
            </a:r>
            <a:r>
              <a:rPr lang="pt-BR" sz="1400" b="1" dirty="0">
                <a:latin typeface="Verdana" panose="020B0604030504040204" pitchFamily="34" charset="0"/>
                <a:ea typeface="Verdana" panose="020B0604030504040204" pitchFamily="34" charset="0"/>
              </a:rPr>
              <a:t>UO</a:t>
            </a:r>
            <a:r>
              <a:rPr lang="pt-BR" sz="1400" dirty="0">
                <a:latin typeface="Verdana" panose="020B0604030504040204" pitchFamily="34" charset="0"/>
                <a:ea typeface="Verdana" panose="020B0604030504040204" pitchFamily="34" charset="0"/>
              </a:rPr>
              <a:t> e a </a:t>
            </a:r>
            <a:r>
              <a:rPr lang="pt-BR" sz="1400" b="1" dirty="0">
                <a:latin typeface="Verdana" panose="020B0604030504040204" pitchFamily="34" charset="0"/>
                <a:ea typeface="Verdana" panose="020B0604030504040204" pitchFamily="34" charset="0"/>
              </a:rPr>
              <a:t>fase da </a:t>
            </a:r>
            <a:r>
              <a:rPr lang="pt-BR" sz="1400" b="1" dirty="0" smtClean="0">
                <a:latin typeface="Verdana" panose="020B0604030504040204" pitchFamily="34" charset="0"/>
                <a:ea typeface="Verdana" panose="020B0604030504040204" pitchFamily="34" charset="0"/>
              </a:rPr>
              <a:t>proposta (opção</a:t>
            </a:r>
            <a:r>
              <a:rPr lang="pt-BR" sz="1400" dirty="0" smtClean="0">
                <a:latin typeface="Verdana" panose="020B0604030504040204" pitchFamily="34" charset="0"/>
                <a:ea typeface="Verdana" panose="020B0604030504040204" pitchFamily="34" charset="0"/>
              </a:rPr>
              <a:t> </a:t>
            </a:r>
            <a:r>
              <a:rPr lang="pt-BR" sz="1400" b="1" dirty="0">
                <a:latin typeface="Verdana" panose="020B0604030504040204" pitchFamily="34" charset="0"/>
                <a:ea typeface="Verdana" panose="020B0604030504040204" pitchFamily="34" charset="0"/>
              </a:rPr>
              <a:t>4 – Lei + </a:t>
            </a:r>
            <a:r>
              <a:rPr lang="pt-BR" sz="1400" b="1" dirty="0" smtClean="0">
                <a:latin typeface="Verdana" panose="020B0604030504040204" pitchFamily="34" charset="0"/>
                <a:ea typeface="Verdana" panose="020B0604030504040204" pitchFamily="34" charset="0"/>
              </a:rPr>
              <a:t>Créditos)</a:t>
            </a:r>
            <a:r>
              <a:rPr lang="pt-BR" sz="1400" dirty="0" smtClean="0">
                <a:latin typeface="Verdana" panose="020B0604030504040204" pitchFamily="34" charset="0"/>
                <a:ea typeface="Verdana" panose="020B0604030504040204" pitchFamily="34" charset="0"/>
              </a:rPr>
              <a:t>. A seguir, clicar </a:t>
            </a:r>
            <a:r>
              <a:rPr lang="pt-BR" sz="1400" dirty="0">
                <a:latin typeface="Verdana" panose="020B0604030504040204" pitchFamily="34" charset="0"/>
                <a:ea typeface="Verdana" panose="020B0604030504040204" pitchFamily="34" charset="0"/>
              </a:rPr>
              <a:t>em “Imprimir</a:t>
            </a:r>
            <a:r>
              <a:rPr lang="pt-BR" sz="1400" dirty="0" smtClean="0">
                <a:latin typeface="Verdana" panose="020B0604030504040204" pitchFamily="34" charset="0"/>
                <a:ea typeface="Verdana" panose="020B0604030504040204" pitchFamily="34" charset="0"/>
              </a:rPr>
              <a:t>”. A LOA está disponível, ainda, </a:t>
            </a:r>
            <a:r>
              <a:rPr lang="pt-BR" sz="1400" dirty="0">
                <a:latin typeface="Verdana" panose="020B0604030504040204" pitchFamily="34" charset="0"/>
                <a:ea typeface="Verdana" panose="020B0604030504040204" pitchFamily="34" charset="0"/>
              </a:rPr>
              <a:t>no site da </a:t>
            </a:r>
            <a:r>
              <a:rPr lang="pt-BR" sz="1400" dirty="0" smtClean="0">
                <a:latin typeface="Verdana" panose="020B0604030504040204" pitchFamily="34" charset="0"/>
                <a:ea typeface="Verdana" panose="020B0604030504040204" pitchFamily="34" charset="0"/>
              </a:rPr>
              <a:t>SEEC, </a:t>
            </a:r>
            <a:r>
              <a:rPr lang="pt-BR" sz="1400" dirty="0">
                <a:latin typeface="Verdana" panose="020B0604030504040204" pitchFamily="34" charset="0"/>
                <a:ea typeface="Verdana" panose="020B0604030504040204" pitchFamily="34" charset="0"/>
              </a:rPr>
              <a:t>na Guia Gestão do Orçamento “Planejamento e Orçamento”, Orçamento GDF, Leis Orçamentárias Anuais, LOA 2021.</a:t>
            </a:r>
          </a:p>
          <a:p>
            <a:pPr marL="0" indent="0" algn="just">
              <a:lnSpc>
                <a:spcPct val="150000"/>
              </a:lnSpc>
            </a:pPr>
            <a:endParaRPr lang="pt-BR" sz="1400" dirty="0">
              <a:latin typeface="Verdana" panose="020B0604030504040204" pitchFamily="34" charset="0"/>
              <a:ea typeface="Verdana" panose="020B0604030504040204" pitchFamily="34" charset="0"/>
            </a:endParaRPr>
          </a:p>
          <a:p>
            <a:pPr marL="0" indent="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1330712" y="2802676"/>
            <a:ext cx="6504876" cy="2086084"/>
          </a:xfrm>
          <a:prstGeom prst="rect">
            <a:avLst/>
          </a:prstGeom>
          <a:noFill/>
          <a:ln>
            <a:solidFill>
              <a:schemeClr val="bg2">
                <a:lumMod val="90000"/>
              </a:schemeClr>
            </a:solidFill>
          </a:ln>
        </p:spPr>
      </p:pic>
    </p:spTree>
    <p:extLst>
      <p:ext uri="{BB962C8B-B14F-4D97-AF65-F5344CB8AC3E}">
        <p14:creationId xmlns:p14="http://schemas.microsoft.com/office/powerpoint/2010/main" val="2258151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500" b="1" dirty="0" smtClean="0">
                <a:latin typeface="Verdana" panose="020B0604030504040204" pitchFamily="34" charset="0"/>
                <a:ea typeface="Verdana" panose="020B0604030504040204" pitchFamily="34" charset="0"/>
              </a:rPr>
              <a:t>Como gerar o Quadro </a:t>
            </a:r>
            <a:r>
              <a:rPr lang="pt-BR" sz="1500" b="1" dirty="0">
                <a:latin typeface="Verdana" panose="020B0604030504040204" pitchFamily="34" charset="0"/>
                <a:ea typeface="Verdana" panose="020B0604030504040204" pitchFamily="34" charset="0"/>
              </a:rPr>
              <a:t>de Detalhamento da Despesa da unidade </a:t>
            </a:r>
            <a:r>
              <a:rPr lang="pt-BR" sz="1500" b="1" dirty="0" smtClean="0">
                <a:solidFill>
                  <a:schemeClr val="tx2">
                    <a:lumMod val="25000"/>
                  </a:schemeClr>
                </a:solidFill>
                <a:latin typeface="Verdana" panose="020B0604030504040204" pitchFamily="34" charset="0"/>
                <a:ea typeface="Verdana" panose="020B0604030504040204" pitchFamily="34" charset="0"/>
              </a:rPr>
              <a:t>no SAG WEB</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(1) </a:t>
            </a:r>
            <a:r>
              <a:rPr lang="pt-BR" sz="1400" dirty="0" smtClean="0">
                <a:latin typeface="Verdana" panose="020B0604030504040204" pitchFamily="34" charset="0"/>
                <a:ea typeface="Verdana" panose="020B0604030504040204" pitchFamily="34" charset="0"/>
              </a:rPr>
              <a:t>Acessar no SAG WEB o </a:t>
            </a:r>
            <a:r>
              <a:rPr lang="pt-BR" sz="1400" dirty="0">
                <a:latin typeface="Verdana" panose="020B0604030504040204" pitchFamily="34" charset="0"/>
                <a:ea typeface="Verdana" panose="020B0604030504040204" pitchFamily="34" charset="0"/>
              </a:rPr>
              <a:t>Relatório “</a:t>
            </a:r>
            <a:r>
              <a:rPr lang="pt-BR" sz="1400" b="1" dirty="0">
                <a:latin typeface="Verdana" panose="020B0604030504040204" pitchFamily="34" charset="0"/>
                <a:ea typeface="Verdana" panose="020B0604030504040204" pitchFamily="34" charset="0"/>
              </a:rPr>
              <a:t>QDD por UO</a:t>
            </a:r>
            <a:r>
              <a:rPr lang="pt-BR" sz="1400" dirty="0">
                <a:latin typeface="Verdana" panose="020B0604030504040204" pitchFamily="34" charset="0"/>
                <a:ea typeface="Verdana" panose="020B0604030504040204" pitchFamily="34" charset="0"/>
              </a:rPr>
              <a:t>”, disponível no menu “</a:t>
            </a:r>
            <a:r>
              <a:rPr lang="pt-BR" sz="1400" b="1" dirty="0">
                <a:latin typeface="Verdana" panose="020B0604030504040204" pitchFamily="34" charset="0"/>
                <a:ea typeface="Verdana" panose="020B0604030504040204" pitchFamily="34" charset="0"/>
              </a:rPr>
              <a:t>RELATÓRIOS-WEB</a:t>
            </a:r>
            <a:r>
              <a:rPr lang="pt-BR" sz="1400" dirty="0">
                <a:latin typeface="Verdana" panose="020B0604030504040204" pitchFamily="34" charset="0"/>
                <a:ea typeface="Verdana" panose="020B0604030504040204" pitchFamily="34" charset="0"/>
              </a:rPr>
              <a:t>”. </a:t>
            </a:r>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10" name="Imagem 9"/>
          <p:cNvPicPr/>
          <p:nvPr/>
        </p:nvPicPr>
        <p:blipFill>
          <a:blip r:embed="rId3">
            <a:extLst>
              <a:ext uri="{28A0092B-C50C-407E-A947-70E740481C1C}">
                <a14:useLocalDpi xmlns:a14="http://schemas.microsoft.com/office/drawing/2010/main" val="0"/>
              </a:ext>
            </a:extLst>
          </a:blip>
          <a:srcRect/>
          <a:stretch>
            <a:fillRect/>
          </a:stretch>
        </p:blipFill>
        <p:spPr bwMode="auto">
          <a:xfrm>
            <a:off x="1219202" y="2401858"/>
            <a:ext cx="6698166" cy="2411468"/>
          </a:xfrm>
          <a:prstGeom prst="rect">
            <a:avLst/>
          </a:prstGeom>
          <a:noFill/>
          <a:ln>
            <a:solidFill>
              <a:schemeClr val="bg2"/>
            </a:solidFill>
          </a:ln>
        </p:spPr>
      </p:pic>
    </p:spTree>
    <p:extLst>
      <p:ext uri="{BB962C8B-B14F-4D97-AF65-F5344CB8AC3E}">
        <p14:creationId xmlns:p14="http://schemas.microsoft.com/office/powerpoint/2010/main" val="4018684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500" b="1" dirty="0" smtClean="0">
                <a:latin typeface="Verdana" panose="020B0604030504040204" pitchFamily="34" charset="0"/>
                <a:ea typeface="Verdana" panose="020B0604030504040204" pitchFamily="34" charset="0"/>
              </a:rPr>
              <a:t>Como gerar o Quadro de Detalhamento da Despesa da unidade </a:t>
            </a:r>
            <a:r>
              <a:rPr lang="pt-BR" sz="1500" b="1" dirty="0" smtClean="0">
                <a:solidFill>
                  <a:schemeClr val="tx2">
                    <a:lumMod val="25000"/>
                  </a:schemeClr>
                </a:solidFill>
                <a:latin typeface="Verdana" panose="020B0604030504040204" pitchFamily="34" charset="0"/>
                <a:ea typeface="Verdana" panose="020B0604030504040204" pitchFamily="34" charset="0"/>
              </a:rPr>
              <a:t>no SAG WEB</a:t>
            </a:r>
          </a:p>
          <a:p>
            <a:pPr marL="0" indent="0" algn="just">
              <a:lnSpc>
                <a:spcPct val="150000"/>
              </a:lnSpc>
              <a:tabLst>
                <a:tab pos="357188" algn="l"/>
              </a:tabLst>
            </a:pPr>
            <a:r>
              <a:rPr lang="pt-BR" sz="1400" dirty="0" smtClean="0">
                <a:solidFill>
                  <a:schemeClr val="tx2">
                    <a:lumMod val="25000"/>
                  </a:schemeClr>
                </a:solidFill>
                <a:latin typeface="Verdana" panose="020B0604030504040204" pitchFamily="34" charset="0"/>
                <a:ea typeface="Verdana" panose="020B0604030504040204" pitchFamily="34" charset="0"/>
              </a:rPr>
              <a:t>(2) </a:t>
            </a:r>
            <a:r>
              <a:rPr lang="pt-BR" sz="1400" dirty="0" smtClean="0">
                <a:latin typeface="Verdana" panose="020B0604030504040204" pitchFamily="34" charset="0"/>
                <a:ea typeface="Verdana" panose="020B0604030504040204" pitchFamily="34" charset="0"/>
              </a:rPr>
              <a:t>Informar </a:t>
            </a:r>
            <a:r>
              <a:rPr lang="pt-BR" sz="1400" dirty="0">
                <a:latin typeface="Verdana" panose="020B0604030504040204" pitchFamily="34" charset="0"/>
                <a:ea typeface="Verdana" panose="020B0604030504040204" pitchFamily="34" charset="0"/>
              </a:rPr>
              <a:t>o </a:t>
            </a:r>
            <a:r>
              <a:rPr lang="pt-BR" sz="1400" b="1" dirty="0">
                <a:latin typeface="Verdana" panose="020B0604030504040204" pitchFamily="34" charset="0"/>
                <a:ea typeface="Verdana" panose="020B0604030504040204" pitchFamily="34" charset="0"/>
              </a:rPr>
              <a:t>mês de referência</a:t>
            </a:r>
            <a:r>
              <a:rPr lang="pt-BR" sz="1400" dirty="0">
                <a:latin typeface="Verdana" panose="020B0604030504040204" pitchFamily="34" charset="0"/>
                <a:ea typeface="Verdana" panose="020B0604030504040204" pitchFamily="34" charset="0"/>
              </a:rPr>
              <a:t> </a:t>
            </a:r>
            <a:r>
              <a:rPr lang="pt-BR" sz="1400" dirty="0" smtClean="0">
                <a:latin typeface="Verdana" panose="020B0604030504040204" pitchFamily="34" charset="0"/>
                <a:ea typeface="Verdana" panose="020B0604030504040204" pitchFamily="34" charset="0"/>
              </a:rPr>
              <a:t>(</a:t>
            </a:r>
            <a:r>
              <a:rPr lang="pt-BR" sz="1400" dirty="0" err="1" smtClean="0">
                <a:latin typeface="Verdana" panose="020B0604030504040204" pitchFamily="34" charset="0"/>
                <a:ea typeface="Verdana" panose="020B0604030504040204" pitchFamily="34" charset="0"/>
              </a:rPr>
              <a:t>úlltimo</a:t>
            </a:r>
            <a:r>
              <a:rPr lang="pt-BR" sz="1400" dirty="0" smtClean="0">
                <a:latin typeface="Verdana" panose="020B0604030504040204" pitchFamily="34" charset="0"/>
                <a:ea typeface="Verdana" panose="020B0604030504040204" pitchFamily="34" charset="0"/>
              </a:rPr>
              <a:t> </a:t>
            </a:r>
            <a:r>
              <a:rPr lang="pt-BR" sz="1400" dirty="0">
                <a:latin typeface="Verdana" panose="020B0604030504040204" pitchFamily="34" charset="0"/>
                <a:ea typeface="Verdana" panose="020B0604030504040204" pitchFamily="34" charset="0"/>
              </a:rPr>
              <a:t>mês do bimestre) e o </a:t>
            </a:r>
            <a:r>
              <a:rPr lang="pt-BR" sz="1400" b="1" dirty="0">
                <a:latin typeface="Verdana" panose="020B0604030504040204" pitchFamily="34" charset="0"/>
                <a:ea typeface="Verdana" panose="020B0604030504040204" pitchFamily="34" charset="0"/>
              </a:rPr>
              <a:t>código da unidade orçamentária</a:t>
            </a:r>
            <a:r>
              <a:rPr lang="pt-BR" sz="1400" dirty="0">
                <a:latin typeface="Verdana" panose="020B0604030504040204" pitchFamily="34" charset="0"/>
                <a:ea typeface="Verdana" panose="020B0604030504040204" pitchFamily="34" charset="0"/>
              </a:rPr>
              <a:t>, além do </a:t>
            </a:r>
            <a:r>
              <a:rPr lang="pt-BR" sz="1400" b="1" dirty="0">
                <a:latin typeface="Verdana" panose="020B0604030504040204" pitchFamily="34" charset="0"/>
                <a:ea typeface="Verdana" panose="020B0604030504040204" pitchFamily="34" charset="0"/>
              </a:rPr>
              <a:t>tipo de relatório</a:t>
            </a:r>
            <a:r>
              <a:rPr lang="pt-BR" sz="1400" dirty="0">
                <a:latin typeface="Verdana" panose="020B0604030504040204" pitchFamily="34" charset="0"/>
                <a:ea typeface="Verdana" panose="020B0604030504040204" pitchFamily="34" charset="0"/>
              </a:rPr>
              <a:t> (a opção “Todos” gerará o relatório completo da unidade). Após, clicar em </a:t>
            </a:r>
            <a:r>
              <a:rPr lang="pt-BR" sz="1400" b="1" dirty="0">
                <a:latin typeface="Verdana" panose="020B0604030504040204" pitchFamily="34" charset="0"/>
                <a:ea typeface="Verdana" panose="020B0604030504040204" pitchFamily="34" charset="0"/>
              </a:rPr>
              <a:t>“Imprimir</a:t>
            </a:r>
            <a:r>
              <a:rPr lang="pt-BR" sz="1400" b="1" dirty="0" smtClean="0">
                <a:latin typeface="Verdana" panose="020B0604030504040204" pitchFamily="34" charset="0"/>
                <a:ea typeface="Verdana" panose="020B0604030504040204" pitchFamily="34" charset="0"/>
              </a:rPr>
              <a:t>”.</a:t>
            </a:r>
            <a:endParaRPr lang="pt-BR" sz="1400" b="1" dirty="0">
              <a:latin typeface="Verdana" panose="020B0604030504040204" pitchFamily="34" charset="0"/>
              <a:ea typeface="Verdana" panose="020B0604030504040204" pitchFamily="34" charset="0"/>
            </a:endParaRPr>
          </a:p>
        </p:txBody>
      </p:sp>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1709089" y="2453612"/>
            <a:ext cx="5544616" cy="2655127"/>
          </a:xfrm>
          <a:prstGeom prst="rect">
            <a:avLst/>
          </a:prstGeom>
          <a:noFill/>
          <a:ln>
            <a:solidFill>
              <a:schemeClr val="bg2">
                <a:lumMod val="90000"/>
              </a:schemeClr>
            </a:solidFill>
          </a:ln>
        </p:spPr>
      </p:pic>
    </p:spTree>
    <p:extLst>
      <p:ext uri="{BB962C8B-B14F-4D97-AF65-F5344CB8AC3E}">
        <p14:creationId xmlns:p14="http://schemas.microsoft.com/office/powerpoint/2010/main" val="2710326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72047"/>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500" b="1" dirty="0" smtClean="0">
                <a:latin typeface="Verdana" panose="020B0604030504040204" pitchFamily="34" charset="0"/>
                <a:ea typeface="Verdana" panose="020B0604030504040204" pitchFamily="34" charset="0"/>
              </a:rPr>
              <a:t>Como gerar o </a:t>
            </a:r>
            <a:r>
              <a:rPr lang="pt-BR" sz="1600" b="1" dirty="0" smtClean="0">
                <a:ea typeface="Verdana" panose="020B0604030504040204" pitchFamily="34" charset="0"/>
              </a:rPr>
              <a:t>relatório de</a:t>
            </a:r>
            <a:r>
              <a:rPr lang="pt-BR" sz="1600" b="1" dirty="0" smtClean="0"/>
              <a:t> </a:t>
            </a:r>
            <a:r>
              <a:rPr lang="pt-BR" sz="1600" b="1" dirty="0"/>
              <a:t>Execução Estatal </a:t>
            </a:r>
            <a:r>
              <a:rPr lang="pt-BR" sz="1500" b="1" dirty="0" smtClean="0">
                <a:latin typeface="Verdana" panose="020B0604030504040204" pitchFamily="34" charset="0"/>
                <a:ea typeface="Verdana" panose="020B0604030504040204" pitchFamily="34" charset="0"/>
              </a:rPr>
              <a:t>da </a:t>
            </a:r>
            <a:r>
              <a:rPr lang="pt-BR" sz="1500" b="1" dirty="0">
                <a:latin typeface="Verdana" panose="020B0604030504040204" pitchFamily="34" charset="0"/>
                <a:ea typeface="Verdana" panose="020B0604030504040204" pitchFamily="34" charset="0"/>
              </a:rPr>
              <a:t>Despesa da </a:t>
            </a:r>
            <a:r>
              <a:rPr lang="pt-BR" sz="1500" b="1" dirty="0" smtClean="0">
                <a:latin typeface="Verdana" panose="020B0604030504040204" pitchFamily="34" charset="0"/>
                <a:ea typeface="Verdana" panose="020B0604030504040204" pitchFamily="34" charset="0"/>
              </a:rPr>
              <a:t>unidade no SAG </a:t>
            </a:r>
            <a:r>
              <a:rPr lang="pt-BR" sz="1500" b="1" dirty="0" smtClean="0">
                <a:solidFill>
                  <a:schemeClr val="tx2">
                    <a:lumMod val="25000"/>
                  </a:schemeClr>
                </a:solidFill>
                <a:latin typeface="Verdana" panose="020B0604030504040204" pitchFamily="34" charset="0"/>
                <a:ea typeface="Verdana" panose="020B0604030504040204" pitchFamily="34" charset="0"/>
              </a:rPr>
              <a:t>WEB </a:t>
            </a:r>
            <a:r>
              <a:rPr lang="pt-BR" sz="1500" dirty="0" smtClean="0">
                <a:solidFill>
                  <a:schemeClr val="tx2">
                    <a:lumMod val="25000"/>
                  </a:schemeClr>
                </a:solidFill>
                <a:latin typeface="Verdana" panose="020B0604030504040204" pitchFamily="34" charset="0"/>
                <a:ea typeface="Verdana" panose="020B0604030504040204" pitchFamily="34" charset="0"/>
              </a:rPr>
              <a:t>(somente para estatais independentes)</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(1) </a:t>
            </a:r>
            <a:r>
              <a:rPr lang="pt-BR" sz="1400" dirty="0" smtClean="0">
                <a:latin typeface="Verdana" panose="020B0604030504040204" pitchFamily="34" charset="0"/>
                <a:ea typeface="Verdana" panose="020B0604030504040204" pitchFamily="34" charset="0"/>
              </a:rPr>
              <a:t>Acessar no SAG WEB a </a:t>
            </a:r>
            <a:r>
              <a:rPr lang="pt-BR" sz="1400" dirty="0" smtClean="0"/>
              <a:t>opção </a:t>
            </a:r>
            <a:r>
              <a:rPr lang="pt-BR" sz="1400" dirty="0"/>
              <a:t>“</a:t>
            </a:r>
            <a:r>
              <a:rPr lang="pt-BR" sz="1400" b="1" dirty="0"/>
              <a:t>Consulta Execução Estatal</a:t>
            </a:r>
            <a:r>
              <a:rPr lang="pt-BR" sz="1400" dirty="0"/>
              <a:t>”, também disponível no menu “</a:t>
            </a:r>
            <a:r>
              <a:rPr lang="pt-BR" sz="1400" b="1" dirty="0"/>
              <a:t>RELATÓRIOS-WEB</a:t>
            </a:r>
            <a:r>
              <a:rPr lang="pt-BR" sz="1400" dirty="0" smtClean="0"/>
              <a:t>”.</a:t>
            </a:r>
            <a:r>
              <a:rPr lang="pt-BR" sz="1400" dirty="0" smtClean="0">
                <a:latin typeface="Verdana" panose="020B0604030504040204" pitchFamily="34" charset="0"/>
                <a:ea typeface="Verdana" panose="020B0604030504040204" pitchFamily="34" charset="0"/>
              </a:rPr>
              <a:t> </a:t>
            </a:r>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868331" y="2646557"/>
            <a:ext cx="7361844" cy="2277659"/>
          </a:xfrm>
          <a:prstGeom prst="rect">
            <a:avLst/>
          </a:prstGeom>
        </p:spPr>
      </p:pic>
    </p:spTree>
    <p:extLst>
      <p:ext uri="{BB962C8B-B14F-4D97-AF65-F5344CB8AC3E}">
        <p14:creationId xmlns:p14="http://schemas.microsoft.com/office/powerpoint/2010/main" val="4106873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Cadastramento </a:t>
            </a:r>
            <a:r>
              <a:rPr lang="pt-BR" sz="1800" b="1" dirty="0">
                <a:solidFill>
                  <a:srgbClr val="00518E"/>
                </a:solidFill>
                <a:latin typeface="Verdana" panose="020B0604030504040204" pitchFamily="34" charset="0"/>
                <a:ea typeface="Verdana" panose="020B0604030504040204" pitchFamily="34" charset="0"/>
              </a:rPr>
              <a:t>das etapas – Documentos </a:t>
            </a:r>
            <a:r>
              <a:rPr lang="pt-BR" sz="1800" b="1" dirty="0" smtClean="0">
                <a:solidFill>
                  <a:srgbClr val="00518E"/>
                </a:solidFill>
                <a:latin typeface="Verdana" panose="020B0604030504040204" pitchFamily="34" charset="0"/>
                <a:ea typeface="Verdana" panose="020B0604030504040204" pitchFamily="34" charset="0"/>
              </a:rPr>
              <a:t>necessários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72047"/>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indent="0" algn="just">
              <a:lnSpc>
                <a:spcPct val="170000"/>
              </a:lnSpc>
            </a:pPr>
            <a:r>
              <a:rPr lang="pt-BR" sz="1500" b="1" dirty="0" smtClean="0">
                <a:latin typeface="Verdana" panose="020B0604030504040204" pitchFamily="34" charset="0"/>
                <a:ea typeface="Verdana" panose="020B0604030504040204" pitchFamily="34" charset="0"/>
              </a:rPr>
              <a:t>Como gerar o </a:t>
            </a:r>
            <a:r>
              <a:rPr lang="pt-BR" sz="1600" b="1" dirty="0" smtClean="0">
                <a:ea typeface="Verdana" panose="020B0604030504040204" pitchFamily="34" charset="0"/>
              </a:rPr>
              <a:t>relatório de</a:t>
            </a:r>
            <a:r>
              <a:rPr lang="pt-BR" sz="1600" b="1" dirty="0" smtClean="0"/>
              <a:t> </a:t>
            </a:r>
            <a:r>
              <a:rPr lang="pt-BR" sz="1600" b="1" dirty="0"/>
              <a:t>Execução Estatal </a:t>
            </a:r>
            <a:r>
              <a:rPr lang="pt-BR" sz="1500" b="1" dirty="0" smtClean="0">
                <a:latin typeface="Verdana" panose="020B0604030504040204" pitchFamily="34" charset="0"/>
                <a:ea typeface="Verdana" panose="020B0604030504040204" pitchFamily="34" charset="0"/>
              </a:rPr>
              <a:t>da </a:t>
            </a:r>
            <a:r>
              <a:rPr lang="pt-BR" sz="1500" b="1" dirty="0">
                <a:latin typeface="Verdana" panose="020B0604030504040204" pitchFamily="34" charset="0"/>
                <a:ea typeface="Verdana" panose="020B0604030504040204" pitchFamily="34" charset="0"/>
              </a:rPr>
              <a:t>Despesa da </a:t>
            </a:r>
            <a:r>
              <a:rPr lang="pt-BR" sz="1500" b="1" dirty="0" smtClean="0">
                <a:latin typeface="Verdana" panose="020B0604030504040204" pitchFamily="34" charset="0"/>
                <a:ea typeface="Verdana" panose="020B0604030504040204" pitchFamily="34" charset="0"/>
              </a:rPr>
              <a:t>unidade no SAG </a:t>
            </a:r>
            <a:r>
              <a:rPr lang="pt-BR" sz="1500" b="1" dirty="0" smtClean="0">
                <a:solidFill>
                  <a:schemeClr val="tx2">
                    <a:lumMod val="25000"/>
                  </a:schemeClr>
                </a:solidFill>
                <a:latin typeface="Verdana" panose="020B0604030504040204" pitchFamily="34" charset="0"/>
                <a:ea typeface="Verdana" panose="020B0604030504040204" pitchFamily="34" charset="0"/>
              </a:rPr>
              <a:t>WEB </a:t>
            </a:r>
            <a:r>
              <a:rPr lang="pt-BR" sz="1500" dirty="0" smtClean="0">
                <a:solidFill>
                  <a:schemeClr val="tx2">
                    <a:lumMod val="25000"/>
                  </a:schemeClr>
                </a:solidFill>
                <a:latin typeface="Verdana" panose="020B0604030504040204" pitchFamily="34" charset="0"/>
                <a:ea typeface="Verdana" panose="020B0604030504040204" pitchFamily="34" charset="0"/>
              </a:rPr>
              <a:t>(somente para estatais independentes)</a:t>
            </a:r>
          </a:p>
          <a:p>
            <a:pPr marL="0" indent="0" algn="just">
              <a:lnSpc>
                <a:spcPct val="150000"/>
              </a:lnSpc>
            </a:pPr>
            <a:r>
              <a:rPr lang="pt-BR" sz="1400" dirty="0" smtClean="0">
                <a:solidFill>
                  <a:schemeClr val="tx2">
                    <a:lumMod val="25000"/>
                  </a:schemeClr>
                </a:solidFill>
                <a:latin typeface="Verdana" panose="020B0604030504040204" pitchFamily="34" charset="0"/>
                <a:ea typeface="Verdana" panose="020B0604030504040204" pitchFamily="34" charset="0"/>
              </a:rPr>
              <a:t>(2) </a:t>
            </a:r>
            <a:r>
              <a:rPr lang="pt-BR" sz="1400" dirty="0">
                <a:latin typeface="Verdana" panose="020B0604030504040204" pitchFamily="34" charset="0"/>
                <a:ea typeface="Verdana" panose="020B0604030504040204" pitchFamily="34" charset="0"/>
              </a:rPr>
              <a:t>Em seguida, </a:t>
            </a:r>
            <a:r>
              <a:rPr lang="pt-BR" sz="1400" dirty="0" smtClean="0">
                <a:latin typeface="Verdana" panose="020B0604030504040204" pitchFamily="34" charset="0"/>
                <a:ea typeface="Verdana" panose="020B0604030504040204" pitchFamily="34" charset="0"/>
              </a:rPr>
              <a:t>informar </a:t>
            </a:r>
            <a:r>
              <a:rPr lang="pt-BR" sz="1400" dirty="0">
                <a:latin typeface="Verdana" panose="020B0604030504040204" pitchFamily="34" charset="0"/>
                <a:ea typeface="Verdana" panose="020B0604030504040204" pitchFamily="34" charset="0"/>
              </a:rPr>
              <a:t>os códigos da </a:t>
            </a:r>
            <a:r>
              <a:rPr lang="pt-BR" sz="1400" b="1" dirty="0">
                <a:latin typeface="Verdana" panose="020B0604030504040204" pitchFamily="34" charset="0"/>
                <a:ea typeface="Verdana" panose="020B0604030504040204" pitchFamily="34" charset="0"/>
              </a:rPr>
              <a:t>Unidade Gestora + Gestão</a:t>
            </a:r>
            <a:r>
              <a:rPr lang="pt-BR" sz="1400" dirty="0">
                <a:latin typeface="Verdana" panose="020B0604030504040204" pitchFamily="34" charset="0"/>
                <a:ea typeface="Verdana" panose="020B0604030504040204" pitchFamily="34" charset="0"/>
              </a:rPr>
              <a:t> ou da </a:t>
            </a:r>
            <a:r>
              <a:rPr lang="pt-BR" sz="1400" b="1" dirty="0">
                <a:latin typeface="Verdana" panose="020B0604030504040204" pitchFamily="34" charset="0"/>
                <a:ea typeface="Verdana" panose="020B0604030504040204" pitchFamily="34" charset="0"/>
              </a:rPr>
              <a:t>Unidade Orçamentária</a:t>
            </a:r>
            <a:r>
              <a:rPr lang="pt-BR" sz="1400" dirty="0">
                <a:latin typeface="Verdana" panose="020B0604030504040204" pitchFamily="34" charset="0"/>
                <a:ea typeface="Verdana" panose="020B0604030504040204" pitchFamily="34" charset="0"/>
              </a:rPr>
              <a:t>, bem como o </a:t>
            </a:r>
            <a:r>
              <a:rPr lang="pt-BR" sz="1400" b="1" dirty="0">
                <a:latin typeface="Verdana" panose="020B0604030504040204" pitchFamily="34" charset="0"/>
                <a:ea typeface="Verdana" panose="020B0604030504040204" pitchFamily="34" charset="0"/>
              </a:rPr>
              <a:t>mês de referência</a:t>
            </a:r>
            <a:r>
              <a:rPr lang="pt-BR" sz="1400" dirty="0">
                <a:latin typeface="Verdana" panose="020B0604030504040204" pitchFamily="34" charset="0"/>
                <a:ea typeface="Verdana" panose="020B0604030504040204" pitchFamily="34" charset="0"/>
              </a:rPr>
              <a:t> (último mês do bimestre</a:t>
            </a:r>
            <a:r>
              <a:rPr lang="pt-BR" sz="1400" dirty="0" smtClean="0">
                <a:latin typeface="Verdana" panose="020B0604030504040204" pitchFamily="34" charset="0"/>
                <a:ea typeface="Verdana" panose="020B0604030504040204" pitchFamily="34" charset="0"/>
              </a:rPr>
              <a:t>). Clicar </a:t>
            </a:r>
            <a:r>
              <a:rPr lang="pt-BR" sz="1400" dirty="0">
                <a:latin typeface="Verdana" panose="020B0604030504040204" pitchFamily="34" charset="0"/>
                <a:ea typeface="Verdana" panose="020B0604030504040204" pitchFamily="34" charset="0"/>
              </a:rPr>
              <a:t>em “</a:t>
            </a:r>
            <a:r>
              <a:rPr lang="pt-BR" sz="1400" b="1" dirty="0">
                <a:latin typeface="Verdana" panose="020B0604030504040204" pitchFamily="34" charset="0"/>
                <a:ea typeface="Verdana" panose="020B0604030504040204" pitchFamily="34" charset="0"/>
              </a:rPr>
              <a:t>Imprimir</a:t>
            </a:r>
            <a:r>
              <a:rPr lang="pt-BR" sz="1400" dirty="0" smtClean="0">
                <a:latin typeface="Verdana" panose="020B0604030504040204" pitchFamily="34" charset="0"/>
                <a:ea typeface="Verdana" panose="020B0604030504040204" pitchFamily="34" charset="0"/>
              </a:rPr>
              <a:t>”.</a:t>
            </a:r>
            <a:endParaRPr lang="pt-BR" sz="1400" dirty="0">
              <a:latin typeface="Verdana" panose="020B0604030504040204" pitchFamily="34" charset="0"/>
              <a:ea typeface="Verdana" panose="020B0604030504040204" pitchFamily="34" charset="0"/>
            </a:endParaRPr>
          </a:p>
        </p:txBody>
      </p:sp>
      <p:pic>
        <p:nvPicPr>
          <p:cNvPr id="3" name="Imagem 2"/>
          <p:cNvPicPr>
            <a:picLocks noChangeAspect="1"/>
          </p:cNvPicPr>
          <p:nvPr/>
        </p:nvPicPr>
        <p:blipFill>
          <a:blip r:embed="rId3"/>
          <a:stretch>
            <a:fillRect/>
          </a:stretch>
        </p:blipFill>
        <p:spPr>
          <a:xfrm>
            <a:off x="1893358" y="2686452"/>
            <a:ext cx="5221119" cy="2232443"/>
          </a:xfrm>
          <a:prstGeom prst="rect">
            <a:avLst/>
          </a:prstGeom>
        </p:spPr>
      </p:pic>
    </p:spTree>
    <p:extLst>
      <p:ext uri="{BB962C8B-B14F-4D97-AF65-F5344CB8AC3E}">
        <p14:creationId xmlns:p14="http://schemas.microsoft.com/office/powerpoint/2010/main" val="2880629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6" y="0"/>
            <a:ext cx="9143727" cy="5143502"/>
          </a:xfrm>
          <a:prstGeom prst="rect">
            <a:avLst/>
          </a:prstGeom>
          <a:noFill/>
          <a:ln>
            <a:noFill/>
          </a:ln>
        </p:spPr>
      </p:pic>
      <p:pic>
        <p:nvPicPr>
          <p:cNvPr id="55" name="Google Shape;55;p13"/>
          <p:cNvPicPr preferRelativeResize="0"/>
          <p:nvPr/>
        </p:nvPicPr>
        <p:blipFill>
          <a:blip r:embed="rId4">
            <a:alphaModFix amt="84000"/>
          </a:blip>
          <a:stretch>
            <a:fillRect/>
          </a:stretch>
        </p:blipFill>
        <p:spPr>
          <a:xfrm>
            <a:off x="126" y="2"/>
            <a:ext cx="9144000" cy="5143500"/>
          </a:xfrm>
          <a:prstGeom prst="rect">
            <a:avLst/>
          </a:prstGeom>
          <a:noFill/>
          <a:ln>
            <a:noFill/>
          </a:ln>
        </p:spPr>
      </p:pic>
      <p:pic>
        <p:nvPicPr>
          <p:cNvPr id="56" name="Google Shape;56;p13"/>
          <p:cNvPicPr preferRelativeResize="0"/>
          <p:nvPr/>
        </p:nvPicPr>
        <p:blipFill>
          <a:blip r:embed="rId5">
            <a:alphaModFix/>
          </a:blip>
          <a:stretch>
            <a:fillRect/>
          </a:stretch>
        </p:blipFill>
        <p:spPr>
          <a:xfrm>
            <a:off x="6468897" y="4196275"/>
            <a:ext cx="2345226" cy="637425"/>
          </a:xfrm>
          <a:prstGeom prst="rect">
            <a:avLst/>
          </a:prstGeom>
          <a:noFill/>
          <a:ln>
            <a:noFill/>
          </a:ln>
        </p:spPr>
      </p:pic>
      <p:sp>
        <p:nvSpPr>
          <p:cNvPr id="57" name="Google Shape;57;p13"/>
          <p:cNvSpPr txBox="1"/>
          <p:nvPr/>
        </p:nvSpPr>
        <p:spPr>
          <a:xfrm>
            <a:off x="717128" y="1539358"/>
            <a:ext cx="7798222" cy="449944"/>
          </a:xfrm>
          <a:prstGeom prst="rect">
            <a:avLst/>
          </a:prstGeom>
          <a:noFill/>
          <a:ln>
            <a:noFill/>
          </a:ln>
        </p:spPr>
        <p:txBody>
          <a:bodyPr spcFirstLastPara="1" wrap="square" lIns="91425" tIns="91425" rIns="91425" bIns="91425" anchor="t" anchorCtr="0">
            <a:noAutofit/>
          </a:bodyPr>
          <a:lstStyle/>
          <a:p>
            <a: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t>SAG 2021</a:t>
            </a:r>
          </a:p>
          <a:p>
            <a:pPr marL="0" indent="0">
              <a:buNone/>
            </a:pPr>
            <a:r>
              <a:rPr lang="pt-BR" sz="2500" b="1" dirty="0" smtClean="0">
                <a:solidFill>
                  <a:schemeClr val="bg1"/>
                </a:solidFill>
                <a:latin typeface="Verdana" panose="020B0604030504040204" pitchFamily="34" charset="0"/>
                <a:ea typeface="Verdana" panose="020B0604030504040204" pitchFamily="34" charset="0"/>
                <a:cs typeface="Calibri" panose="020F0502020204030204" pitchFamily="34" charset="0"/>
              </a:rPr>
              <a:t>CADASTRAMENTO DE ETAPAS</a:t>
            </a:r>
          </a:p>
          <a:p>
            <a:pPr marL="0" indent="0">
              <a:buNone/>
            </a:pPr>
            <a: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t/>
            </a:r>
            <a:b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br>
            <a:endPar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endParaRPr>
          </a:p>
        </p:txBody>
      </p:sp>
      <p:sp>
        <p:nvSpPr>
          <p:cNvPr id="58" name="Google Shape;58;p13"/>
          <p:cNvSpPr txBox="1"/>
          <p:nvPr/>
        </p:nvSpPr>
        <p:spPr>
          <a:xfrm>
            <a:off x="200025" y="4615283"/>
            <a:ext cx="6333300" cy="2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SUPLAN/SEEC</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sp>
        <p:nvSpPr>
          <p:cNvPr id="59" name="Google Shape;59;p13"/>
          <p:cNvSpPr txBox="1"/>
          <p:nvPr/>
        </p:nvSpPr>
        <p:spPr>
          <a:xfrm>
            <a:off x="7600426" y="142000"/>
            <a:ext cx="1391374"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FEVEREIRO/2021</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cxnSp>
        <p:nvCxnSpPr>
          <p:cNvPr id="60" name="Google Shape;60;p13"/>
          <p:cNvCxnSpPr/>
          <p:nvPr/>
        </p:nvCxnSpPr>
        <p:spPr>
          <a:xfrm>
            <a:off x="610025" y="0"/>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19511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7764425" y="63250"/>
            <a:ext cx="1293000" cy="29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solidFill>
              <a:latin typeface="Verdana" panose="020B0604030504040204" pitchFamily="34" charset="0"/>
              <a:ea typeface="Verdana" panose="020B0604030504040204" pitchFamily="34" charset="0"/>
              <a:cs typeface="Ubuntu Light"/>
              <a:sym typeface="Ubuntu Light"/>
            </a:endParaRPr>
          </a:p>
        </p:txBody>
      </p:sp>
      <p:sp>
        <p:nvSpPr>
          <p:cNvPr id="26" name="Google Shape;57;p13"/>
          <p:cNvSpPr txBox="1"/>
          <p:nvPr/>
        </p:nvSpPr>
        <p:spPr>
          <a:xfrm>
            <a:off x="1332349" y="1889932"/>
            <a:ext cx="7725075" cy="449944"/>
          </a:xfrm>
          <a:prstGeom prst="rect">
            <a:avLst/>
          </a:prstGeom>
          <a:noFill/>
          <a:ln>
            <a:noFill/>
          </a:ln>
        </p:spPr>
        <p:txBody>
          <a:bodyPr spcFirstLastPara="1" wrap="square" lIns="91425" tIns="91425" rIns="91425" bIns="91425" anchor="t" anchorCtr="0">
            <a:noAutofit/>
          </a:bodyPr>
          <a:lstStyle/>
          <a:p>
            <a:r>
              <a:rPr lang="pt-BR" sz="2400" b="1" dirty="0">
                <a:solidFill>
                  <a:schemeClr val="bg1"/>
                </a:solidFill>
                <a:latin typeface="Verdana" panose="020B0604030504040204" pitchFamily="34" charset="0"/>
                <a:ea typeface="Verdana" panose="020B0604030504040204" pitchFamily="34" charset="0"/>
              </a:rPr>
              <a:t>SAG - Acompanhamento Físico-Financeiro</a:t>
            </a:r>
            <a:endParaRPr lang="pt-BR" sz="2400" b="1" dirty="0">
              <a:solidFill>
                <a:schemeClr val="bg1"/>
              </a:solidFill>
              <a:latin typeface="Verdana" panose="020B0604030504040204" pitchFamily="34" charset="0"/>
              <a:ea typeface="Verdana" panose="020B0604030504040204" pitchFamily="34" charset="0"/>
            </a:endParaRPr>
          </a:p>
        </p:txBody>
      </p:sp>
      <p:cxnSp>
        <p:nvCxnSpPr>
          <p:cNvPr id="27" name="Google Shape;60;p13"/>
          <p:cNvCxnSpPr/>
          <p:nvPr/>
        </p:nvCxnSpPr>
        <p:spPr>
          <a:xfrm>
            <a:off x="1225247" y="-22405"/>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054085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a cadastrar</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indent="0" algn="just">
              <a:lnSpc>
                <a:spcPct val="170000"/>
              </a:lnSpc>
            </a:pPr>
            <a:endParaRPr lang="pt-BR" sz="5600" dirty="0" smtClean="0">
              <a:solidFill>
                <a:schemeClr val="tx2">
                  <a:lumMod val="25000"/>
                </a:schemeClr>
              </a:solidFill>
              <a:latin typeface="Verdana" panose="020B0604030504040204" pitchFamily="34" charset="0"/>
              <a:ea typeface="Verdana" panose="020B0604030504040204" pitchFamily="34" charset="0"/>
            </a:endParaRPr>
          </a:p>
          <a:p>
            <a:pPr marL="0" indent="0" algn="just">
              <a:lnSpc>
                <a:spcPct val="170000"/>
              </a:lnSpc>
            </a:pPr>
            <a:endParaRPr lang="pt-BR" sz="5600" dirty="0">
              <a:solidFill>
                <a:schemeClr val="tx2">
                  <a:lumMod val="25000"/>
                </a:schemeClr>
              </a:solidFill>
              <a:latin typeface="Verdana" panose="020B0604030504040204" pitchFamily="34" charset="0"/>
              <a:ea typeface="Verdana" panose="020B0604030504040204" pitchFamily="34" charset="0"/>
            </a:endParaRPr>
          </a:p>
          <a:p>
            <a:pPr marL="0" indent="0" algn="just">
              <a:lnSpc>
                <a:spcPct val="170000"/>
              </a:lnSpc>
            </a:pPr>
            <a:r>
              <a:rPr lang="pt-BR" sz="5600" b="1" dirty="0">
                <a:latin typeface="Verdana" panose="020B0604030504040204" pitchFamily="34" charset="0"/>
                <a:ea typeface="Verdana" panose="020B0604030504040204" pitchFamily="34" charset="0"/>
              </a:rPr>
              <a:t>Todos</a:t>
            </a:r>
            <a:r>
              <a:rPr lang="pt-BR" sz="5600" dirty="0">
                <a:latin typeface="Verdana" panose="020B0604030504040204" pitchFamily="34" charset="0"/>
                <a:ea typeface="Verdana" panose="020B0604030504040204" pitchFamily="34" charset="0"/>
              </a:rPr>
              <a:t> </a:t>
            </a:r>
            <a:r>
              <a:rPr lang="pt-BR" sz="5600" b="1" dirty="0">
                <a:latin typeface="Verdana" panose="020B0604030504040204" pitchFamily="34" charset="0"/>
                <a:ea typeface="Verdana" panose="020B0604030504040204" pitchFamily="34" charset="0"/>
              </a:rPr>
              <a:t>os subtítulos</a:t>
            </a:r>
            <a:r>
              <a:rPr lang="pt-BR" sz="5600" dirty="0">
                <a:latin typeface="Verdana" panose="020B0604030504040204" pitchFamily="34" charset="0"/>
                <a:ea typeface="Verdana" panose="020B0604030504040204" pitchFamily="34" charset="0"/>
              </a:rPr>
              <a:t> constantes da Lei Orçamentária Anual devem ter </a:t>
            </a:r>
            <a:r>
              <a:rPr lang="pt-BR" sz="5600" b="1" dirty="0">
                <a:solidFill>
                  <a:srgbClr val="FFC000"/>
                </a:solidFill>
                <a:latin typeface="Verdana" panose="020B0604030504040204" pitchFamily="34" charset="0"/>
                <a:ea typeface="Verdana" panose="020B0604030504040204" pitchFamily="34" charset="0"/>
              </a:rPr>
              <a:t>ao menos uma etapa cadastrada no SAG</a:t>
            </a:r>
            <a:r>
              <a:rPr lang="pt-BR" sz="5600" dirty="0">
                <a:latin typeface="Verdana" panose="020B0604030504040204" pitchFamily="34" charset="0"/>
                <a:ea typeface="Verdana" panose="020B0604030504040204" pitchFamily="34" charset="0"/>
              </a:rPr>
              <a:t>, observando-se o que foi planejado, </a:t>
            </a:r>
            <a:r>
              <a:rPr lang="pt-BR" sz="5600" b="1" dirty="0">
                <a:solidFill>
                  <a:srgbClr val="FF0000"/>
                </a:solidFill>
                <a:latin typeface="Verdana" panose="020B0604030504040204" pitchFamily="34" charset="0"/>
                <a:ea typeface="Verdana" panose="020B0604030504040204" pitchFamily="34" charset="0"/>
              </a:rPr>
              <a:t>exceto</a:t>
            </a:r>
            <a:r>
              <a:rPr lang="pt-BR" sz="5600" b="1" dirty="0">
                <a:latin typeface="Verdana" panose="020B0604030504040204" pitchFamily="34" charset="0"/>
                <a:ea typeface="Verdana" panose="020B0604030504040204" pitchFamily="34" charset="0"/>
              </a:rPr>
              <a:t> os relativos à emenda parlamentar </a:t>
            </a:r>
            <a:r>
              <a:rPr lang="pt-BR" sz="5600" b="1" dirty="0">
                <a:solidFill>
                  <a:srgbClr val="FF0000"/>
                </a:solidFill>
                <a:latin typeface="Verdana" panose="020B0604030504040204" pitchFamily="34" charset="0"/>
                <a:ea typeface="Verdana" panose="020B0604030504040204" pitchFamily="34" charset="0"/>
              </a:rPr>
              <a:t>sem empenho</a:t>
            </a:r>
            <a:r>
              <a:rPr lang="pt-BR" sz="5600" dirty="0">
                <a:latin typeface="Verdana" panose="020B0604030504040204" pitchFamily="34" charset="0"/>
                <a:ea typeface="Verdana" panose="020B0604030504040204" pitchFamily="34" charset="0"/>
              </a:rPr>
              <a:t>, da seguinte forma:</a:t>
            </a:r>
          </a:p>
          <a:p>
            <a:pPr marL="0" lvl="0" indent="0" algn="just">
              <a:lnSpc>
                <a:spcPct val="170000"/>
              </a:lnSpc>
            </a:pPr>
            <a:r>
              <a:rPr lang="pt-BR" sz="5600" b="1" u="sng" dirty="0" smtClean="0">
                <a:latin typeface="Verdana" panose="020B0604030504040204" pitchFamily="34" charset="0"/>
                <a:ea typeface="Verdana" panose="020B0604030504040204" pitchFamily="34" charset="0"/>
              </a:rPr>
              <a:t>1º bimestre</a:t>
            </a:r>
          </a:p>
          <a:p>
            <a:pPr marL="0" lvl="0" indent="0" algn="just">
              <a:lnSpc>
                <a:spcPct val="170000"/>
              </a:lnSpc>
            </a:pPr>
            <a:r>
              <a:rPr lang="pt-BR" sz="5600" dirty="0" smtClean="0">
                <a:latin typeface="Verdana" panose="020B0604030504040204" pitchFamily="34" charset="0"/>
                <a:ea typeface="Verdana" panose="020B0604030504040204" pitchFamily="34" charset="0"/>
              </a:rPr>
              <a:t>Deverão </a:t>
            </a:r>
            <a:r>
              <a:rPr lang="pt-BR" sz="5600" dirty="0">
                <a:latin typeface="Verdana" panose="020B0604030504040204" pitchFamily="34" charset="0"/>
                <a:ea typeface="Verdana" panose="020B0604030504040204" pitchFamily="34" charset="0"/>
              </a:rPr>
              <a:t>ser cadastradas etapas nos casos de:</a:t>
            </a:r>
          </a:p>
          <a:p>
            <a:pPr marL="268288" indent="-268288" algn="just">
              <a:lnSpc>
                <a:spcPct val="170000"/>
              </a:lnSpc>
              <a:buSzPct val="100000"/>
              <a:buFont typeface="Wingdings" panose="05000000000000000000" pitchFamily="2" charset="2"/>
              <a:buChar char="v"/>
            </a:pPr>
            <a:r>
              <a:rPr lang="pt-BR" sz="5600" b="1" dirty="0" smtClean="0">
                <a:solidFill>
                  <a:srgbClr val="0070C0"/>
                </a:solidFill>
                <a:latin typeface="Verdana" panose="020B0604030504040204" pitchFamily="34" charset="0"/>
                <a:ea typeface="Verdana" panose="020B0604030504040204" pitchFamily="34" charset="0"/>
              </a:rPr>
              <a:t>Programas </a:t>
            </a:r>
            <a:r>
              <a:rPr lang="pt-BR" sz="5600" b="1" dirty="0">
                <a:solidFill>
                  <a:srgbClr val="0070C0"/>
                </a:solidFill>
                <a:latin typeface="Verdana" panose="020B0604030504040204" pitchFamily="34" charset="0"/>
                <a:ea typeface="Verdana" panose="020B0604030504040204" pitchFamily="34" charset="0"/>
              </a:rPr>
              <a:t>de trabalho</a:t>
            </a:r>
            <a:r>
              <a:rPr lang="pt-BR" sz="5600" dirty="0">
                <a:solidFill>
                  <a:srgbClr val="0070C0"/>
                </a:solidFill>
                <a:latin typeface="Verdana" panose="020B0604030504040204" pitchFamily="34" charset="0"/>
                <a:ea typeface="Verdana" panose="020B0604030504040204" pitchFamily="34" charset="0"/>
              </a:rPr>
              <a:t> </a:t>
            </a:r>
            <a:r>
              <a:rPr lang="pt-BR" sz="5600" dirty="0">
                <a:latin typeface="Verdana" panose="020B0604030504040204" pitchFamily="34" charset="0"/>
                <a:ea typeface="Verdana" panose="020B0604030504040204" pitchFamily="34" charset="0"/>
              </a:rPr>
              <a:t>com valores </a:t>
            </a:r>
            <a:r>
              <a:rPr lang="pt-BR" sz="5600" b="1" dirty="0">
                <a:solidFill>
                  <a:srgbClr val="0070C0"/>
                </a:solidFill>
                <a:latin typeface="Verdana" panose="020B0604030504040204" pitchFamily="34" charset="0"/>
                <a:ea typeface="Verdana" panose="020B0604030504040204" pitchFamily="34" charset="0"/>
              </a:rPr>
              <a:t>empenhados</a:t>
            </a:r>
            <a:r>
              <a:rPr lang="pt-BR" sz="5600" dirty="0">
                <a:latin typeface="Verdana" panose="020B0604030504040204" pitchFamily="34" charset="0"/>
                <a:ea typeface="Verdana" panose="020B0604030504040204" pitchFamily="34" charset="0"/>
              </a:rPr>
              <a:t>;</a:t>
            </a:r>
          </a:p>
          <a:p>
            <a:pPr marL="268288" lvl="0" indent="-268288" algn="just">
              <a:lnSpc>
                <a:spcPct val="170000"/>
              </a:lnSpc>
              <a:buSzPct val="100000"/>
              <a:buFont typeface="Wingdings" panose="05000000000000000000" pitchFamily="2" charset="2"/>
              <a:buChar char="v"/>
            </a:pPr>
            <a:r>
              <a:rPr lang="pt-BR" sz="5600" b="1" dirty="0" smtClean="0">
                <a:solidFill>
                  <a:srgbClr val="0070C0"/>
                </a:solidFill>
                <a:latin typeface="Verdana" panose="020B0604030504040204" pitchFamily="34" charset="0"/>
                <a:ea typeface="Verdana" panose="020B0604030504040204" pitchFamily="34" charset="0"/>
              </a:rPr>
              <a:t>Etapas </a:t>
            </a:r>
            <a:r>
              <a:rPr lang="pt-BR" sz="5600" b="1" dirty="0">
                <a:solidFill>
                  <a:srgbClr val="0070C0"/>
                </a:solidFill>
                <a:latin typeface="Verdana" panose="020B0604030504040204" pitchFamily="34" charset="0"/>
                <a:ea typeface="Verdana" panose="020B0604030504040204" pitchFamily="34" charset="0"/>
              </a:rPr>
              <a:t>procedentes de ano anterior</a:t>
            </a:r>
            <a:r>
              <a:rPr lang="pt-BR" sz="5600" dirty="0">
                <a:solidFill>
                  <a:srgbClr val="0070C0"/>
                </a:solidFill>
                <a:latin typeface="Verdana" panose="020B0604030504040204" pitchFamily="34" charset="0"/>
                <a:ea typeface="Verdana" panose="020B0604030504040204" pitchFamily="34" charset="0"/>
              </a:rPr>
              <a:t> </a:t>
            </a:r>
            <a:r>
              <a:rPr lang="pt-BR" sz="5600" dirty="0">
                <a:latin typeface="Verdana" panose="020B0604030504040204" pitchFamily="34" charset="0"/>
                <a:ea typeface="Verdana" panose="020B0604030504040204" pitchFamily="34" charset="0"/>
              </a:rPr>
              <a:t>(ações do tipo projeto que permaneceram no 6° bimestre/2020 nos estágios “NO – Andamento Normal”, “PA – Paralisada” e “AT – Atrasada”). </a:t>
            </a: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91791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a cadastrar</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indent="0" algn="just">
              <a:lnSpc>
                <a:spcPct val="170000"/>
              </a:lnSpc>
            </a:pPr>
            <a:endParaRPr lang="pt-BR" sz="5600" dirty="0" smtClean="0">
              <a:solidFill>
                <a:schemeClr val="tx2">
                  <a:lumMod val="25000"/>
                </a:schemeClr>
              </a:solidFill>
              <a:latin typeface="Verdana" panose="020B0604030504040204" pitchFamily="34" charset="0"/>
              <a:ea typeface="Verdana" panose="020B0604030504040204" pitchFamily="34" charset="0"/>
            </a:endParaRPr>
          </a:p>
          <a:p>
            <a:pPr marL="0" indent="0" algn="just">
              <a:lnSpc>
                <a:spcPct val="170000"/>
              </a:lnSpc>
            </a:pPr>
            <a:endParaRPr lang="pt-BR" sz="5600" dirty="0">
              <a:solidFill>
                <a:schemeClr val="tx2">
                  <a:lumMod val="25000"/>
                </a:schemeClr>
              </a:solidFill>
              <a:latin typeface="Verdana" panose="020B0604030504040204" pitchFamily="34" charset="0"/>
              <a:ea typeface="Verdana" panose="020B0604030504040204" pitchFamily="34" charset="0"/>
            </a:endParaRPr>
          </a:p>
          <a:p>
            <a:pPr marL="0" lvl="0" indent="0" algn="just">
              <a:lnSpc>
                <a:spcPct val="170000"/>
              </a:lnSpc>
            </a:pPr>
            <a:r>
              <a:rPr lang="pt-BR" sz="5600" b="1" u="sng" dirty="0" smtClean="0">
                <a:latin typeface="Verdana" panose="020B0604030504040204" pitchFamily="34" charset="0"/>
                <a:ea typeface="Verdana" panose="020B0604030504040204" pitchFamily="34" charset="0"/>
              </a:rPr>
              <a:t>A partir </a:t>
            </a:r>
            <a:r>
              <a:rPr lang="pt-BR" sz="5600" b="1" u="sng" dirty="0" smtClean="0">
                <a:solidFill>
                  <a:schemeClr val="tx2">
                    <a:lumMod val="50000"/>
                  </a:schemeClr>
                </a:solidFill>
                <a:latin typeface="Verdana" panose="020B0604030504040204" pitchFamily="34" charset="0"/>
                <a:ea typeface="Verdana" panose="020B0604030504040204" pitchFamily="34" charset="0"/>
              </a:rPr>
              <a:t>do</a:t>
            </a:r>
            <a:r>
              <a:rPr lang="pt-BR" sz="5600" b="1" u="sng" dirty="0" smtClean="0">
                <a:latin typeface="Verdana" panose="020B0604030504040204" pitchFamily="34" charset="0"/>
                <a:ea typeface="Verdana" panose="020B0604030504040204" pitchFamily="34" charset="0"/>
              </a:rPr>
              <a:t> 2º</a:t>
            </a:r>
            <a:r>
              <a:rPr lang="pt-BR" sz="5600" b="1" u="sng" dirty="0" smtClean="0">
                <a:solidFill>
                  <a:schemeClr val="bg2">
                    <a:lumMod val="75000"/>
                  </a:schemeClr>
                </a:solidFill>
                <a:latin typeface="Verdana" panose="020B0604030504040204" pitchFamily="34" charset="0"/>
                <a:ea typeface="Verdana" panose="020B0604030504040204" pitchFamily="34" charset="0"/>
              </a:rPr>
              <a:t> bimestre</a:t>
            </a:r>
          </a:p>
          <a:p>
            <a:pPr marL="0" lvl="0" indent="0" algn="just">
              <a:lnSpc>
                <a:spcPct val="170000"/>
              </a:lnSpc>
            </a:pPr>
            <a:r>
              <a:rPr lang="pt-BR" sz="5600" dirty="0" smtClean="0">
                <a:solidFill>
                  <a:schemeClr val="accent2">
                    <a:lumMod val="75000"/>
                    <a:lumOff val="25000"/>
                  </a:schemeClr>
                </a:solidFill>
                <a:latin typeface="Verdana" panose="020B0604030504040204" pitchFamily="34" charset="0"/>
                <a:ea typeface="Verdana" panose="020B0604030504040204" pitchFamily="34" charset="0"/>
              </a:rPr>
              <a:t>Deverão </a:t>
            </a:r>
            <a:r>
              <a:rPr lang="pt-BR" sz="5600" dirty="0">
                <a:solidFill>
                  <a:schemeClr val="accent2">
                    <a:lumMod val="75000"/>
                    <a:lumOff val="25000"/>
                  </a:schemeClr>
                </a:solidFill>
                <a:latin typeface="Verdana" panose="020B0604030504040204" pitchFamily="34" charset="0"/>
                <a:ea typeface="Verdana" panose="020B0604030504040204" pitchFamily="34" charset="0"/>
              </a:rPr>
              <a:t>ser cadastradas etapas </a:t>
            </a:r>
            <a:r>
              <a:rPr lang="pt-BR" sz="5600" dirty="0" smtClean="0">
                <a:solidFill>
                  <a:schemeClr val="accent2">
                    <a:lumMod val="75000"/>
                    <a:lumOff val="25000"/>
                  </a:schemeClr>
                </a:solidFill>
                <a:latin typeface="Verdana" panose="020B0604030504040204" pitchFamily="34" charset="0"/>
                <a:ea typeface="Verdana" panose="020B0604030504040204" pitchFamily="34" charset="0"/>
              </a:rPr>
              <a:t>para:</a:t>
            </a:r>
          </a:p>
          <a:p>
            <a:pPr marL="268288" lvl="0" indent="-268288" algn="just">
              <a:lnSpc>
                <a:spcPct val="170000"/>
              </a:lnSpc>
              <a:buSzPct val="100000"/>
              <a:buFont typeface="Wingdings" panose="05000000000000000000" pitchFamily="2" charset="2"/>
              <a:buChar char="v"/>
            </a:pPr>
            <a:r>
              <a:rPr lang="pt-BR" sz="6000" b="1" dirty="0">
                <a:solidFill>
                  <a:srgbClr val="0070C0"/>
                </a:solidFill>
              </a:rPr>
              <a:t>D</a:t>
            </a:r>
            <a:r>
              <a:rPr lang="pt-BR" sz="6000" b="1" dirty="0" smtClean="0">
                <a:solidFill>
                  <a:srgbClr val="0070C0"/>
                </a:solidFill>
              </a:rPr>
              <a:t>emais </a:t>
            </a:r>
            <a:r>
              <a:rPr lang="pt-BR" sz="6000" b="1" dirty="0">
                <a:solidFill>
                  <a:srgbClr val="0070C0"/>
                </a:solidFill>
              </a:rPr>
              <a:t>programas de trabalho</a:t>
            </a:r>
            <a:r>
              <a:rPr lang="pt-BR" sz="6000" dirty="0">
                <a:solidFill>
                  <a:srgbClr val="0070C0"/>
                </a:solidFill>
              </a:rPr>
              <a:t> </a:t>
            </a:r>
            <a:r>
              <a:rPr lang="pt-BR" sz="6000" dirty="0"/>
              <a:t>previstos na Lei Orça</a:t>
            </a:r>
            <a:r>
              <a:rPr lang="pt-BR" sz="6000" dirty="0">
                <a:solidFill>
                  <a:schemeClr val="tx2">
                    <a:lumMod val="50000"/>
                  </a:schemeClr>
                </a:solidFill>
              </a:rPr>
              <a:t>mentár</a:t>
            </a:r>
            <a:r>
              <a:rPr lang="pt-BR" sz="6000" dirty="0"/>
              <a:t>ia Anual (institucionais), </a:t>
            </a:r>
            <a:r>
              <a:rPr lang="pt-BR" sz="6000" u="sng" dirty="0">
                <a:solidFill>
                  <a:schemeClr val="accent2">
                    <a:lumMod val="75000"/>
                    <a:lumOff val="25000"/>
                  </a:schemeClr>
                </a:solidFill>
              </a:rPr>
              <a:t>independentemente</a:t>
            </a:r>
            <a:r>
              <a:rPr lang="pt-BR" sz="6000" dirty="0">
                <a:solidFill>
                  <a:schemeClr val="accent2">
                    <a:lumMod val="75000"/>
                    <a:lumOff val="25000"/>
                  </a:schemeClr>
                </a:solidFill>
              </a:rPr>
              <a:t> da ocorrência de </a:t>
            </a:r>
            <a:r>
              <a:rPr lang="pt-BR" sz="6000" dirty="0" smtClean="0">
                <a:solidFill>
                  <a:schemeClr val="accent2">
                    <a:lumMod val="75000"/>
                    <a:lumOff val="25000"/>
                  </a:schemeClr>
                </a:solidFill>
              </a:rPr>
              <a:t>empenho;</a:t>
            </a:r>
          </a:p>
          <a:p>
            <a:pPr marL="268288" lvl="0" indent="-268288" algn="just">
              <a:lnSpc>
                <a:spcPct val="170000"/>
              </a:lnSpc>
              <a:buSzPct val="100000"/>
              <a:buFont typeface="Wingdings" panose="05000000000000000000" pitchFamily="2" charset="2"/>
              <a:buChar char="v"/>
            </a:pPr>
            <a:r>
              <a:rPr lang="pt-BR" sz="6000" b="1" dirty="0" smtClean="0">
                <a:solidFill>
                  <a:srgbClr val="0070C0"/>
                </a:solidFill>
              </a:rPr>
              <a:t>Emendas </a:t>
            </a:r>
            <a:r>
              <a:rPr lang="pt-BR" sz="6000" b="1" dirty="0">
                <a:solidFill>
                  <a:srgbClr val="0070C0"/>
                </a:solidFill>
              </a:rPr>
              <a:t>parlamentares</a:t>
            </a:r>
            <a:r>
              <a:rPr lang="pt-BR" sz="6000" dirty="0">
                <a:solidFill>
                  <a:srgbClr val="0070C0"/>
                </a:solidFill>
              </a:rPr>
              <a:t> </a:t>
            </a:r>
            <a:r>
              <a:rPr lang="pt-BR" sz="6000" dirty="0"/>
              <a:t>que tiverem </a:t>
            </a:r>
            <a:r>
              <a:rPr lang="pt-BR" sz="6000" b="1" dirty="0">
                <a:solidFill>
                  <a:srgbClr val="0070C0"/>
                </a:solidFill>
              </a:rPr>
              <a:t>empenho</a:t>
            </a:r>
            <a:r>
              <a:rPr lang="pt-BR" sz="6000" dirty="0"/>
              <a:t>, </a:t>
            </a:r>
            <a:endParaRPr lang="pt-BR" sz="6000" dirty="0" smtClean="0"/>
          </a:p>
          <a:p>
            <a:pPr marL="268288" lvl="0" indent="-268288" algn="just">
              <a:lnSpc>
                <a:spcPct val="170000"/>
              </a:lnSpc>
              <a:buSzPct val="100000"/>
              <a:buFont typeface="Wingdings" panose="05000000000000000000" pitchFamily="2" charset="2"/>
              <a:buChar char="v"/>
            </a:pPr>
            <a:r>
              <a:rPr lang="pt-BR" sz="6000" b="1" dirty="0">
                <a:solidFill>
                  <a:srgbClr val="0070C0"/>
                </a:solidFill>
              </a:rPr>
              <a:t>N</a:t>
            </a:r>
            <a:r>
              <a:rPr lang="pt-BR" sz="6000" b="1" dirty="0" smtClean="0">
                <a:solidFill>
                  <a:srgbClr val="0070C0"/>
                </a:solidFill>
              </a:rPr>
              <a:t>ovos </a:t>
            </a:r>
            <a:r>
              <a:rPr lang="pt-BR" sz="6000" b="1" dirty="0">
                <a:solidFill>
                  <a:srgbClr val="0070C0"/>
                </a:solidFill>
              </a:rPr>
              <a:t>subtítulos </a:t>
            </a:r>
            <a:r>
              <a:rPr lang="pt-BR" sz="6000" b="1" dirty="0" smtClean="0">
                <a:solidFill>
                  <a:srgbClr val="0070C0"/>
                </a:solidFill>
              </a:rPr>
              <a:t>institucionais</a:t>
            </a:r>
            <a:r>
              <a:rPr lang="pt-BR" sz="6000" dirty="0" smtClean="0"/>
              <a:t>.</a:t>
            </a:r>
            <a:endParaRPr lang="pt-BR" sz="6000" dirty="0"/>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75664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0" lvl="0" indent="0" algn="just">
              <a:lnSpc>
                <a:spcPct val="170000"/>
              </a:lnSpc>
            </a:pPr>
            <a:r>
              <a:rPr lang="pt-BR" sz="1400" dirty="0" smtClean="0">
                <a:latin typeface="Verdana" panose="020B0604030504040204" pitchFamily="34" charset="0"/>
                <a:ea typeface="Verdana" panose="020B0604030504040204" pitchFamily="34" charset="0"/>
              </a:rPr>
              <a:t>(1) Após selecionar o módulo SAG, clicar na opção “Manter etapa programada”, presente na aba “SAG-WEB”.</a:t>
            </a:r>
          </a:p>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1727945" y="2282850"/>
            <a:ext cx="5760640" cy="2636310"/>
          </a:xfrm>
          <a:prstGeom prst="rect">
            <a:avLst/>
          </a:prstGeom>
          <a:noFill/>
          <a:ln>
            <a:solidFill>
              <a:schemeClr val="bg2">
                <a:lumMod val="90000"/>
              </a:schemeClr>
            </a:solidFill>
          </a:ln>
        </p:spPr>
      </p:pic>
    </p:spTree>
    <p:extLst>
      <p:ext uri="{BB962C8B-B14F-4D97-AF65-F5344CB8AC3E}">
        <p14:creationId xmlns:p14="http://schemas.microsoft.com/office/powerpoint/2010/main" val="147988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0" lvl="0" indent="0" algn="just">
              <a:lnSpc>
                <a:spcPct val="170000"/>
              </a:lnSpc>
            </a:pPr>
            <a:r>
              <a:rPr lang="pt-BR" sz="1400" dirty="0" smtClean="0">
                <a:latin typeface="Verdana" panose="020B0604030504040204" pitchFamily="34" charset="0"/>
                <a:ea typeface="Verdana" panose="020B0604030504040204" pitchFamily="34" charset="0"/>
              </a:rPr>
              <a:t>(2) Selecionar</a:t>
            </a:r>
            <a:r>
              <a:rPr lang="pt-BR" sz="1400" dirty="0">
                <a:latin typeface="Verdana" panose="020B0604030504040204" pitchFamily="34" charset="0"/>
                <a:ea typeface="Verdana" panose="020B0604030504040204" pitchFamily="34" charset="0"/>
              </a:rPr>
              <a:t>, com um clique, a opção “</a:t>
            </a:r>
            <a:r>
              <a:rPr lang="pt-BR" sz="1400" b="1" dirty="0" smtClean="0">
                <a:latin typeface="Verdana" panose="020B0604030504040204" pitchFamily="34" charset="0"/>
                <a:ea typeface="Verdana" panose="020B0604030504040204" pitchFamily="34" charset="0"/>
              </a:rPr>
              <a:t>Incluir”.</a:t>
            </a:r>
            <a:endParaRPr lang="pt-BR" sz="1400" dirty="0" smtClean="0">
              <a:latin typeface="Verdana" panose="020B0604030504040204" pitchFamily="34" charset="0"/>
              <a:ea typeface="Verdana" panose="020B0604030504040204" pitchFamily="34" charset="0"/>
            </a:endParaRPr>
          </a:p>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9" name="Image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152" y="2152767"/>
            <a:ext cx="6118225" cy="2576830"/>
          </a:xfrm>
          <a:prstGeom prst="rect">
            <a:avLst/>
          </a:prstGeom>
          <a:noFill/>
          <a:ln>
            <a:solidFill>
              <a:schemeClr val="bg2">
                <a:lumMod val="90000"/>
              </a:schemeClr>
            </a:solidFill>
          </a:ln>
        </p:spPr>
      </p:pic>
    </p:spTree>
    <p:extLst>
      <p:ext uri="{BB962C8B-B14F-4D97-AF65-F5344CB8AC3E}">
        <p14:creationId xmlns:p14="http://schemas.microsoft.com/office/powerpoint/2010/main" val="733527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0" indent="0" algn="just">
              <a:lnSpc>
                <a:spcPct val="150000"/>
              </a:lnSpc>
            </a:pPr>
            <a:r>
              <a:rPr lang="pt-BR" sz="1400" dirty="0" smtClean="0">
                <a:latin typeface="Verdana" panose="020B0604030504040204" pitchFamily="34" charset="0"/>
                <a:ea typeface="Verdana" panose="020B0604030504040204" pitchFamily="34" charset="0"/>
              </a:rPr>
              <a:t>(3) Preencher </a:t>
            </a:r>
            <a:r>
              <a:rPr lang="pt-BR" sz="1400" dirty="0">
                <a:latin typeface="Verdana" panose="020B0604030504040204" pitchFamily="34" charset="0"/>
                <a:ea typeface="Verdana" panose="020B0604030504040204" pitchFamily="34" charset="0"/>
              </a:rPr>
              <a:t>os campos da tela</a:t>
            </a:r>
            <a:r>
              <a:rPr lang="pt-BR" sz="1400" b="1" dirty="0">
                <a:latin typeface="Verdana" panose="020B0604030504040204" pitchFamily="34" charset="0"/>
                <a:ea typeface="Verdana" panose="020B0604030504040204" pitchFamily="34" charset="0"/>
              </a:rPr>
              <a:t> “Incluir Etapa Programada”</a:t>
            </a:r>
            <a:r>
              <a:rPr lang="pt-BR" sz="1400" dirty="0">
                <a:latin typeface="Verdana" panose="020B0604030504040204" pitchFamily="34" charset="0"/>
                <a:ea typeface="Verdana" panose="020B0604030504040204" pitchFamily="34" charset="0"/>
              </a:rPr>
              <a:t>, conforme instruções </a:t>
            </a:r>
            <a:r>
              <a:rPr lang="pt-BR" sz="1400" dirty="0" smtClean="0">
                <a:latin typeface="Verdana" panose="020B0604030504040204" pitchFamily="34" charset="0"/>
                <a:ea typeface="Verdana" panose="020B0604030504040204" pitchFamily="34" charset="0"/>
              </a:rPr>
              <a:t>a seguir:</a:t>
            </a:r>
            <a:endParaRPr lang="pt-BR" sz="1400" dirty="0">
              <a:latin typeface="Verdana" panose="020B0604030504040204" pitchFamily="34" charset="0"/>
              <a:ea typeface="Verdana" panose="020B0604030504040204" pitchFamily="34" charset="0"/>
            </a:endParaRPr>
          </a:p>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1670897" y="1832812"/>
            <a:ext cx="5620999" cy="3023878"/>
          </a:xfrm>
          <a:prstGeom prst="rect">
            <a:avLst/>
          </a:prstGeom>
        </p:spPr>
      </p:pic>
    </p:spTree>
    <p:extLst>
      <p:ext uri="{BB962C8B-B14F-4D97-AF65-F5344CB8AC3E}">
        <p14:creationId xmlns:p14="http://schemas.microsoft.com/office/powerpoint/2010/main" val="3760203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l">
              <a:lnSpc>
                <a:spcPct val="170000"/>
              </a:lnSpc>
            </a:pPr>
            <a:endParaRPr lang="pt-BR" sz="5600" dirty="0" smtClean="0">
              <a:latin typeface="Verdana" panose="020B0604030504040204" pitchFamily="34" charset="0"/>
              <a:ea typeface="Verdana" panose="020B0604030504040204" pitchFamily="34" charset="0"/>
            </a:endParaRPr>
          </a:p>
          <a:p>
            <a:pPr marL="0" indent="0" algn="l">
              <a:lnSpc>
                <a:spcPct val="170000"/>
              </a:lnSpc>
            </a:pPr>
            <a:r>
              <a:rPr lang="pt-BR" sz="5600" dirty="0" smtClean="0">
                <a:latin typeface="Verdana" panose="020B0604030504040204" pitchFamily="34" charset="0"/>
                <a:ea typeface="Verdana" panose="020B0604030504040204" pitchFamily="34" charset="0"/>
              </a:rPr>
              <a:t>(3.1) Tela</a:t>
            </a:r>
            <a:r>
              <a:rPr lang="pt-BR" sz="5600" b="1" dirty="0" smtClean="0">
                <a:latin typeface="Verdana" panose="020B0604030504040204" pitchFamily="34" charset="0"/>
                <a:ea typeface="Verdana" panose="020B0604030504040204" pitchFamily="34" charset="0"/>
              </a:rPr>
              <a:t> </a:t>
            </a:r>
            <a:r>
              <a:rPr lang="pt-BR" sz="5600" b="1" dirty="0">
                <a:latin typeface="Verdana" panose="020B0604030504040204" pitchFamily="34" charset="0"/>
                <a:ea typeface="Verdana" panose="020B0604030504040204" pitchFamily="34" charset="0"/>
              </a:rPr>
              <a:t>“Incluir Etapa Programada</a:t>
            </a:r>
            <a:r>
              <a:rPr lang="pt-BR" sz="5600" b="1" dirty="0" smtClean="0">
                <a:latin typeface="Verdana" panose="020B0604030504040204" pitchFamily="34" charset="0"/>
                <a:ea typeface="Verdana" panose="020B0604030504040204" pitchFamily="34" charset="0"/>
              </a:rPr>
              <a:t>” - campos a preencher</a:t>
            </a:r>
            <a:r>
              <a:rPr lang="pt-BR" sz="5600" dirty="0" smtClean="0">
                <a:latin typeface="Verdana" panose="020B0604030504040204" pitchFamily="34" charset="0"/>
                <a:ea typeface="Verdana" panose="020B0604030504040204" pitchFamily="34" charset="0"/>
              </a:rPr>
              <a:t>:</a:t>
            </a:r>
            <a:endParaRPr lang="pt-BR" sz="5600" dirty="0">
              <a:latin typeface="Verdana" panose="020B0604030504040204" pitchFamily="34" charset="0"/>
              <a:ea typeface="Verdana" panose="020B0604030504040204" pitchFamily="34" charset="0"/>
            </a:endParaRPr>
          </a:p>
          <a:p>
            <a:pPr marL="268288" indent="-268288" algn="just">
              <a:lnSpc>
                <a:spcPct val="170000"/>
              </a:lnSpc>
              <a:buSzPct val="100000"/>
              <a:buFont typeface="Wingdings" panose="05000000000000000000" pitchFamily="2" charset="2"/>
              <a:buChar char="v"/>
            </a:pPr>
            <a:r>
              <a:rPr lang="pt-BR" sz="5600" b="1" dirty="0">
                <a:latin typeface="Verdana" panose="020B0604030504040204" pitchFamily="34" charset="0"/>
                <a:ea typeface="Verdana" panose="020B0604030504040204" pitchFamily="34" charset="0"/>
              </a:rPr>
              <a:t>Unidade Orçamentária</a:t>
            </a:r>
            <a:r>
              <a:rPr lang="pt-BR" sz="5600" dirty="0">
                <a:latin typeface="Verdana" panose="020B0604030504040204" pitchFamily="34" charset="0"/>
                <a:ea typeface="Verdana" panose="020B0604030504040204" pitchFamily="34" charset="0"/>
              </a:rPr>
              <a:t>: preencher com o código da UO.</a:t>
            </a:r>
          </a:p>
          <a:p>
            <a:pPr marL="268288" indent="-268288" algn="just">
              <a:lnSpc>
                <a:spcPct val="170000"/>
              </a:lnSpc>
              <a:buSzPct val="100000"/>
              <a:buFont typeface="Wingdings" panose="05000000000000000000" pitchFamily="2" charset="2"/>
              <a:buChar char="v"/>
            </a:pPr>
            <a:r>
              <a:rPr lang="pt-BR" sz="5600" b="1" dirty="0">
                <a:latin typeface="Verdana" panose="020B0604030504040204" pitchFamily="34" charset="0"/>
                <a:ea typeface="Verdana" panose="020B0604030504040204" pitchFamily="34" charset="0"/>
              </a:rPr>
              <a:t>Programa de Trabalho</a:t>
            </a:r>
            <a:r>
              <a:rPr lang="pt-BR" sz="5600" dirty="0">
                <a:latin typeface="Verdana" panose="020B0604030504040204" pitchFamily="34" charset="0"/>
                <a:ea typeface="Verdana" panose="020B0604030504040204" pitchFamily="34" charset="0"/>
              </a:rPr>
              <a:t>: clicar no botão de </a:t>
            </a:r>
            <a:r>
              <a:rPr lang="pt-BR" sz="5600" dirty="0" smtClean="0">
                <a:latin typeface="Verdana" panose="020B0604030504040204" pitchFamily="34" charset="0"/>
                <a:ea typeface="Verdana" panose="020B0604030504040204" pitchFamily="34" charset="0"/>
              </a:rPr>
              <a:t>consulta      </a:t>
            </a:r>
            <a:r>
              <a:rPr lang="pt-BR" sz="5600" dirty="0" smtClean="0">
                <a:latin typeface="Verdana" panose="020B0604030504040204" pitchFamily="34" charset="0"/>
                <a:ea typeface="Verdana" panose="020B0604030504040204" pitchFamily="34" charset="0"/>
              </a:rPr>
              <a:t>,  </a:t>
            </a:r>
            <a:r>
              <a:rPr lang="pt-BR" sz="5600" dirty="0">
                <a:latin typeface="Verdana" panose="020B0604030504040204" pitchFamily="34" charset="0"/>
                <a:ea typeface="Verdana" panose="020B0604030504040204" pitchFamily="34" charset="0"/>
              </a:rPr>
              <a:t>clicar em “Pesquisar” para relacionar todos os programas de trabalho da </a:t>
            </a:r>
            <a:r>
              <a:rPr lang="pt-BR" sz="5600" dirty="0" smtClean="0">
                <a:latin typeface="Verdana" panose="020B0604030504040204" pitchFamily="34" charset="0"/>
                <a:ea typeface="Verdana" panose="020B0604030504040204" pitchFamily="34" charset="0"/>
              </a:rPr>
              <a:t>unidade e </a:t>
            </a:r>
            <a:r>
              <a:rPr lang="pt-BR" sz="5600" dirty="0">
                <a:latin typeface="Verdana" panose="020B0604030504040204" pitchFamily="34" charset="0"/>
                <a:ea typeface="Verdana" panose="020B0604030504040204" pitchFamily="34" charset="0"/>
              </a:rPr>
              <a:t>selecionar o respectivo programa de trabalho por meio de um clique. </a:t>
            </a:r>
            <a:endParaRPr lang="pt-BR" sz="5600" dirty="0" smtClean="0">
              <a:latin typeface="Verdana" panose="020B0604030504040204" pitchFamily="34" charset="0"/>
              <a:ea typeface="Verdana" panose="020B0604030504040204" pitchFamily="34" charset="0"/>
            </a:endParaRPr>
          </a:p>
          <a:p>
            <a:pPr marL="0" indent="0" algn="just">
              <a:lnSpc>
                <a:spcPct val="170000"/>
              </a:lnSpc>
            </a:pPr>
            <a:r>
              <a:rPr lang="pt-BR" sz="5600" dirty="0" smtClean="0">
                <a:latin typeface="Verdana" panose="020B0604030504040204" pitchFamily="34" charset="0"/>
                <a:ea typeface="Verdana" panose="020B0604030504040204" pitchFamily="34" charset="0"/>
              </a:rPr>
              <a:t>Após </a:t>
            </a:r>
            <a:r>
              <a:rPr lang="pt-BR" sz="5600" dirty="0">
                <a:latin typeface="Verdana" panose="020B0604030504040204" pitchFamily="34" charset="0"/>
                <a:ea typeface="Verdana" panose="020B0604030504040204" pitchFamily="34" charset="0"/>
              </a:rPr>
              <a:t>essas ações, o sistema carregará automaticamente os seguintes dados constantes da Lei Orçamentária </a:t>
            </a:r>
            <a:r>
              <a:rPr lang="pt-BR" sz="5600" dirty="0" smtClean="0">
                <a:latin typeface="Verdana" panose="020B0604030504040204" pitchFamily="34" charset="0"/>
                <a:ea typeface="Verdana" panose="020B0604030504040204" pitchFamily="34" charset="0"/>
              </a:rPr>
              <a:t>Anual (LOA): Produto</a:t>
            </a:r>
            <a:r>
              <a:rPr lang="pt-BR" sz="5600" dirty="0">
                <a:latin typeface="Verdana" panose="020B0604030504040204" pitchFamily="34" charset="0"/>
                <a:ea typeface="Verdana" panose="020B0604030504040204" pitchFamily="34" charset="0"/>
              </a:rPr>
              <a:t>, Unidade de Medida, Localização, Quantidade Prevista e Valor </a:t>
            </a:r>
            <a:r>
              <a:rPr lang="pt-BR" sz="5600" dirty="0" smtClean="0">
                <a:latin typeface="Verdana" panose="020B0604030504040204" pitchFamily="34" charset="0"/>
                <a:ea typeface="Verdana" panose="020B0604030504040204" pitchFamily="34" charset="0"/>
              </a:rPr>
              <a:t>Estimado. </a:t>
            </a:r>
            <a:endParaRPr lang="pt-BR" sz="5600" dirty="0">
              <a:latin typeface="Verdana" panose="020B0604030504040204" pitchFamily="34" charset="0"/>
              <a:ea typeface="Verdana" panose="020B0604030504040204" pitchFamily="34" charset="0"/>
            </a:endParaRPr>
          </a:p>
          <a:p>
            <a:pPr marL="0" lvl="1" indent="0" algn="l">
              <a:lnSpc>
                <a:spcPct val="170000"/>
              </a:lnSpc>
            </a:pPr>
            <a:endParaRPr lang="pt-BR" sz="4000" dirty="0" smtClean="0">
              <a:latin typeface="Verdana" panose="020B0604030504040204" pitchFamily="34" charset="0"/>
              <a:ea typeface="Verdana" panose="020B0604030504040204" pitchFamily="34" charset="0"/>
            </a:endParaRPr>
          </a:p>
          <a:p>
            <a:pPr marL="0" lvl="1" indent="0" algn="l">
              <a:lnSpc>
                <a:spcPct val="170000"/>
              </a:lnSpc>
            </a:pPr>
            <a:r>
              <a:rPr lang="pt-BR" sz="4000" dirty="0" smtClean="0">
                <a:latin typeface="Verdana" panose="020B0604030504040204" pitchFamily="34" charset="0"/>
                <a:ea typeface="Verdana" panose="020B0604030504040204" pitchFamily="34" charset="0"/>
              </a:rPr>
              <a:t>Obs</a:t>
            </a:r>
            <a:r>
              <a:rPr lang="pt-BR" sz="4000" dirty="0">
                <a:latin typeface="Verdana" panose="020B0604030504040204" pitchFamily="34" charset="0"/>
                <a:ea typeface="Verdana" panose="020B0604030504040204" pitchFamily="34" charset="0"/>
              </a:rPr>
              <a:t>.: É conveniente seguir no cadastramento das etapas a ordem sequencial dos </a:t>
            </a:r>
            <a:r>
              <a:rPr lang="pt-BR" sz="4000" dirty="0" err="1" smtClean="0">
                <a:latin typeface="Verdana" panose="020B0604030504040204" pitchFamily="34" charset="0"/>
                <a:ea typeface="Verdana" panose="020B0604030504040204" pitchFamily="34" charset="0"/>
              </a:rPr>
              <a:t>PT’s</a:t>
            </a:r>
            <a:r>
              <a:rPr lang="pt-BR" sz="4000" dirty="0" smtClean="0">
                <a:latin typeface="Verdana" panose="020B0604030504040204" pitchFamily="34" charset="0"/>
                <a:ea typeface="Verdana" panose="020B0604030504040204" pitchFamily="34" charset="0"/>
              </a:rPr>
              <a:t> </a:t>
            </a:r>
            <a:r>
              <a:rPr lang="pt-BR" sz="4000" dirty="0">
                <a:latin typeface="Verdana" panose="020B0604030504040204" pitchFamily="34" charset="0"/>
                <a:ea typeface="Verdana" panose="020B0604030504040204" pitchFamily="34" charset="0"/>
              </a:rPr>
              <a:t>(do primeiro até o último), visto que facilitará posteriormente a consulta aos relatórios da unidade, uma vez que as etapas aparecerão na sequência numérica.</a:t>
            </a:r>
          </a:p>
          <a:p>
            <a:pPr marL="0" lvl="0" indent="0" algn="just">
              <a:lnSpc>
                <a:spcPct val="170000"/>
              </a:lnSpc>
            </a:pP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9" name="Imagem 8"/>
          <p:cNvPicPr/>
          <p:nvPr/>
        </p:nvPicPr>
        <p:blipFill>
          <a:blip r:embed="rId3"/>
          <a:stretch>
            <a:fillRect/>
          </a:stretch>
        </p:blipFill>
        <p:spPr>
          <a:xfrm>
            <a:off x="5571212" y="2341757"/>
            <a:ext cx="432048" cy="298858"/>
          </a:xfrm>
          <a:prstGeom prst="rect">
            <a:avLst/>
          </a:prstGeom>
        </p:spPr>
      </p:pic>
    </p:spTree>
    <p:extLst>
      <p:ext uri="{BB962C8B-B14F-4D97-AF65-F5344CB8AC3E}">
        <p14:creationId xmlns:p14="http://schemas.microsoft.com/office/powerpoint/2010/main" val="2069102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lvl="0" algn="just"/>
            <a:endParaRPr lang="pt-BR" sz="5600" dirty="0">
              <a:latin typeface="Verdana" panose="020B0604030504040204" pitchFamily="34" charset="0"/>
              <a:ea typeface="Verdana" panose="020B0604030504040204" pitchFamily="34" charset="0"/>
            </a:endParaRPr>
          </a:p>
          <a:p>
            <a:pPr marL="268288" lvl="0" indent="-268288" algn="just">
              <a:lnSpc>
                <a:spcPct val="170000"/>
              </a:lnSpc>
              <a:buSzPct val="100000"/>
              <a:buFont typeface="Wingdings" panose="05000000000000000000" pitchFamily="2" charset="2"/>
              <a:buChar char="v"/>
            </a:pPr>
            <a:r>
              <a:rPr lang="pt-BR" sz="5600" b="1" dirty="0" smtClean="0"/>
              <a:t>Descrição</a:t>
            </a:r>
            <a:r>
              <a:rPr lang="pt-BR" sz="5600" dirty="0"/>
              <a:t>: refere-se à etapa prevista, devendo ser escrita de </a:t>
            </a:r>
            <a:r>
              <a:rPr lang="pt-BR" sz="5600" b="1" dirty="0">
                <a:solidFill>
                  <a:srgbClr val="0070C0"/>
                </a:solidFill>
              </a:rPr>
              <a:t>forma clara, sucinta e objetiva</a:t>
            </a:r>
            <a:r>
              <a:rPr lang="pt-BR" sz="5600" dirty="0"/>
              <a:t>, observando-se a meta (produto, unidade de medida e quantidade), </a:t>
            </a:r>
            <a:r>
              <a:rPr lang="pt-BR" sz="5600" dirty="0" smtClean="0"/>
              <a:t>regionalização e valor previstos na LOA. </a:t>
            </a:r>
            <a:endParaRPr lang="pt-BR" sz="5600" dirty="0" smtClean="0"/>
          </a:p>
          <a:p>
            <a:pPr marL="268288" lvl="2" indent="-268288" algn="just">
              <a:lnSpc>
                <a:spcPct val="170000"/>
              </a:lnSpc>
              <a:buSzPct val="100000"/>
            </a:pPr>
            <a:r>
              <a:rPr lang="pt-BR" sz="5600" dirty="0" smtClean="0"/>
              <a:t>     Seu </a:t>
            </a:r>
            <a:r>
              <a:rPr lang="pt-BR" sz="5600" dirty="0" smtClean="0"/>
              <a:t>texto se inicia sempre com o </a:t>
            </a:r>
            <a:r>
              <a:rPr lang="pt-BR" sz="5600" b="1" dirty="0" smtClean="0"/>
              <a:t>verbo no infinitivo</a:t>
            </a:r>
            <a:r>
              <a:rPr lang="pt-BR" sz="5600" dirty="0" smtClean="0"/>
              <a:t> e deve ser escrito com letras minúsculas. Utilizar maiúsculas somente na primeira letra da descrição da etapa, no nome da unidade e siglas. </a:t>
            </a:r>
            <a:endParaRPr lang="pt-BR" sz="5600" dirty="0" smtClean="0"/>
          </a:p>
          <a:p>
            <a:pPr marL="268288" lvl="2" indent="-268288" algn="just">
              <a:lnSpc>
                <a:spcPct val="170000"/>
              </a:lnSpc>
              <a:buSzPct val="100000"/>
            </a:pPr>
            <a:endParaRPr lang="pt-BR" sz="5600" b="1" dirty="0"/>
          </a:p>
          <a:p>
            <a:pPr marL="268288" lvl="2" indent="-268288" algn="just">
              <a:lnSpc>
                <a:spcPct val="170000"/>
              </a:lnSpc>
              <a:buSzPct val="100000"/>
            </a:pPr>
            <a:r>
              <a:rPr lang="pt-BR" sz="5600" b="1" dirty="0" smtClean="0"/>
              <a:t>     Exemplo</a:t>
            </a:r>
            <a:r>
              <a:rPr lang="pt-BR" sz="5600" dirty="0" smtClean="0"/>
              <a:t>: Remunerar servidores ativos da Secretaria de Economia. </a:t>
            </a:r>
          </a:p>
          <a:p>
            <a:pPr marL="0" indent="0" algn="just">
              <a:lnSpc>
                <a:spcPct val="170000"/>
              </a:lnSpc>
            </a:pPr>
            <a:endParaRPr lang="pt-BR" sz="4000" b="1" dirty="0" smtClean="0"/>
          </a:p>
          <a:p>
            <a:pPr marL="0" indent="0" algn="just">
              <a:lnSpc>
                <a:spcPct val="170000"/>
              </a:lnSpc>
            </a:pPr>
            <a:endParaRPr lang="pt-BR" sz="4000" b="1" dirty="0"/>
          </a:p>
          <a:p>
            <a:pPr marL="0" indent="0" algn="just">
              <a:lnSpc>
                <a:spcPct val="170000"/>
              </a:lnSpc>
            </a:pPr>
            <a:endParaRPr lang="pt-BR" sz="4000" b="1" dirty="0"/>
          </a:p>
          <a:p>
            <a:pPr marL="0" indent="0" algn="just">
              <a:lnSpc>
                <a:spcPct val="170000"/>
              </a:lnSpc>
            </a:pPr>
            <a:r>
              <a:rPr lang="pt-BR" sz="4000" b="1" dirty="0" smtClean="0"/>
              <a:t>Obs.</a:t>
            </a:r>
            <a:r>
              <a:rPr lang="pt-BR" sz="4000" dirty="0" smtClean="0"/>
              <a:t>: Algumas ações de uso comum pelas unidades, tais como a 8502 (Administração de Pessoal) e </a:t>
            </a:r>
            <a:r>
              <a:rPr lang="pt-BR" sz="4000" b="1" dirty="0" smtClean="0"/>
              <a:t>8517</a:t>
            </a:r>
            <a:r>
              <a:rPr lang="pt-BR" sz="4000" dirty="0" smtClean="0"/>
              <a:t> (Manutenção de Serviços Gerais), têm o modelo de cadastramento e atualização pré-definido, conforme </a:t>
            </a:r>
            <a:r>
              <a:rPr lang="pt-BR" sz="4000" b="1" dirty="0" smtClean="0"/>
              <a:t>item 4 – Etapas Padronizadas</a:t>
            </a:r>
            <a:r>
              <a:rPr lang="pt-BR" sz="4000" dirty="0" smtClean="0"/>
              <a:t>, que deve ser observado pelas Unidades.</a:t>
            </a: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17524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lvl="0" algn="just"/>
            <a:endParaRPr lang="pt-BR" sz="5600" dirty="0">
              <a:latin typeface="Verdana" panose="020B0604030504040204" pitchFamily="34" charset="0"/>
              <a:ea typeface="Verdana" panose="020B0604030504040204" pitchFamily="34" charset="0"/>
            </a:endParaRPr>
          </a:p>
          <a:p>
            <a:pPr marL="685800" lvl="2" indent="-685800" algn="just">
              <a:lnSpc>
                <a:spcPct val="170000"/>
              </a:lnSpc>
              <a:buSzPct val="100000"/>
              <a:buFont typeface="Wingdings" panose="05000000000000000000" pitchFamily="2" charset="2"/>
              <a:buChar char="v"/>
              <a:tabLst>
                <a:tab pos="900113" algn="l"/>
              </a:tabLst>
            </a:pPr>
            <a:endParaRPr lang="pt-BR" sz="5600" b="1" dirty="0" smtClean="0"/>
          </a:p>
          <a:p>
            <a:pPr marL="268288" lvl="2" indent="-268288" algn="just">
              <a:lnSpc>
                <a:spcPct val="170000"/>
              </a:lnSpc>
              <a:buSzPct val="100000"/>
              <a:buFont typeface="Wingdings" panose="05000000000000000000" pitchFamily="2" charset="2"/>
              <a:buChar char="v"/>
              <a:tabLst>
                <a:tab pos="900113" algn="l"/>
              </a:tabLst>
            </a:pPr>
            <a:r>
              <a:rPr lang="pt-BR" sz="5600" b="1" dirty="0" smtClean="0"/>
              <a:t>Etapas </a:t>
            </a:r>
            <a:r>
              <a:rPr lang="pt-BR" sz="5600" b="1" dirty="0"/>
              <a:t>procedentes de ano anterior:</a:t>
            </a:r>
            <a:r>
              <a:rPr lang="pt-BR" sz="5600" dirty="0"/>
              <a:t> as etapas procedentes de ano anterior deverão conter, ao final da descrição, a seguinte expressão: </a:t>
            </a:r>
            <a:r>
              <a:rPr lang="pt-BR" sz="5600" b="1" dirty="0" smtClean="0"/>
              <a:t>“Procedente </a:t>
            </a:r>
            <a:r>
              <a:rPr lang="pt-BR" sz="5600" b="1" dirty="0"/>
              <a:t>da etapa nº. ___/ ____”</a:t>
            </a:r>
            <a:r>
              <a:rPr lang="pt-BR" sz="5600" dirty="0"/>
              <a:t>, informando-se o número e o ano da etapa anterior. A data de início deve ser a mesma do primeiro cadastramento</a:t>
            </a:r>
            <a:r>
              <a:rPr lang="pt-BR" sz="5600" dirty="0" smtClean="0"/>
              <a:t>.</a:t>
            </a:r>
            <a:endParaRPr lang="pt-BR" sz="6000" dirty="0" smtClean="0"/>
          </a:p>
          <a:p>
            <a:pPr marL="0" indent="0" algn="just">
              <a:lnSpc>
                <a:spcPct val="170000"/>
              </a:lnSpc>
            </a:pPr>
            <a:endParaRPr lang="pt-BR" sz="4000" b="1" dirty="0" smtClean="0"/>
          </a:p>
          <a:p>
            <a:pPr marL="0" indent="0" algn="just">
              <a:lnSpc>
                <a:spcPct val="170000"/>
              </a:lnSpc>
            </a:pPr>
            <a:endParaRPr lang="pt-BR" sz="4000" b="1" dirty="0" smtClean="0"/>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7085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2097639"/>
          </a:xfrm>
        </p:spPr>
        <p:txBody>
          <a:bodyPr>
            <a:normAutofit/>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lvl="0" indent="0" algn="just"/>
            <a:r>
              <a:rPr lang="pt-BR" sz="1200" dirty="0" smtClean="0">
                <a:latin typeface="Verdana" panose="020B0604030504040204" pitchFamily="34" charset="0"/>
                <a:ea typeface="Verdana" panose="020B0604030504040204" pitchFamily="34" charset="0"/>
              </a:rPr>
              <a:t>O </a:t>
            </a:r>
            <a:r>
              <a:rPr lang="pt-BR" sz="1200" dirty="0">
                <a:latin typeface="Verdana" panose="020B0604030504040204" pitchFamily="34" charset="0"/>
                <a:ea typeface="Verdana" panose="020B0604030504040204" pitchFamily="34" charset="0"/>
              </a:rPr>
              <a:t>Agente de Planejamento deverá repetir esse processo até cadastrar todas as </a:t>
            </a:r>
            <a:r>
              <a:rPr lang="pt-BR" sz="1200" dirty="0" smtClean="0">
                <a:latin typeface="Verdana" panose="020B0604030504040204" pitchFamily="34" charset="0"/>
                <a:ea typeface="Verdana" panose="020B0604030504040204" pitchFamily="34" charset="0"/>
              </a:rPr>
              <a:t>etapas.</a:t>
            </a:r>
            <a:endParaRPr lang="pt-BR" sz="1200" dirty="0">
              <a:latin typeface="Verdana" panose="020B0604030504040204" pitchFamily="34" charset="0"/>
              <a:ea typeface="Verdana" panose="020B0604030504040204" pitchFamily="34" charset="0"/>
            </a:endParaRPr>
          </a:p>
          <a:p>
            <a:pPr marL="914400" lvl="2" indent="0" algn="just">
              <a:lnSpc>
                <a:spcPct val="170000"/>
              </a:lnSpc>
            </a:pPr>
            <a:endParaRPr lang="pt-BR" sz="6000" dirty="0" smtClean="0"/>
          </a:p>
          <a:p>
            <a:pPr marL="0" indent="0" algn="just">
              <a:lnSpc>
                <a:spcPct val="170000"/>
              </a:lnSpc>
            </a:pPr>
            <a:endParaRPr lang="pt-BR" sz="4000" b="1" dirty="0" smtClean="0"/>
          </a:p>
          <a:p>
            <a:pPr marL="0" indent="0" algn="just">
              <a:lnSpc>
                <a:spcPct val="170000"/>
              </a:lnSpc>
            </a:pPr>
            <a:endParaRPr lang="pt-BR" sz="4000" b="1" dirty="0" smtClean="0"/>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1345793" y="1917050"/>
            <a:ext cx="6322100" cy="3048264"/>
          </a:xfrm>
          <a:prstGeom prst="rect">
            <a:avLst/>
          </a:prstGeom>
        </p:spPr>
      </p:pic>
    </p:spTree>
    <p:extLst>
      <p:ext uri="{BB962C8B-B14F-4D97-AF65-F5344CB8AC3E}">
        <p14:creationId xmlns:p14="http://schemas.microsoft.com/office/powerpoint/2010/main" val="2981018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lvl="0" algn="just"/>
            <a:endParaRPr lang="pt-BR" sz="5600" dirty="0">
              <a:latin typeface="Verdana" panose="020B0604030504040204" pitchFamily="34" charset="0"/>
              <a:ea typeface="Verdana" panose="020B0604030504040204" pitchFamily="34" charset="0"/>
            </a:endParaRPr>
          </a:p>
          <a:p>
            <a:pPr marL="0" lvl="0" indent="0" algn="just">
              <a:lnSpc>
                <a:spcPct val="170000"/>
              </a:lnSpc>
              <a:buSzPct val="100000"/>
              <a:buFont typeface="Wingdings" panose="05000000000000000000" pitchFamily="2" charset="2"/>
              <a:buChar char="v"/>
              <a:tabLst>
                <a:tab pos="0" algn="l"/>
              </a:tabLst>
            </a:pPr>
            <a:r>
              <a:rPr lang="pt-BR" sz="4800" b="1" dirty="0" smtClean="0">
                <a:latin typeface="Verdana" panose="020B0604030504040204" pitchFamily="34" charset="0"/>
                <a:ea typeface="Verdana" panose="020B0604030504040204" pitchFamily="34" charset="0"/>
              </a:rPr>
              <a:t> Produto</a:t>
            </a:r>
            <a:r>
              <a:rPr lang="pt-BR" sz="4800" dirty="0" smtClean="0">
                <a:latin typeface="Verdana" panose="020B0604030504040204" pitchFamily="34" charset="0"/>
                <a:ea typeface="Verdana" panose="020B0604030504040204" pitchFamily="34" charset="0"/>
              </a:rPr>
              <a:t>: campo </a:t>
            </a:r>
            <a:r>
              <a:rPr lang="pt-BR" sz="4800" i="1" dirty="0" smtClean="0">
                <a:latin typeface="Verdana" panose="020B0604030504040204" pitchFamily="34" charset="0"/>
                <a:ea typeface="Verdana" panose="020B0604030504040204" pitchFamily="34" charset="0"/>
              </a:rPr>
              <a:t>carregado automaticamente</a:t>
            </a:r>
            <a:r>
              <a:rPr lang="pt-BR" sz="4800" dirty="0" smtClean="0">
                <a:latin typeface="Verdana" panose="020B0604030504040204" pitchFamily="34" charset="0"/>
                <a:ea typeface="Verdana" panose="020B0604030504040204" pitchFamily="34" charset="0"/>
              </a:rPr>
              <a:t>, conforme previsto na LOA. </a:t>
            </a:r>
            <a:r>
              <a:rPr lang="pt-BR" sz="4800" b="1" dirty="0" smtClean="0">
                <a:latin typeface="Verdana" panose="020B0604030504040204" pitchFamily="34" charset="0"/>
                <a:ea typeface="Verdana" panose="020B0604030504040204" pitchFamily="34" charset="0"/>
              </a:rPr>
              <a:t>Não é permitido à  unidade alterar o Produto da etapa</a:t>
            </a:r>
            <a:r>
              <a:rPr lang="pt-BR" sz="4800" dirty="0" smtClean="0">
                <a:latin typeface="Verdana" panose="020B0604030504040204" pitchFamily="34" charset="0"/>
                <a:ea typeface="Verdana" panose="020B0604030504040204" pitchFamily="34" charset="0"/>
              </a:rPr>
              <a:t>, exceto nos seguintes casos:</a:t>
            </a:r>
          </a:p>
          <a:p>
            <a:pPr marL="0" lvl="1" indent="0" algn="just">
              <a:lnSpc>
                <a:spcPct val="170000"/>
              </a:lnSpc>
              <a:tabLst>
                <a:tab pos="0" algn="l"/>
              </a:tabLst>
            </a:pPr>
            <a:r>
              <a:rPr lang="pt-BR" sz="4800" b="1" dirty="0" smtClean="0">
                <a:latin typeface="Verdana" panose="020B0604030504040204" pitchFamily="34" charset="0"/>
                <a:ea typeface="Verdana" panose="020B0604030504040204" pitchFamily="34" charset="0"/>
              </a:rPr>
              <a:t>a.) Etapas relativas a projetos (obras)</a:t>
            </a:r>
            <a:r>
              <a:rPr lang="pt-BR" sz="4800" dirty="0" smtClean="0">
                <a:latin typeface="Verdana" panose="020B0604030504040204" pitchFamily="34" charset="0"/>
                <a:ea typeface="Verdana" panose="020B0604030504040204" pitchFamily="34" charset="0"/>
              </a:rPr>
              <a:t>: quando for necessário contratar separadamente empresa para elaboração do projeto/estudo, devem ser cadastradas duas etapas distintas: uma para elaboração do projeto/estudo e outra para acompanhamento da execução. A etapa do projeto poderá ter produto/unidade de medida distinta da prevista na LOA;</a:t>
            </a:r>
          </a:p>
          <a:p>
            <a:pPr marL="0" lvl="1" indent="0" algn="just">
              <a:lnSpc>
                <a:spcPct val="170000"/>
              </a:lnSpc>
              <a:tabLst>
                <a:tab pos="0" algn="l"/>
              </a:tabLst>
            </a:pPr>
            <a:r>
              <a:rPr lang="pt-BR" sz="4800" b="1" dirty="0" smtClean="0">
                <a:latin typeface="Verdana" panose="020B0604030504040204" pitchFamily="34" charset="0"/>
                <a:ea typeface="Verdana" panose="020B0604030504040204" pitchFamily="34" charset="0"/>
              </a:rPr>
              <a:t>b</a:t>
            </a:r>
            <a:r>
              <a:rPr lang="pt-BR" sz="4800" b="1" dirty="0" smtClean="0">
                <a:latin typeface="Verdana" panose="020B0604030504040204" pitchFamily="34" charset="0"/>
                <a:ea typeface="Verdana" panose="020B0604030504040204" pitchFamily="34" charset="0"/>
              </a:rPr>
              <a:t>.) Despesas </a:t>
            </a:r>
            <a:r>
              <a:rPr lang="pt-BR" sz="4800" b="1" dirty="0">
                <a:latin typeface="Verdana" panose="020B0604030504040204" pitchFamily="34" charset="0"/>
                <a:ea typeface="Verdana" panose="020B0604030504040204" pitchFamily="34" charset="0"/>
              </a:rPr>
              <a:t>de exercícios anteriores</a:t>
            </a:r>
            <a:r>
              <a:rPr lang="pt-BR" sz="4800" dirty="0">
                <a:latin typeface="Verdana" panose="020B0604030504040204" pitchFamily="34" charset="0"/>
                <a:ea typeface="Verdana" panose="020B0604030504040204" pitchFamily="34" charset="0"/>
              </a:rPr>
              <a:t>: como regra geral, não deve ser cadastrada etapa específica para pagamento de despesas de exercícios anteriores. Porém, caso só tenha ocorrido liquidação no programa de trabalho para esse tipo de despesa ou se tratarem de valores muito elevados nesse elemento de despesa, deverá ser cadastrada etapa específica, a qual poderá ter produto distinto do previsto na </a:t>
            </a:r>
            <a:r>
              <a:rPr lang="pt-BR" sz="4800" dirty="0" smtClean="0">
                <a:latin typeface="Verdana" panose="020B0604030504040204" pitchFamily="34" charset="0"/>
                <a:ea typeface="Verdana" panose="020B0604030504040204" pitchFamily="34" charset="0"/>
              </a:rPr>
              <a:t>LOA.</a:t>
            </a:r>
          </a:p>
          <a:p>
            <a:pPr marL="0" indent="0" algn="just">
              <a:lnSpc>
                <a:spcPct val="170000"/>
              </a:lnSpc>
              <a:tabLst>
                <a:tab pos="0" algn="l"/>
              </a:tabLst>
            </a:pPr>
            <a:r>
              <a:rPr lang="pt-BR" sz="4000" b="1" dirty="0" smtClean="0">
                <a:latin typeface="Verdana" panose="020B0604030504040204" pitchFamily="34" charset="0"/>
                <a:ea typeface="Verdana" panose="020B0604030504040204" pitchFamily="34" charset="0"/>
              </a:rPr>
              <a:t>Observação</a:t>
            </a:r>
            <a:r>
              <a:rPr lang="pt-BR" sz="4000" dirty="0" smtClean="0">
                <a:latin typeface="Verdana" panose="020B0604030504040204" pitchFamily="34" charset="0"/>
                <a:ea typeface="Verdana" panose="020B0604030504040204" pitchFamily="34" charset="0"/>
              </a:rPr>
              <a:t>: Caso a unidade identifique a necessidade de cadastrar etapas com produto diferente da previsão da LOA </a:t>
            </a:r>
            <a:r>
              <a:rPr lang="pt-BR" sz="4000" u="sng" dirty="0" smtClean="0">
                <a:latin typeface="Verdana" panose="020B0604030504040204" pitchFamily="34" charset="0"/>
                <a:ea typeface="Verdana" panose="020B0604030504040204" pitchFamily="34" charset="0"/>
              </a:rPr>
              <a:t>não enquadradas nas exceções acima</a:t>
            </a:r>
            <a:r>
              <a:rPr lang="pt-BR" sz="4000" dirty="0" smtClean="0">
                <a:latin typeface="Verdana" panose="020B0604030504040204" pitchFamily="34" charset="0"/>
                <a:ea typeface="Verdana" panose="020B0604030504040204" pitchFamily="34" charset="0"/>
              </a:rPr>
              <a:t>, deverá entrar em contato com a SUPLAN/SEEC para análise do caso.</a:t>
            </a:r>
            <a:endParaRPr lang="pt-BR" sz="4000" b="1" u="sng" dirty="0" smtClean="0">
              <a:latin typeface="Verdana" panose="020B0604030504040204" pitchFamily="34" charset="0"/>
              <a:ea typeface="Verdana" panose="020B0604030504040204" pitchFamily="34" charset="0"/>
            </a:endParaRPr>
          </a:p>
          <a:p>
            <a:pPr marL="914400" lvl="2" indent="0" algn="just">
              <a:lnSpc>
                <a:spcPct val="170000"/>
              </a:lnSpc>
            </a:pPr>
            <a:r>
              <a:rPr lang="pt-BR" sz="4000" dirty="0" smtClean="0"/>
              <a:t>.</a:t>
            </a: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0261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88" name="Google Shape;88;p15"/>
          <p:cNvSpPr txBox="1"/>
          <p:nvPr/>
        </p:nvSpPr>
        <p:spPr>
          <a:xfrm>
            <a:off x="472198" y="270275"/>
            <a:ext cx="8094285"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Físico-Financeiro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pPr algn="ctr"/>
            <a:r>
              <a:rPr lang="pt-BR" sz="1800" b="1" dirty="0" smtClean="0">
                <a:solidFill>
                  <a:srgbClr val="0B5394"/>
                </a:solidFill>
                <a:latin typeface="Verdana" panose="020B0604030504040204" pitchFamily="34" charset="0"/>
                <a:ea typeface="Verdana" panose="020B0604030504040204" pitchFamily="34" charset="0"/>
                <a:cs typeface="Ubuntu"/>
                <a:sym typeface="Ubuntu"/>
              </a:rPr>
              <a:t>Ciclo </a:t>
            </a:r>
            <a:r>
              <a:rPr lang="pt-BR" sz="1800" b="1" dirty="0" smtClean="0">
                <a:solidFill>
                  <a:srgbClr val="0B5394"/>
                </a:solidFill>
                <a:latin typeface="Verdana" panose="020B0604030504040204" pitchFamily="34" charset="0"/>
                <a:ea typeface="Verdana" panose="020B0604030504040204" pitchFamily="34" charset="0"/>
                <a:cs typeface="Ubuntu"/>
                <a:sym typeface="Ubuntu"/>
              </a:rPr>
              <a:t>de Planejamento</a:t>
            </a:r>
            <a:endParaRPr sz="1800" b="1" dirty="0">
              <a:solidFill>
                <a:srgbClr val="0B5394"/>
              </a:solidFill>
              <a:latin typeface="Verdana" panose="020B0604030504040204" pitchFamily="34" charset="0"/>
              <a:ea typeface="Verdana" panose="020B0604030504040204" pitchFamily="34" charset="0"/>
              <a:cs typeface="Ubuntu"/>
              <a:sym typeface="Ubuntu"/>
            </a:endParaRPr>
          </a:p>
        </p:txBody>
      </p:sp>
      <p:cxnSp>
        <p:nvCxnSpPr>
          <p:cNvPr id="89" name="Google Shape;89;p15"/>
          <p:cNvCxnSpPr/>
          <p:nvPr/>
        </p:nvCxnSpPr>
        <p:spPr>
          <a:xfrm>
            <a:off x="366800" y="0"/>
            <a:ext cx="0" cy="600075"/>
          </a:xfrm>
          <a:prstGeom prst="straightConnector1">
            <a:avLst/>
          </a:prstGeom>
          <a:noFill/>
          <a:ln w="19050" cap="flat" cmpd="sng">
            <a:solidFill>
              <a:srgbClr val="0B5394"/>
            </a:solidFill>
            <a:prstDash val="solid"/>
            <a:round/>
            <a:headEnd type="none" w="med" len="med"/>
            <a:tailEnd type="none" w="med" len="med"/>
          </a:ln>
        </p:spPr>
      </p:cxnSp>
      <p:sp>
        <p:nvSpPr>
          <p:cNvPr id="9" name="Google Shape;110;p17"/>
          <p:cNvSpPr txBox="1"/>
          <p:nvPr/>
        </p:nvSpPr>
        <p:spPr>
          <a:xfrm>
            <a:off x="4446205" y="1146295"/>
            <a:ext cx="4300625" cy="1926000"/>
          </a:xfrm>
          <a:prstGeom prst="rect">
            <a:avLst/>
          </a:prstGeom>
          <a:noFill/>
          <a:ln>
            <a:noFill/>
          </a:ln>
        </p:spPr>
        <p:txBody>
          <a:bodyPr spcFirstLastPara="1" wrap="square" lIns="91425" tIns="91425" rIns="91425" bIns="91425" anchor="t" anchorCtr="0">
            <a:noAutofit/>
          </a:bodyPr>
          <a:lstStyle/>
          <a:p>
            <a:pPr>
              <a:lnSpc>
                <a:spcPct val="200000"/>
              </a:lnSpc>
            </a:pPr>
            <a:r>
              <a:rPr lang="pt-BR" sz="1200" b="1" dirty="0" smtClean="0">
                <a:solidFill>
                  <a:schemeClr val="accent2">
                    <a:lumMod val="75000"/>
                    <a:lumOff val="25000"/>
                  </a:schemeClr>
                </a:solidFill>
                <a:latin typeface="Verdana" panose="020B0604030504040204" pitchFamily="34" charset="0"/>
                <a:ea typeface="Verdana" panose="020B0604030504040204" pitchFamily="34" charset="0"/>
              </a:rPr>
              <a:t>Siglas</a:t>
            </a:r>
            <a:endParaRPr lang="pt-BR" sz="1200" dirty="0" smtClean="0">
              <a:solidFill>
                <a:schemeClr val="accent2">
                  <a:lumMod val="75000"/>
                  <a:lumOff val="25000"/>
                </a:schemeClr>
              </a:solidFill>
              <a:latin typeface="Verdana" panose="020B0604030504040204" pitchFamily="34" charset="0"/>
              <a:ea typeface="Verdana" panose="020B0604030504040204" pitchFamily="34" charset="0"/>
            </a:endParaRPr>
          </a:p>
          <a:p>
            <a:pPr>
              <a:lnSpc>
                <a:spcPct val="200000"/>
              </a:lnSpc>
            </a:pPr>
            <a:endParaRPr lang="pt-BR" sz="1200" dirty="0">
              <a:solidFill>
                <a:schemeClr val="accent2">
                  <a:lumMod val="75000"/>
                  <a:lumOff val="25000"/>
                </a:schemeClr>
              </a:solidFill>
              <a:latin typeface="Verdana" panose="020B0604030504040204" pitchFamily="34" charset="0"/>
              <a:ea typeface="Verdana" panose="020B0604030504040204" pitchFamily="34" charset="0"/>
            </a:endParaRPr>
          </a:p>
          <a:p>
            <a:pPr>
              <a:lnSpc>
                <a:spcPct val="200000"/>
              </a:lnSpc>
            </a:pPr>
            <a:r>
              <a:rPr lang="pt-BR" sz="1200" b="1" dirty="0">
                <a:solidFill>
                  <a:schemeClr val="accent2">
                    <a:lumMod val="75000"/>
                    <a:lumOff val="25000"/>
                  </a:schemeClr>
                </a:solidFill>
                <a:latin typeface="Verdana" panose="020B0604030504040204" pitchFamily="34" charset="0"/>
                <a:ea typeface="Verdana" panose="020B0604030504040204" pitchFamily="34" charset="0"/>
              </a:rPr>
              <a:t>PPA</a:t>
            </a:r>
            <a:r>
              <a:rPr lang="pt-BR" sz="1200" dirty="0">
                <a:solidFill>
                  <a:schemeClr val="accent2">
                    <a:lumMod val="75000"/>
                    <a:lumOff val="25000"/>
                  </a:schemeClr>
                </a:solidFill>
                <a:latin typeface="Verdana" panose="020B0604030504040204" pitchFamily="34" charset="0"/>
                <a:ea typeface="Verdana" panose="020B0604030504040204" pitchFamily="34" charset="0"/>
              </a:rPr>
              <a:t>: Plano Plurianual</a:t>
            </a:r>
          </a:p>
          <a:p>
            <a:pPr>
              <a:lnSpc>
                <a:spcPct val="200000"/>
              </a:lnSpc>
            </a:pPr>
            <a:r>
              <a:rPr lang="pt-BR" sz="1200" b="1" dirty="0">
                <a:solidFill>
                  <a:schemeClr val="accent2">
                    <a:lumMod val="75000"/>
                    <a:lumOff val="25000"/>
                  </a:schemeClr>
                </a:solidFill>
                <a:latin typeface="Verdana" panose="020B0604030504040204" pitchFamily="34" charset="0"/>
                <a:ea typeface="Verdana" panose="020B0604030504040204" pitchFamily="34" charset="0"/>
              </a:rPr>
              <a:t>LDO</a:t>
            </a:r>
            <a:r>
              <a:rPr lang="pt-BR" sz="1200" dirty="0">
                <a:solidFill>
                  <a:schemeClr val="accent2">
                    <a:lumMod val="75000"/>
                    <a:lumOff val="25000"/>
                  </a:schemeClr>
                </a:solidFill>
                <a:latin typeface="Verdana" panose="020B0604030504040204" pitchFamily="34" charset="0"/>
                <a:ea typeface="Verdana" panose="020B0604030504040204" pitchFamily="34" charset="0"/>
              </a:rPr>
              <a:t>: Lei de Diretrizes Orçamentárias</a:t>
            </a:r>
          </a:p>
          <a:p>
            <a:pPr>
              <a:lnSpc>
                <a:spcPct val="200000"/>
              </a:lnSpc>
            </a:pPr>
            <a:r>
              <a:rPr lang="pt-BR" sz="1200" b="1" dirty="0">
                <a:solidFill>
                  <a:schemeClr val="accent2">
                    <a:lumMod val="75000"/>
                    <a:lumOff val="25000"/>
                  </a:schemeClr>
                </a:solidFill>
                <a:latin typeface="Verdana" panose="020B0604030504040204" pitchFamily="34" charset="0"/>
                <a:ea typeface="Verdana" panose="020B0604030504040204" pitchFamily="34" charset="0"/>
              </a:rPr>
              <a:t>LOA</a:t>
            </a:r>
            <a:r>
              <a:rPr lang="pt-BR" sz="1200" dirty="0">
                <a:solidFill>
                  <a:schemeClr val="accent2">
                    <a:lumMod val="75000"/>
                    <a:lumOff val="25000"/>
                  </a:schemeClr>
                </a:solidFill>
                <a:latin typeface="Verdana" panose="020B0604030504040204" pitchFamily="34" charset="0"/>
                <a:ea typeface="Verdana" panose="020B0604030504040204" pitchFamily="34" charset="0"/>
              </a:rPr>
              <a:t>: Lei Orçamentária Anual </a:t>
            </a:r>
          </a:p>
          <a:p>
            <a:pPr>
              <a:lnSpc>
                <a:spcPct val="200000"/>
              </a:lnSpc>
            </a:pPr>
            <a:r>
              <a:rPr lang="pt-BR" sz="1200" b="1" dirty="0">
                <a:solidFill>
                  <a:schemeClr val="accent2">
                    <a:lumMod val="75000"/>
                    <a:lumOff val="25000"/>
                  </a:schemeClr>
                </a:solidFill>
                <a:latin typeface="Verdana" panose="020B0604030504040204" pitchFamily="34" charset="0"/>
                <a:ea typeface="Verdana" panose="020B0604030504040204" pitchFamily="34" charset="0"/>
              </a:rPr>
              <a:t>SAG</a:t>
            </a:r>
            <a:r>
              <a:rPr lang="pt-BR" sz="1200" dirty="0">
                <a:solidFill>
                  <a:schemeClr val="accent2">
                    <a:lumMod val="75000"/>
                    <a:lumOff val="25000"/>
                  </a:schemeClr>
                </a:solidFill>
                <a:latin typeface="Verdana" panose="020B0604030504040204" pitchFamily="34" charset="0"/>
                <a:ea typeface="Verdana" panose="020B0604030504040204" pitchFamily="34" charset="0"/>
              </a:rPr>
              <a:t>: Sistema de Acompanhamento Governamental</a:t>
            </a:r>
          </a:p>
        </p:txBody>
      </p:sp>
      <p:sp>
        <p:nvSpPr>
          <p:cNvPr id="3" name="Retângulo 2"/>
          <p:cNvSpPr/>
          <p:nvPr/>
        </p:nvSpPr>
        <p:spPr>
          <a:xfrm>
            <a:off x="782053" y="1191126"/>
            <a:ext cx="3429000" cy="33327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a:blip r:embed="rId3"/>
          <a:stretch>
            <a:fillRect/>
          </a:stretch>
        </p:blipFill>
        <p:spPr>
          <a:xfrm>
            <a:off x="-64263" y="1143698"/>
            <a:ext cx="5129188" cy="3486288"/>
          </a:xfrm>
          <a:prstGeom prst="rect">
            <a:avLst/>
          </a:prstGeom>
        </p:spPr>
      </p:pic>
    </p:spTree>
    <p:extLst>
      <p:ext uri="{BB962C8B-B14F-4D97-AF65-F5344CB8AC3E}">
        <p14:creationId xmlns:p14="http://schemas.microsoft.com/office/powerpoint/2010/main" val="4202233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lvl="0" algn="just"/>
            <a:endParaRPr lang="pt-BR" sz="5600" dirty="0">
              <a:latin typeface="Verdana" panose="020B0604030504040204" pitchFamily="34" charset="0"/>
              <a:ea typeface="Verdana" panose="020B0604030504040204" pitchFamily="34" charset="0"/>
            </a:endParaRPr>
          </a:p>
          <a:p>
            <a:pPr marL="0" lv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a:t>
            </a:r>
            <a:r>
              <a:rPr lang="pt-BR" sz="4800" b="1" dirty="0" smtClean="0">
                <a:latin typeface="Verdana" panose="020B0604030504040204" pitchFamily="34" charset="0"/>
                <a:ea typeface="Verdana" panose="020B0604030504040204" pitchFamily="34" charset="0"/>
              </a:rPr>
              <a:t>Unidade </a:t>
            </a:r>
            <a:r>
              <a:rPr lang="pt-BR" sz="4800" b="1" dirty="0">
                <a:latin typeface="Verdana" panose="020B0604030504040204" pitchFamily="34" charset="0"/>
                <a:ea typeface="Verdana" panose="020B0604030504040204" pitchFamily="34" charset="0"/>
              </a:rPr>
              <a:t>de Medida</a:t>
            </a:r>
            <a:r>
              <a:rPr lang="pt-BR" sz="4800" dirty="0">
                <a:latin typeface="Verdana" panose="020B0604030504040204" pitchFamily="34" charset="0"/>
                <a:ea typeface="Verdana" panose="020B0604030504040204" pitchFamily="34" charset="0"/>
              </a:rPr>
              <a:t>: campo </a:t>
            </a:r>
            <a:r>
              <a:rPr lang="pt-BR" sz="4800" u="sng" dirty="0">
                <a:latin typeface="Verdana" panose="020B0604030504040204" pitchFamily="34" charset="0"/>
                <a:ea typeface="Verdana" panose="020B0604030504040204" pitchFamily="34" charset="0"/>
              </a:rPr>
              <a:t>carregado automaticamente</a:t>
            </a:r>
            <a:r>
              <a:rPr lang="pt-BR" sz="4800" dirty="0">
                <a:latin typeface="Verdana" panose="020B0604030504040204" pitchFamily="34" charset="0"/>
                <a:ea typeface="Verdana" panose="020B0604030504040204" pitchFamily="34" charset="0"/>
              </a:rPr>
              <a:t>, conforme a previsão da LOA. Não será permitida a alteração da Unidade de Medida, exceto nas hipóteses mencionadas no item anterior (produto</a:t>
            </a:r>
            <a:r>
              <a:rPr lang="pt-BR" sz="4800" dirty="0" smtClean="0">
                <a:latin typeface="Verdana" panose="020B0604030504040204" pitchFamily="34" charset="0"/>
                <a:ea typeface="Verdana" panose="020B0604030504040204" pitchFamily="34" charset="0"/>
              </a:rPr>
              <a:t>);</a:t>
            </a:r>
          </a:p>
          <a:p>
            <a:pPr marL="268288" lvl="0" indent="-268288" algn="just">
              <a:lnSpc>
                <a:spcPct val="170000"/>
              </a:lnSpc>
              <a:buSzPct val="100000"/>
              <a:buFont typeface="Wingdings" panose="05000000000000000000" pitchFamily="2" charset="2"/>
              <a:buChar char="v"/>
            </a:pPr>
            <a:endParaRPr lang="pt-BR" sz="4800" dirty="0">
              <a:latin typeface="Verdana" panose="020B0604030504040204" pitchFamily="34" charset="0"/>
              <a:ea typeface="Verdana" panose="020B0604030504040204" pitchFamily="34" charset="0"/>
            </a:endParaRPr>
          </a:p>
          <a:p>
            <a:pPr mar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Localização</a:t>
            </a:r>
            <a:r>
              <a:rPr lang="pt-BR" sz="4800" dirty="0">
                <a:latin typeface="Verdana" panose="020B0604030504040204" pitchFamily="34" charset="0"/>
                <a:ea typeface="Verdana" panose="020B0604030504040204" pitchFamily="34" charset="0"/>
              </a:rPr>
              <a:t>: preencher com o código da localização adequado, ainda que na LOA conste o código 99 (Distrito Federal). Utilizar código 99 somente quando não for possível </a:t>
            </a:r>
            <a:r>
              <a:rPr lang="pt-BR" sz="4800" dirty="0" smtClean="0">
                <a:latin typeface="Verdana" panose="020B0604030504040204" pitchFamily="34" charset="0"/>
                <a:ea typeface="Verdana" panose="020B0604030504040204" pitchFamily="34" charset="0"/>
              </a:rPr>
              <a:t>regionalizar;  </a:t>
            </a:r>
          </a:p>
          <a:p>
            <a:pPr marL="268288" indent="-268288" algn="just">
              <a:lnSpc>
                <a:spcPct val="170000"/>
              </a:lnSpc>
              <a:buSzPct val="100000"/>
              <a:buFont typeface="Wingdings" panose="05000000000000000000" pitchFamily="2" charset="2"/>
              <a:buChar char="v"/>
            </a:pPr>
            <a:endParaRPr lang="pt-BR" sz="4800" dirty="0">
              <a:latin typeface="Verdana" panose="020B0604030504040204" pitchFamily="34" charset="0"/>
              <a:ea typeface="Verdana" panose="020B0604030504040204" pitchFamily="34" charset="0"/>
            </a:endParaRPr>
          </a:p>
          <a:p>
            <a:pPr marL="0" lv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Obra </a:t>
            </a:r>
            <a:r>
              <a:rPr lang="pt-BR" sz="4800" b="1" dirty="0">
                <a:latin typeface="Verdana" panose="020B0604030504040204" pitchFamily="34" charset="0"/>
                <a:ea typeface="Verdana" panose="020B0604030504040204" pitchFamily="34" charset="0"/>
              </a:rPr>
              <a:t>ou Serviço</a:t>
            </a:r>
            <a:r>
              <a:rPr lang="pt-BR" sz="4800" dirty="0">
                <a:latin typeface="Verdana" panose="020B0604030504040204" pitchFamily="34" charset="0"/>
                <a:ea typeface="Verdana" panose="020B0604030504040204" pitchFamily="34" charset="0"/>
              </a:rPr>
              <a:t>: esse campo deverá ser preenchido somente nos casos de: 1) obra; 2) serviços de engenharia. Clicar no botão de consulta        para pesquisar o código correto. A relação de códigos também pode ser consultada no item 8 – Tabelas de Codificação &gt; Tabela 1 – Código de Obras, ao final das Instruções</a:t>
            </a:r>
            <a:r>
              <a:rPr lang="pt-BR" sz="4800" dirty="0"/>
              <a:t>.</a:t>
            </a:r>
          </a:p>
          <a:p>
            <a:pPr marL="914400" lvl="2" indent="0" algn="just">
              <a:lnSpc>
                <a:spcPct val="170000"/>
              </a:lnSpc>
            </a:pPr>
            <a:r>
              <a:rPr lang="pt-BR" sz="4000" dirty="0" smtClean="0"/>
              <a:t>.</a:t>
            </a: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3782552" y="3743034"/>
            <a:ext cx="359695" cy="286537"/>
          </a:xfrm>
          <a:prstGeom prst="rect">
            <a:avLst/>
          </a:prstGeom>
        </p:spPr>
      </p:pic>
    </p:spTree>
    <p:extLst>
      <p:ext uri="{BB962C8B-B14F-4D97-AF65-F5344CB8AC3E}">
        <p14:creationId xmlns:p14="http://schemas.microsoft.com/office/powerpoint/2010/main" val="1398865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lvl="0" algn="just"/>
            <a:endParaRPr lang="pt-BR" sz="5600" dirty="0">
              <a:latin typeface="Verdana" panose="020B0604030504040204" pitchFamily="34" charset="0"/>
              <a:ea typeface="Verdana" panose="020B0604030504040204" pitchFamily="34" charset="0"/>
            </a:endParaRPr>
          </a:p>
          <a:p>
            <a:pPr marL="0" lv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Procedência </a:t>
            </a:r>
            <a:r>
              <a:rPr lang="pt-BR" sz="4800" b="1" dirty="0">
                <a:latin typeface="Verdana" panose="020B0604030504040204" pitchFamily="34" charset="0"/>
                <a:ea typeface="Verdana" panose="020B0604030504040204" pitchFamily="34" charset="0"/>
              </a:rPr>
              <a:t>da Etapa</a:t>
            </a:r>
            <a:r>
              <a:rPr lang="pt-BR" sz="4800" dirty="0">
                <a:latin typeface="Verdana" panose="020B0604030504040204" pitchFamily="34" charset="0"/>
                <a:ea typeface="Verdana" panose="020B0604030504040204" pitchFamily="34" charset="0"/>
              </a:rPr>
              <a:t>: caso a etapa se refira a programa de trabalho de iniciativa da própria Unidade/Poder Executivo, informar o </a:t>
            </a:r>
            <a:r>
              <a:rPr lang="pt-BR" sz="4800" u="sng" dirty="0">
                <a:latin typeface="Verdana" panose="020B0604030504040204" pitchFamily="34" charset="0"/>
                <a:ea typeface="Verdana" panose="020B0604030504040204" pitchFamily="34" charset="0"/>
              </a:rPr>
              <a:t>Código 01 – institucional</a:t>
            </a:r>
            <a:r>
              <a:rPr lang="pt-BR" sz="4800" dirty="0">
                <a:latin typeface="Verdana" panose="020B0604030504040204" pitchFamily="34" charset="0"/>
                <a:ea typeface="Verdana" panose="020B0604030504040204" pitchFamily="34" charset="0"/>
              </a:rPr>
              <a:t>. Caso se trate de emenda parlamentar, informar o </a:t>
            </a:r>
            <a:r>
              <a:rPr lang="pt-BR" sz="4800" u="sng" dirty="0">
                <a:latin typeface="Verdana" panose="020B0604030504040204" pitchFamily="34" charset="0"/>
                <a:ea typeface="Verdana" panose="020B0604030504040204" pitchFamily="34" charset="0"/>
              </a:rPr>
              <a:t>Código 03 – Emendar Parlamentar</a:t>
            </a:r>
            <a:r>
              <a:rPr lang="pt-BR" sz="4800" dirty="0">
                <a:latin typeface="Verdana" panose="020B0604030504040204" pitchFamily="34" charset="0"/>
                <a:ea typeface="Verdana" panose="020B0604030504040204" pitchFamily="34" charset="0"/>
              </a:rPr>
              <a:t>. Por outro lado, caso a realização da etapa ocorra em conjunto com a comunidade, entidades privadas ou outro órgão governamental, informar o Código 05 – Parceria.</a:t>
            </a:r>
          </a:p>
          <a:p>
            <a:pPr marL="268288" lvl="0" indent="-268288" algn="just">
              <a:lnSpc>
                <a:spcPct val="170000"/>
              </a:lnSpc>
              <a:buSzPct val="100000"/>
              <a:buFont typeface="Wingdings" panose="05000000000000000000" pitchFamily="2" charset="2"/>
              <a:buChar char="v"/>
            </a:pPr>
            <a:endParaRPr lang="pt-BR" sz="4800" dirty="0">
              <a:latin typeface="Verdana" panose="020B0604030504040204" pitchFamily="34" charset="0"/>
              <a:ea typeface="Verdana" panose="020B0604030504040204" pitchFamily="34" charset="0"/>
            </a:endParaRPr>
          </a:p>
          <a:p>
            <a:pPr mar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Quantidade </a:t>
            </a:r>
            <a:r>
              <a:rPr lang="pt-BR" sz="4800" b="1" dirty="0">
                <a:latin typeface="Verdana" panose="020B0604030504040204" pitchFamily="34" charset="0"/>
                <a:ea typeface="Verdana" panose="020B0604030504040204" pitchFamily="34" charset="0"/>
              </a:rPr>
              <a:t>prevista</a:t>
            </a:r>
            <a:r>
              <a:rPr lang="pt-BR" sz="4800" dirty="0">
                <a:latin typeface="Verdana" panose="020B0604030504040204" pitchFamily="34" charset="0"/>
                <a:ea typeface="Verdana" panose="020B0604030504040204" pitchFamily="34" charset="0"/>
              </a:rPr>
              <a:t>: informar a quantidade que se pretende alcançar com a execução física da etapa, conforme o produto e unidade de medida, devendo ser </a:t>
            </a:r>
            <a:r>
              <a:rPr lang="pt-BR" sz="4800" u="sng" dirty="0">
                <a:latin typeface="Verdana" panose="020B0604030504040204" pitchFamily="34" charset="0"/>
                <a:ea typeface="Verdana" panose="020B0604030504040204" pitchFamily="34" charset="0"/>
              </a:rPr>
              <a:t>compatível com o PPA e a LOA</a:t>
            </a:r>
            <a:r>
              <a:rPr lang="pt-BR" sz="4800" dirty="0">
                <a:latin typeface="Verdana" panose="020B0604030504040204" pitchFamily="34" charset="0"/>
                <a:ea typeface="Verdana" panose="020B0604030504040204" pitchFamily="34" charset="0"/>
              </a:rPr>
              <a:t>.</a:t>
            </a:r>
          </a:p>
          <a:p>
            <a:pPr marL="268288" indent="-268288" algn="just">
              <a:lnSpc>
                <a:spcPct val="170000"/>
              </a:lnSpc>
              <a:buSzPct val="100000"/>
              <a:buFont typeface="Wingdings" panose="05000000000000000000" pitchFamily="2" charset="2"/>
              <a:buChar char="v"/>
            </a:pPr>
            <a:endParaRPr lang="pt-BR" sz="4800" dirty="0" smtClean="0">
              <a:latin typeface="Verdana" panose="020B0604030504040204" pitchFamily="34" charset="0"/>
              <a:ea typeface="Verdana" panose="020B0604030504040204" pitchFamily="34" charset="0"/>
            </a:endParaRPr>
          </a:p>
          <a:p>
            <a:pPr mar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Valor </a:t>
            </a:r>
            <a:r>
              <a:rPr lang="pt-BR" sz="4800" b="1" dirty="0">
                <a:latin typeface="Verdana" panose="020B0604030504040204" pitchFamily="34" charset="0"/>
                <a:ea typeface="Verdana" panose="020B0604030504040204" pitchFamily="34" charset="0"/>
              </a:rPr>
              <a:t>Estimado</a:t>
            </a:r>
            <a:r>
              <a:rPr lang="pt-BR" sz="4800" dirty="0">
                <a:latin typeface="Verdana" panose="020B0604030504040204" pitchFamily="34" charset="0"/>
                <a:ea typeface="Verdana" panose="020B0604030504040204" pitchFamily="34" charset="0"/>
              </a:rPr>
              <a:t>: informar o valor estimado para realizar a etapa desde o início até a conclusão (valor total), mesmo que o término ultrapasse o exercício e que o valor informado seja diferente da LOA, conforme Decisão n° 2.421/2014 do TCDF.</a:t>
            </a:r>
          </a:p>
          <a:p>
            <a:pPr marL="914400" lvl="2" indent="0" algn="just">
              <a:lnSpc>
                <a:spcPct val="170000"/>
              </a:lnSpc>
            </a:pPr>
            <a:r>
              <a:rPr lang="pt-BR" sz="4000" dirty="0" smtClean="0"/>
              <a:t>.</a:t>
            </a: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00205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marL="0" lvl="0" indent="0" algn="just">
              <a:lnSpc>
                <a:spcPct val="170000"/>
              </a:lnSpc>
            </a:pPr>
            <a:endParaRPr lang="pt-BR" sz="1900" dirty="0">
              <a:latin typeface="Verdana" panose="020B0604030504040204" pitchFamily="34" charset="0"/>
              <a:ea typeface="Verdana" panose="020B0604030504040204" pitchFamily="34" charset="0"/>
            </a:endParaRPr>
          </a:p>
          <a:p>
            <a:pPr marL="0" lvl="0" indent="0" algn="just">
              <a:lnSpc>
                <a:spcPct val="170000"/>
              </a:lnSpc>
            </a:pPr>
            <a:endParaRPr lang="pt-BR" sz="3700" b="1" u="sng" dirty="0" smtClean="0">
              <a:latin typeface="Verdana" panose="020B0604030504040204" pitchFamily="34" charset="0"/>
              <a:ea typeface="Verdana" panose="020B0604030504040204" pitchFamily="34" charset="0"/>
            </a:endParaRPr>
          </a:p>
          <a:p>
            <a:pPr marL="0" lvl="0" indent="0" algn="just">
              <a:lnSpc>
                <a:spcPct val="170000"/>
              </a:lnSpc>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 Previsão</a:t>
            </a:r>
            <a:r>
              <a:rPr lang="pt-BR" sz="4800" dirty="0">
                <a:latin typeface="Verdana" panose="020B0604030504040204" pitchFamily="34" charset="0"/>
                <a:ea typeface="Verdana" panose="020B0604030504040204" pitchFamily="34" charset="0"/>
              </a:rPr>
              <a:t>: inserir as datas previstas para início e término da realização da etapa. Nos casos de etapas relativas a ações ininterruptas, tais como 8502 (Administração de Pessoal), 8504 (Concessão de Benefícios) e 8517 (Manutenção de Serviços Administrativos Gerais), deverá ser informada a previsão de início </a:t>
            </a:r>
            <a:r>
              <a:rPr lang="pt-BR" sz="4800" b="1" dirty="0">
                <a:latin typeface="Verdana" panose="020B0604030504040204" pitchFamily="34" charset="0"/>
                <a:ea typeface="Verdana" panose="020B0604030504040204" pitchFamily="34" charset="0"/>
              </a:rPr>
              <a:t>01/01/2021</a:t>
            </a:r>
            <a:r>
              <a:rPr lang="pt-BR" sz="4800" dirty="0">
                <a:latin typeface="Verdana" panose="020B0604030504040204" pitchFamily="34" charset="0"/>
                <a:ea typeface="Verdana" panose="020B0604030504040204" pitchFamily="34" charset="0"/>
              </a:rPr>
              <a:t> e término </a:t>
            </a:r>
            <a:r>
              <a:rPr lang="pt-BR" sz="4800" b="1" dirty="0">
                <a:latin typeface="Verdana" panose="020B0604030504040204" pitchFamily="34" charset="0"/>
                <a:ea typeface="Verdana" panose="020B0604030504040204" pitchFamily="34" charset="0"/>
              </a:rPr>
              <a:t>31/12/2021</a:t>
            </a:r>
            <a:r>
              <a:rPr lang="pt-BR" sz="4800" dirty="0">
                <a:latin typeface="Verdana" panose="020B0604030504040204" pitchFamily="34" charset="0"/>
                <a:ea typeface="Verdana" panose="020B0604030504040204" pitchFamily="34" charset="0"/>
              </a:rPr>
              <a:t>. Além disso, todas as etapas referentes a ações do tipo </a:t>
            </a:r>
            <a:r>
              <a:rPr lang="pt-BR" sz="4800" b="1" dirty="0">
                <a:latin typeface="Verdana" panose="020B0604030504040204" pitchFamily="34" charset="0"/>
                <a:ea typeface="Verdana" panose="020B0604030504040204" pitchFamily="34" charset="0"/>
              </a:rPr>
              <a:t>atividade/operação especial</a:t>
            </a:r>
            <a:r>
              <a:rPr lang="pt-BR" sz="4800" dirty="0">
                <a:latin typeface="Verdana" panose="020B0604030504040204" pitchFamily="34" charset="0"/>
                <a:ea typeface="Verdana" panose="020B0604030504040204" pitchFamily="34" charset="0"/>
              </a:rPr>
              <a:t> não poderão ter data de término que ultrapasse o final do exercício (</a:t>
            </a:r>
            <a:r>
              <a:rPr lang="pt-BR" sz="4800" b="1" dirty="0">
                <a:latin typeface="Verdana" panose="020B0604030504040204" pitchFamily="34" charset="0"/>
                <a:ea typeface="Verdana" panose="020B0604030504040204" pitchFamily="34" charset="0"/>
              </a:rPr>
              <a:t>31/12/2021</a:t>
            </a:r>
            <a:r>
              <a:rPr lang="pt-BR" sz="4800" dirty="0" smtClean="0">
                <a:latin typeface="Verdana" panose="020B0604030504040204" pitchFamily="34" charset="0"/>
                <a:ea typeface="Verdana" panose="020B0604030504040204" pitchFamily="34" charset="0"/>
              </a:rPr>
              <a:t>).</a:t>
            </a:r>
          </a:p>
          <a:p>
            <a:pPr marL="0" lvl="1" indent="0" algn="just">
              <a:lnSpc>
                <a:spcPct val="170000"/>
              </a:lnSpc>
            </a:pPr>
            <a:endParaRPr lang="pt-BR" sz="4000" b="1" dirty="0" smtClean="0">
              <a:solidFill>
                <a:srgbClr val="FF0000"/>
              </a:solidFill>
              <a:latin typeface="Verdana" panose="020B0604030504040204" pitchFamily="34" charset="0"/>
              <a:ea typeface="Verdana" panose="020B0604030504040204" pitchFamily="34" charset="0"/>
            </a:endParaRPr>
          </a:p>
          <a:p>
            <a:pPr marL="0" lvl="1" indent="0" algn="just">
              <a:lnSpc>
                <a:spcPct val="170000"/>
              </a:lnSpc>
            </a:pPr>
            <a:r>
              <a:rPr lang="pt-BR" sz="4000" b="1" dirty="0" smtClean="0">
                <a:solidFill>
                  <a:srgbClr val="0070C0"/>
                </a:solidFill>
                <a:latin typeface="Verdana" panose="020B0604030504040204" pitchFamily="34" charset="0"/>
                <a:ea typeface="Verdana" panose="020B0604030504040204" pitchFamily="34" charset="0"/>
              </a:rPr>
              <a:t>Atenção</a:t>
            </a:r>
            <a:r>
              <a:rPr lang="pt-BR" sz="4000" dirty="0" smtClean="0">
                <a:solidFill>
                  <a:srgbClr val="0070C0"/>
                </a:solidFill>
                <a:latin typeface="Verdana" panose="020B0604030504040204" pitchFamily="34" charset="0"/>
                <a:ea typeface="Verdana" panose="020B0604030504040204" pitchFamily="34" charset="0"/>
              </a:rPr>
              <a:t> </a:t>
            </a:r>
          </a:p>
          <a:p>
            <a:pPr marL="0" lvl="1" indent="0" algn="just">
              <a:lnSpc>
                <a:spcPct val="170000"/>
              </a:lnSpc>
            </a:pPr>
            <a:r>
              <a:rPr lang="pt-BR" sz="4000" b="1" dirty="0" smtClean="0">
                <a:latin typeface="Verdana" panose="020B0604030504040204" pitchFamily="34" charset="0"/>
                <a:ea typeface="Verdana" panose="020B0604030504040204" pitchFamily="34" charset="0"/>
              </a:rPr>
              <a:t>As </a:t>
            </a:r>
            <a:r>
              <a:rPr lang="pt-BR" sz="4000" b="1" dirty="0">
                <a:latin typeface="Verdana" panose="020B0604030504040204" pitchFamily="34" charset="0"/>
                <a:ea typeface="Verdana" panose="020B0604030504040204" pitchFamily="34" charset="0"/>
              </a:rPr>
              <a:t>datas previstas para início e fim da etapa devem estar o mais próximo possível da realidade</a:t>
            </a:r>
            <a:r>
              <a:rPr lang="pt-BR" sz="4000" dirty="0">
                <a:latin typeface="Verdana" panose="020B0604030504040204" pitchFamily="34" charset="0"/>
                <a:ea typeface="Verdana" panose="020B0604030504040204" pitchFamily="34" charset="0"/>
              </a:rPr>
              <a:t>, conforme o planejamento da unidade. </a:t>
            </a:r>
          </a:p>
          <a:p>
            <a:pPr marL="0" lvl="1" indent="0" algn="just">
              <a:lnSpc>
                <a:spcPct val="170000"/>
              </a:lnSpc>
            </a:pPr>
            <a:r>
              <a:rPr lang="pt-BR" sz="4000" dirty="0">
                <a:latin typeface="Verdana" panose="020B0604030504040204" pitchFamily="34" charset="0"/>
                <a:ea typeface="Verdana" panose="020B0604030504040204" pitchFamily="34" charset="0"/>
              </a:rPr>
              <a:t>Após preencher todos os campos mencionados acima, o agente de planejamento deverá clicar na opção </a:t>
            </a:r>
            <a:r>
              <a:rPr lang="pt-BR" sz="4000" b="1" dirty="0">
                <a:solidFill>
                  <a:srgbClr val="FF0000"/>
                </a:solidFill>
                <a:latin typeface="Verdana" panose="020B0604030504040204" pitchFamily="34" charset="0"/>
                <a:ea typeface="Verdana" panose="020B0604030504040204" pitchFamily="34" charset="0"/>
              </a:rPr>
              <a:t>“Salvar” </a:t>
            </a:r>
            <a:r>
              <a:rPr lang="pt-BR" sz="4000" b="1" dirty="0">
                <a:latin typeface="Verdana" panose="020B0604030504040204" pitchFamily="34" charset="0"/>
                <a:ea typeface="Verdana" panose="020B0604030504040204" pitchFamily="34" charset="0"/>
              </a:rPr>
              <a:t>(</a:t>
            </a:r>
            <a:r>
              <a:rPr lang="pt-BR" sz="4000" dirty="0">
                <a:latin typeface="Verdana" panose="020B0604030504040204" pitchFamily="34" charset="0"/>
                <a:ea typeface="Verdana" panose="020B0604030504040204" pitchFamily="34" charset="0"/>
              </a:rPr>
              <a:t>parte inferior da tela). O nº da etapa cadastrada será informado automaticamente pelo Sistema e aparecerá na parte superior da tela.</a:t>
            </a:r>
          </a:p>
          <a:p>
            <a:pPr marL="914400" lvl="2" indent="0" algn="just">
              <a:lnSpc>
                <a:spcPct val="170000"/>
              </a:lnSpc>
            </a:pPr>
            <a:r>
              <a:rPr lang="pt-BR" sz="4000" dirty="0" smtClean="0"/>
              <a:t>.</a:t>
            </a: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4883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cadastramento</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fontScale="25000" lnSpcReduction="20000"/>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endParaRPr lang="pt-BR" sz="2000" dirty="0" smtClean="0">
              <a:latin typeface="Verdana" panose="020B0604030504040204" pitchFamily="34" charset="0"/>
              <a:ea typeface="Verdana" panose="020B0604030504040204" pitchFamily="34" charset="0"/>
            </a:endParaRPr>
          </a:p>
          <a:p>
            <a:pPr marL="0" lvl="0" indent="0" algn="just">
              <a:lnSpc>
                <a:spcPct val="170000"/>
              </a:lnSpc>
            </a:pPr>
            <a:endParaRPr lang="pt-BR" sz="1900" dirty="0">
              <a:latin typeface="Verdana" panose="020B0604030504040204" pitchFamily="34" charset="0"/>
              <a:ea typeface="Verdana" panose="020B0604030504040204" pitchFamily="34" charset="0"/>
            </a:endParaRPr>
          </a:p>
          <a:p>
            <a:pPr marL="0" lvl="0" indent="0" algn="just">
              <a:lnSpc>
                <a:spcPct val="170000"/>
              </a:lnSpc>
            </a:pPr>
            <a:endParaRPr lang="pt-BR" sz="3700" b="1" u="sng" dirty="0" smtClean="0">
              <a:latin typeface="Verdana" panose="020B0604030504040204" pitchFamily="34" charset="0"/>
              <a:ea typeface="Verdana" panose="020B0604030504040204" pitchFamily="34" charset="0"/>
            </a:endParaRPr>
          </a:p>
          <a:p>
            <a:pPr marL="0" lvl="0" indent="0" algn="just">
              <a:lnSpc>
                <a:spcPct val="170000"/>
              </a:lnSpc>
            </a:pPr>
            <a:r>
              <a:rPr lang="pt-BR" sz="4800" b="1" dirty="0" smtClean="0">
                <a:latin typeface="Verdana" panose="020B0604030504040204" pitchFamily="34" charset="0"/>
                <a:ea typeface="Verdana" panose="020B0604030504040204" pitchFamily="34" charset="0"/>
              </a:rPr>
              <a:t>Na tela “Incluir Etapa Programada”, </a:t>
            </a:r>
            <a:r>
              <a:rPr lang="pt-BR" sz="4800" b="1" dirty="0" smtClean="0">
                <a:solidFill>
                  <a:srgbClr val="0070C0"/>
                </a:solidFill>
                <a:latin typeface="Verdana" panose="020B0604030504040204" pitchFamily="34" charset="0"/>
                <a:ea typeface="Verdana" panose="020B0604030504040204" pitchFamily="34" charset="0"/>
              </a:rPr>
              <a:t>NÃO DEVEM </a:t>
            </a:r>
            <a:r>
              <a:rPr lang="pt-BR" sz="4800" b="1" dirty="0" smtClean="0">
                <a:latin typeface="Verdana" panose="020B0604030504040204" pitchFamily="34" charset="0"/>
                <a:ea typeface="Verdana" panose="020B0604030504040204" pitchFamily="34" charset="0"/>
              </a:rPr>
              <a:t>ser preenchidos:</a:t>
            </a:r>
          </a:p>
          <a:p>
            <a:pPr marL="0" lvl="0" indent="0" algn="just">
              <a:lnSpc>
                <a:spcPct val="170000"/>
              </a:lnSpc>
            </a:pPr>
            <a:endParaRPr lang="pt-BR" sz="4800" b="1" dirty="0" smtClean="0">
              <a:latin typeface="Verdana" panose="020B0604030504040204" pitchFamily="34" charset="0"/>
              <a:ea typeface="Verdana" panose="020B0604030504040204" pitchFamily="34" charset="0"/>
            </a:endParaRPr>
          </a:p>
          <a:p>
            <a:pPr marL="268288" indent="-268288" algn="l">
              <a:lnSpc>
                <a:spcPct val="170000"/>
              </a:lnSpc>
              <a:spcBef>
                <a:spcPts val="600"/>
              </a:spcBef>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Número </a:t>
            </a:r>
            <a:r>
              <a:rPr lang="pt-BR" sz="4800" b="1" dirty="0">
                <a:latin typeface="Verdana" panose="020B0604030504040204" pitchFamily="34" charset="0"/>
                <a:ea typeface="Verdana" panose="020B0604030504040204" pitchFamily="34" charset="0"/>
              </a:rPr>
              <a:t>da Etapa</a:t>
            </a:r>
            <a:r>
              <a:rPr lang="pt-BR" sz="4800" dirty="0">
                <a:latin typeface="Verdana" panose="020B0604030504040204" pitchFamily="34" charset="0"/>
                <a:ea typeface="Verdana" panose="020B0604030504040204" pitchFamily="34" charset="0"/>
              </a:rPr>
              <a:t> (preenchimento automático); </a:t>
            </a:r>
          </a:p>
          <a:p>
            <a:pPr marL="268288" indent="-268288" algn="l">
              <a:lnSpc>
                <a:spcPct val="170000"/>
              </a:lnSpc>
              <a:spcBef>
                <a:spcPts val="600"/>
              </a:spcBef>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Diretriz </a:t>
            </a:r>
            <a:r>
              <a:rPr lang="pt-BR" sz="4800" b="1" dirty="0">
                <a:latin typeface="Verdana" panose="020B0604030504040204" pitchFamily="34" charset="0"/>
                <a:ea typeface="Verdana" panose="020B0604030504040204" pitchFamily="34" charset="0"/>
              </a:rPr>
              <a:t>de Governo</a:t>
            </a:r>
            <a:r>
              <a:rPr lang="pt-BR" sz="4800" dirty="0">
                <a:latin typeface="Verdana" panose="020B0604030504040204" pitchFamily="34" charset="0"/>
                <a:ea typeface="Verdana" panose="020B0604030504040204" pitchFamily="34" charset="0"/>
              </a:rPr>
              <a:t> (preenchimento automático – corresponde aos Eixos Temáticos do PPA); </a:t>
            </a:r>
          </a:p>
          <a:p>
            <a:pPr marL="268288" indent="-268288" algn="l">
              <a:lnSpc>
                <a:spcPct val="170000"/>
              </a:lnSpc>
              <a:spcBef>
                <a:spcPts val="600"/>
              </a:spcBef>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Objetivo </a:t>
            </a:r>
            <a:r>
              <a:rPr lang="pt-BR" sz="4800" b="1" dirty="0">
                <a:latin typeface="Verdana" panose="020B0604030504040204" pitchFamily="34" charset="0"/>
                <a:ea typeface="Verdana" panose="020B0604030504040204" pitchFamily="34" charset="0"/>
              </a:rPr>
              <a:t>Específico; </a:t>
            </a:r>
          </a:p>
          <a:p>
            <a:pPr marL="268288" indent="-268288" algn="l">
              <a:lnSpc>
                <a:spcPct val="170000"/>
              </a:lnSpc>
              <a:spcBef>
                <a:spcPts val="600"/>
              </a:spcBef>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Meta</a:t>
            </a:r>
            <a:r>
              <a:rPr lang="pt-BR" sz="4800" b="1" dirty="0">
                <a:latin typeface="Verdana" panose="020B0604030504040204" pitchFamily="34" charset="0"/>
                <a:ea typeface="Verdana" panose="020B0604030504040204" pitchFamily="34" charset="0"/>
              </a:rPr>
              <a:t>; </a:t>
            </a:r>
          </a:p>
          <a:p>
            <a:pPr marL="268288" indent="-268288" algn="l">
              <a:lnSpc>
                <a:spcPct val="170000"/>
              </a:lnSpc>
              <a:spcBef>
                <a:spcPts val="600"/>
              </a:spcBef>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UO </a:t>
            </a:r>
            <a:r>
              <a:rPr lang="pt-BR" sz="4800" b="1" dirty="0">
                <a:latin typeface="Verdana" panose="020B0604030504040204" pitchFamily="34" charset="0"/>
                <a:ea typeface="Verdana" panose="020B0604030504040204" pitchFamily="34" charset="0"/>
              </a:rPr>
              <a:t>anterior; e </a:t>
            </a:r>
          </a:p>
          <a:p>
            <a:pPr marL="268288" indent="-268288" algn="l">
              <a:lnSpc>
                <a:spcPct val="170000"/>
              </a:lnSpc>
              <a:spcBef>
                <a:spcPts val="600"/>
              </a:spcBef>
              <a:buSzPct val="100000"/>
              <a:buFont typeface="Wingdings" panose="05000000000000000000" pitchFamily="2" charset="2"/>
              <a:buChar char="v"/>
            </a:pPr>
            <a:r>
              <a:rPr lang="pt-BR" sz="4800" b="1" dirty="0" smtClean="0">
                <a:latin typeface="Verdana" panose="020B0604030504040204" pitchFamily="34" charset="0"/>
                <a:ea typeface="Verdana" panose="020B0604030504040204" pitchFamily="34" charset="0"/>
              </a:rPr>
              <a:t>Número </a:t>
            </a:r>
            <a:r>
              <a:rPr lang="pt-BR" sz="4800" b="1" dirty="0">
                <a:latin typeface="Verdana" panose="020B0604030504040204" pitchFamily="34" charset="0"/>
                <a:ea typeface="Verdana" panose="020B0604030504040204" pitchFamily="34" charset="0"/>
              </a:rPr>
              <a:t>da Etapa Anterior</a:t>
            </a:r>
            <a:r>
              <a:rPr lang="pt-BR" sz="4800" dirty="0">
                <a:latin typeface="Verdana" panose="020B0604030504040204" pitchFamily="34" charset="0"/>
                <a:ea typeface="Verdana" panose="020B0604030504040204" pitchFamily="34" charset="0"/>
              </a:rPr>
              <a:t>. </a:t>
            </a:r>
          </a:p>
          <a:p>
            <a:pPr marL="914400" lvl="2" indent="0" algn="just">
              <a:lnSpc>
                <a:spcPct val="170000"/>
              </a:lnSpc>
            </a:pPr>
            <a:r>
              <a:rPr lang="pt-BR" sz="4000" dirty="0" smtClean="0"/>
              <a:t>.</a:t>
            </a:r>
            <a:endParaRPr lang="pt-BR" sz="1400" dirty="0" smtClean="0">
              <a:latin typeface="Verdana" panose="020B0604030504040204" pitchFamily="34" charset="0"/>
              <a:ea typeface="Verdana" panose="020B0604030504040204" pitchFamily="34" charset="0"/>
            </a:endParaRPr>
          </a:p>
          <a:p>
            <a:pPr marL="114300" indent="0" algn="just">
              <a:lnSpc>
                <a:spcPct val="170000"/>
              </a:lnSpc>
            </a:pPr>
            <a:endParaRPr lang="pt-BR" sz="4000" dirty="0" smtClean="0">
              <a:solidFill>
                <a:srgbClr val="0070C0"/>
              </a:solidFill>
              <a:latin typeface="Verdana" panose="020B0604030504040204" pitchFamily="34" charset="0"/>
              <a:ea typeface="Verdana" panose="020B0604030504040204" pitchFamily="34" charset="0"/>
            </a:endParaRPr>
          </a:p>
          <a:p>
            <a:pPr indent="-457200"/>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13046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Correção de erros </a:t>
            </a:r>
            <a:r>
              <a:rPr lang="pt-BR" sz="1800" b="1" dirty="0" smtClean="0">
                <a:solidFill>
                  <a:srgbClr val="003B68"/>
                </a:solidFill>
                <a:latin typeface="Verdana" panose="020B0604030504040204" pitchFamily="34" charset="0"/>
                <a:ea typeface="Verdana" panose="020B0604030504040204" pitchFamily="34" charset="0"/>
              </a:rPr>
              <a:t>no</a:t>
            </a:r>
            <a:r>
              <a:rPr lang="pt-BR" sz="1800" b="1" dirty="0" smtClean="0">
                <a:solidFill>
                  <a:srgbClr val="003B68"/>
                </a:solidFill>
                <a:latin typeface="Verdana" panose="020B0604030504040204" pitchFamily="34" charset="0"/>
                <a:ea typeface="Verdana" panose="020B0604030504040204" pitchFamily="34" charset="0"/>
              </a:rPr>
              <a:t> cadastramento de etapa</a:t>
            </a:r>
            <a:endParaRPr lang="pt-BR" sz="1800" b="1" dirty="0" smtClean="0">
              <a:solidFill>
                <a:srgbClr val="003B68"/>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r>
              <a:rPr lang="pt-BR" sz="1200" dirty="0" smtClean="0">
                <a:latin typeface="Verdana" panose="020B0604030504040204" pitchFamily="34" charset="0"/>
                <a:ea typeface="Verdana" panose="020B0604030504040204" pitchFamily="34" charset="0"/>
              </a:rPr>
              <a:t>(1) </a:t>
            </a:r>
            <a:r>
              <a:rPr lang="pt-BR" sz="1200" dirty="0">
                <a:latin typeface="Verdana" panose="020B0604030504040204" pitchFamily="34" charset="0"/>
                <a:ea typeface="Verdana" panose="020B0604030504040204" pitchFamily="34" charset="0"/>
              </a:rPr>
              <a:t>Acessar o menu </a:t>
            </a:r>
            <a:r>
              <a:rPr lang="pt-BR" sz="1200" b="1" dirty="0">
                <a:latin typeface="Verdana" panose="020B0604030504040204" pitchFamily="34" charset="0"/>
                <a:ea typeface="Verdana" panose="020B0604030504040204" pitchFamily="34" charset="0"/>
              </a:rPr>
              <a:t>SAG-WEB</a:t>
            </a:r>
            <a:r>
              <a:rPr lang="pt-BR" sz="1200" dirty="0">
                <a:latin typeface="Verdana" panose="020B0604030504040204" pitchFamily="34" charset="0"/>
                <a:ea typeface="Verdana" panose="020B0604030504040204" pitchFamily="34" charset="0"/>
              </a:rPr>
              <a:t>, opção “</a:t>
            </a:r>
            <a:r>
              <a:rPr lang="pt-BR" sz="1200" b="1" dirty="0">
                <a:latin typeface="Verdana" panose="020B0604030504040204" pitchFamily="34" charset="0"/>
                <a:ea typeface="Verdana" panose="020B0604030504040204" pitchFamily="34" charset="0"/>
              </a:rPr>
              <a:t>Manter Etapa </a:t>
            </a:r>
            <a:r>
              <a:rPr lang="pt-BR" sz="1200" b="1" dirty="0" smtClean="0">
                <a:latin typeface="Verdana" panose="020B0604030504040204" pitchFamily="34" charset="0"/>
                <a:ea typeface="Verdana" panose="020B0604030504040204" pitchFamily="34" charset="0"/>
              </a:rPr>
              <a:t>Programada”</a:t>
            </a:r>
            <a:r>
              <a:rPr lang="pt-BR" sz="1200" dirty="0" smtClean="0">
                <a:latin typeface="Verdana" panose="020B0604030504040204" pitchFamily="34" charset="0"/>
                <a:ea typeface="Verdana" panose="020B0604030504040204" pitchFamily="34" charset="0"/>
              </a:rPr>
              <a:t>.</a:t>
            </a:r>
            <a:endParaRPr lang="pt-BR" sz="1200" dirty="0" smtClean="0">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1512550" y="2040512"/>
            <a:ext cx="5937694" cy="2942161"/>
          </a:xfrm>
          <a:prstGeom prst="rect">
            <a:avLst/>
          </a:prstGeom>
        </p:spPr>
      </p:pic>
    </p:spTree>
    <p:extLst>
      <p:ext uri="{BB962C8B-B14F-4D97-AF65-F5344CB8AC3E}">
        <p14:creationId xmlns:p14="http://schemas.microsoft.com/office/powerpoint/2010/main" val="40896476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Correção de erros </a:t>
            </a:r>
            <a:r>
              <a:rPr lang="pt-BR" sz="1800" b="1" dirty="0" smtClean="0">
                <a:solidFill>
                  <a:srgbClr val="003B68"/>
                </a:solidFill>
                <a:latin typeface="Verdana" panose="020B0604030504040204" pitchFamily="34" charset="0"/>
                <a:ea typeface="Verdana" panose="020B0604030504040204" pitchFamily="34" charset="0"/>
              </a:rPr>
              <a:t>no cadastramento de etapa</a:t>
            </a:r>
            <a:endParaRPr lang="pt-BR" sz="1800" b="1" dirty="0" smtClean="0">
              <a:solidFill>
                <a:srgbClr val="003B68"/>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r>
              <a:rPr lang="pt-BR" sz="1200" dirty="0" smtClean="0">
                <a:latin typeface="Verdana" panose="020B0604030504040204" pitchFamily="34" charset="0"/>
                <a:ea typeface="Verdana" panose="020B0604030504040204" pitchFamily="34" charset="0"/>
              </a:rPr>
              <a:t>(2) </a:t>
            </a:r>
            <a:r>
              <a:rPr lang="pt-BR" sz="1200" dirty="0">
                <a:latin typeface="Verdana" panose="020B0604030504040204" pitchFamily="34" charset="0"/>
                <a:ea typeface="Verdana" panose="020B0604030504040204" pitchFamily="34" charset="0"/>
              </a:rPr>
              <a:t>S</a:t>
            </a:r>
            <a:r>
              <a:rPr lang="pt-BR" sz="1200" dirty="0" smtClean="0">
                <a:latin typeface="Verdana" panose="020B0604030504040204" pitchFamily="34" charset="0"/>
                <a:ea typeface="Verdana" panose="020B0604030504040204" pitchFamily="34" charset="0"/>
              </a:rPr>
              <a:t>elecionar</a:t>
            </a:r>
            <a:r>
              <a:rPr lang="pt-BR" sz="1200" dirty="0">
                <a:latin typeface="Verdana" panose="020B0604030504040204" pitchFamily="34" charset="0"/>
                <a:ea typeface="Verdana" panose="020B0604030504040204" pitchFamily="34" charset="0"/>
              </a:rPr>
              <a:t>, com um clique, a opção “Incluir”, que dará acesso à tela “Incluir Etapa Programada”, conforme demonstrado a seguir.</a:t>
            </a:r>
          </a:p>
          <a:p>
            <a:pPr marL="0" indent="0" algn="just">
              <a:lnSpc>
                <a:spcPct val="170000"/>
              </a:lnSpc>
            </a:pPr>
            <a:r>
              <a:rPr lang="pt-BR" sz="1200" dirty="0" smtClean="0">
                <a:latin typeface="Verdana" panose="020B0604030504040204" pitchFamily="34" charset="0"/>
                <a:ea typeface="Verdana" panose="020B0604030504040204" pitchFamily="34" charset="0"/>
              </a:rPr>
              <a:t>.</a:t>
            </a: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3" name="Imagem 2"/>
          <p:cNvPicPr>
            <a:picLocks noChangeAspect="1"/>
          </p:cNvPicPr>
          <p:nvPr/>
        </p:nvPicPr>
        <p:blipFill>
          <a:blip r:embed="rId3"/>
          <a:stretch>
            <a:fillRect/>
          </a:stretch>
        </p:blipFill>
        <p:spPr>
          <a:xfrm>
            <a:off x="1192320" y="2383758"/>
            <a:ext cx="6578154" cy="2615411"/>
          </a:xfrm>
          <a:prstGeom prst="rect">
            <a:avLst/>
          </a:prstGeom>
        </p:spPr>
      </p:pic>
    </p:spTree>
    <p:extLst>
      <p:ext uri="{BB962C8B-B14F-4D97-AF65-F5344CB8AC3E}">
        <p14:creationId xmlns:p14="http://schemas.microsoft.com/office/powerpoint/2010/main" val="17446742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Correção de erros </a:t>
            </a:r>
            <a:r>
              <a:rPr lang="pt-BR" sz="1800" b="1" dirty="0" smtClean="0">
                <a:solidFill>
                  <a:srgbClr val="003B68"/>
                </a:solidFill>
                <a:latin typeface="Verdana" panose="020B0604030504040204" pitchFamily="34" charset="0"/>
                <a:ea typeface="Verdana" panose="020B0604030504040204" pitchFamily="34" charset="0"/>
              </a:rPr>
              <a:t>no cadastramento de etapa</a:t>
            </a:r>
            <a:endParaRPr lang="pt-BR" sz="1800" b="1" dirty="0" smtClean="0">
              <a:solidFill>
                <a:srgbClr val="003B68"/>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1"/>
            <a:ext cx="8384165" cy="3999571"/>
          </a:xfrm>
        </p:spPr>
        <p:txBody>
          <a:bodyPr>
            <a:normAutofit fontScale="77500" lnSpcReduction="20000"/>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11430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r>
              <a:rPr lang="pt-BR" sz="1500" dirty="0" smtClean="0">
                <a:latin typeface="Verdana" panose="020B0604030504040204" pitchFamily="34" charset="0"/>
                <a:ea typeface="Verdana" panose="020B0604030504040204" pitchFamily="34" charset="0"/>
              </a:rPr>
              <a:t>(3) </a:t>
            </a:r>
            <a:r>
              <a:rPr lang="pt-BR" sz="1500" dirty="0">
                <a:latin typeface="Verdana" panose="020B0604030504040204" pitchFamily="34" charset="0"/>
                <a:ea typeface="Verdana" panose="020B0604030504040204" pitchFamily="34" charset="0"/>
              </a:rPr>
              <a:t>Preencher os campos </a:t>
            </a:r>
            <a:r>
              <a:rPr lang="pt-BR" sz="1500" b="1" dirty="0">
                <a:latin typeface="Verdana" panose="020B0604030504040204" pitchFamily="34" charset="0"/>
                <a:ea typeface="Verdana" panose="020B0604030504040204" pitchFamily="34" charset="0"/>
              </a:rPr>
              <a:t>Unidade Orçamentária </a:t>
            </a:r>
            <a:r>
              <a:rPr lang="pt-BR" sz="1500" dirty="0">
                <a:latin typeface="Verdana" panose="020B0604030504040204" pitchFamily="34" charset="0"/>
                <a:ea typeface="Verdana" panose="020B0604030504040204" pitchFamily="34" charset="0"/>
              </a:rPr>
              <a:t>e </a:t>
            </a:r>
            <a:r>
              <a:rPr lang="pt-BR" sz="1500" b="1" dirty="0">
                <a:latin typeface="Verdana" panose="020B0604030504040204" pitchFamily="34" charset="0"/>
                <a:ea typeface="Verdana" panose="020B0604030504040204" pitchFamily="34" charset="0"/>
              </a:rPr>
              <a:t>Número da Etapa </a:t>
            </a:r>
            <a:r>
              <a:rPr lang="pt-BR" sz="1500" dirty="0">
                <a:latin typeface="Verdana" panose="020B0604030504040204" pitchFamily="34" charset="0"/>
                <a:ea typeface="Verdana" panose="020B0604030504040204" pitchFamily="34" charset="0"/>
              </a:rPr>
              <a:t>que será alterada</a:t>
            </a:r>
            <a:r>
              <a:rPr lang="pt-BR" sz="1500" dirty="0" smtClean="0">
                <a:latin typeface="Verdana" panose="020B0604030504040204" pitchFamily="34" charset="0"/>
                <a:ea typeface="Verdana" panose="020B0604030504040204" pitchFamily="34" charset="0"/>
              </a:rPr>
              <a:t>.</a:t>
            </a:r>
          </a:p>
          <a:p>
            <a:pPr marL="0" indent="0" algn="just">
              <a:lnSpc>
                <a:spcPct val="150000"/>
              </a:lnSpc>
            </a:pPr>
            <a:endParaRPr lang="pt-BR" sz="1500" dirty="0">
              <a:latin typeface="Verdana" panose="020B0604030504040204" pitchFamily="34" charset="0"/>
              <a:ea typeface="Verdana" panose="020B0604030504040204" pitchFamily="34" charset="0"/>
            </a:endParaRPr>
          </a:p>
          <a:p>
            <a:pPr marL="0" indent="0" algn="just">
              <a:lnSpc>
                <a:spcPct val="150000"/>
              </a:lnSpc>
            </a:pPr>
            <a:r>
              <a:rPr lang="pt-BR" sz="1500" dirty="0" smtClean="0">
                <a:latin typeface="Verdana" panose="020B0604030504040204" pitchFamily="34" charset="0"/>
                <a:ea typeface="Verdana" panose="020B0604030504040204" pitchFamily="34" charset="0"/>
              </a:rPr>
              <a:t>(4) Clicar </a:t>
            </a:r>
            <a:r>
              <a:rPr lang="pt-BR" sz="1500" dirty="0">
                <a:latin typeface="Verdana" panose="020B0604030504040204" pitchFamily="34" charset="0"/>
                <a:ea typeface="Verdana" panose="020B0604030504040204" pitchFamily="34" charset="0"/>
              </a:rPr>
              <a:t>na opção “</a:t>
            </a:r>
            <a:r>
              <a:rPr lang="pt-BR" sz="1500" b="1" dirty="0">
                <a:latin typeface="Verdana" panose="020B0604030504040204" pitchFamily="34" charset="0"/>
                <a:ea typeface="Verdana" panose="020B0604030504040204" pitchFamily="34" charset="0"/>
              </a:rPr>
              <a:t>Consultar”</a:t>
            </a:r>
            <a:r>
              <a:rPr lang="pt-BR" sz="1500" dirty="0">
                <a:latin typeface="Verdana" panose="020B0604030504040204" pitchFamily="34" charset="0"/>
                <a:ea typeface="Verdana" panose="020B0604030504040204" pitchFamily="34" charset="0"/>
              </a:rPr>
              <a:t> - O sistema carregará as informações da </a:t>
            </a:r>
            <a:r>
              <a:rPr lang="pt-BR" sz="1500" dirty="0" smtClean="0">
                <a:latin typeface="Verdana" panose="020B0604030504040204" pitchFamily="34" charset="0"/>
                <a:ea typeface="Verdana" panose="020B0604030504040204" pitchFamily="34" charset="0"/>
              </a:rPr>
              <a:t>etapa.</a:t>
            </a:r>
            <a:endParaRPr lang="pt-BR" sz="15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r>
              <a:rPr lang="pt-BR" sz="1000" dirty="0" smtClean="0">
                <a:solidFill>
                  <a:srgbClr val="FF0000"/>
                </a:solidFill>
                <a:latin typeface="Verdana" panose="020B0604030504040204" pitchFamily="34" charset="0"/>
                <a:ea typeface="Verdana" panose="020B0604030504040204" pitchFamily="34" charset="0"/>
              </a:rPr>
              <a:t>Atenção</a:t>
            </a:r>
          </a:p>
          <a:p>
            <a:pPr marL="0" indent="0" algn="just">
              <a:lnSpc>
                <a:spcPct val="150000"/>
              </a:lnSpc>
            </a:pPr>
            <a:r>
              <a:rPr lang="pt-BR" sz="1000" dirty="0" smtClean="0">
                <a:latin typeface="Verdana" panose="020B0604030504040204" pitchFamily="34" charset="0"/>
                <a:ea typeface="Verdana" panose="020B0604030504040204" pitchFamily="34" charset="0"/>
              </a:rPr>
              <a:t>A </a:t>
            </a:r>
            <a:r>
              <a:rPr lang="pt-BR" sz="1000" dirty="0">
                <a:latin typeface="Verdana" panose="020B0604030504040204" pitchFamily="34" charset="0"/>
                <a:ea typeface="Verdana" panose="020B0604030504040204" pitchFamily="34" charset="0"/>
              </a:rPr>
              <a:t>alteração dos dados da etapa cadastrada </a:t>
            </a:r>
            <a:r>
              <a:rPr lang="pt-BR" sz="1000" b="1" dirty="0">
                <a:latin typeface="Verdana" panose="020B0604030504040204" pitchFamily="34" charset="0"/>
                <a:ea typeface="Verdana" panose="020B0604030504040204" pitchFamily="34" charset="0"/>
              </a:rPr>
              <a:t>só pode ser realizada pelo Agente de Planejamento no bimestre de inclusão da etapa</a:t>
            </a:r>
            <a:r>
              <a:rPr lang="pt-BR" sz="1000" dirty="0">
                <a:latin typeface="Verdana" panose="020B0604030504040204" pitchFamily="34" charset="0"/>
                <a:ea typeface="Verdana" panose="020B0604030504040204" pitchFamily="34" charset="0"/>
              </a:rPr>
              <a:t>. Após esse período, o Agente de Planejamento deverá solicitar à SUPLAN/SEORC/SEEC as correções necessárias</a:t>
            </a:r>
            <a:r>
              <a:rPr lang="pt-BR" sz="1000" dirty="0" smtClean="0">
                <a:latin typeface="Verdana" panose="020B0604030504040204" pitchFamily="34" charset="0"/>
                <a:ea typeface="Verdana" panose="020B0604030504040204" pitchFamily="34" charset="0"/>
              </a:rPr>
              <a:t>.</a:t>
            </a:r>
            <a:endParaRPr lang="pt-BR" sz="1200" dirty="0" smtClean="0">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49400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Correção de erros </a:t>
            </a:r>
            <a:r>
              <a:rPr lang="pt-BR" sz="1800" b="1" dirty="0" smtClean="0">
                <a:solidFill>
                  <a:srgbClr val="003B68"/>
                </a:solidFill>
                <a:latin typeface="Verdana" panose="020B0604030504040204" pitchFamily="34" charset="0"/>
                <a:ea typeface="Verdana" panose="020B0604030504040204" pitchFamily="34" charset="0"/>
              </a:rPr>
              <a:t>no cadastramento de etapa</a:t>
            </a:r>
            <a:endParaRPr lang="pt-BR" sz="1800" b="1" dirty="0" smtClean="0">
              <a:solidFill>
                <a:srgbClr val="003B68"/>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1"/>
            <a:ext cx="8384165" cy="399957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11430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300" dirty="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3" name="Imagem 2"/>
          <p:cNvPicPr>
            <a:picLocks noChangeAspect="1"/>
          </p:cNvPicPr>
          <p:nvPr/>
        </p:nvPicPr>
        <p:blipFill>
          <a:blip r:embed="rId3"/>
          <a:stretch>
            <a:fillRect/>
          </a:stretch>
        </p:blipFill>
        <p:spPr>
          <a:xfrm>
            <a:off x="623354" y="1497776"/>
            <a:ext cx="7766977" cy="3645724"/>
          </a:xfrm>
          <a:prstGeom prst="rect">
            <a:avLst/>
          </a:prstGeom>
        </p:spPr>
      </p:pic>
    </p:spTree>
    <p:extLst>
      <p:ext uri="{BB962C8B-B14F-4D97-AF65-F5344CB8AC3E}">
        <p14:creationId xmlns:p14="http://schemas.microsoft.com/office/powerpoint/2010/main" val="480910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Reprogramação das datas de </a:t>
            </a:r>
            <a:r>
              <a:rPr lang="pt-BR" sz="1800" b="1" dirty="0" smtClean="0">
                <a:solidFill>
                  <a:srgbClr val="003B68"/>
                </a:solidFill>
                <a:latin typeface="Verdana" panose="020B0604030504040204" pitchFamily="34" charset="0"/>
                <a:ea typeface="Verdana" panose="020B0604030504040204" pitchFamily="34" charset="0"/>
              </a:rPr>
              <a:t>início e término previstas</a:t>
            </a:r>
            <a:endParaRPr lang="pt-BR" sz="1800" b="1" dirty="0" smtClean="0">
              <a:solidFill>
                <a:srgbClr val="003B68"/>
              </a:solidFill>
              <a:latin typeface="Verdana" panose="020B0604030504040204" pitchFamily="34" charset="0"/>
              <a:ea typeface="Verdana" panose="020B0604030504040204" pitchFamily="34" charset="0"/>
            </a:endParaRP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152290"/>
            <a:ext cx="8384165" cy="3992138"/>
          </a:xfrm>
        </p:spPr>
        <p:txBody>
          <a:bodyPr>
            <a:normAutofit/>
          </a:bodyPr>
          <a:lstStyle/>
          <a:p>
            <a:pPr marL="11430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70000"/>
              </a:lnSpc>
            </a:pPr>
            <a:r>
              <a:rPr lang="pt-BR" sz="1200" dirty="0" smtClean="0">
                <a:latin typeface="Verdana" panose="020B0604030504040204" pitchFamily="34" charset="0"/>
                <a:ea typeface="Verdana" panose="020B0604030504040204" pitchFamily="34" charset="0"/>
              </a:rPr>
              <a:t>(1) Se </a:t>
            </a:r>
            <a:r>
              <a:rPr lang="pt-BR" sz="1200" dirty="0">
                <a:latin typeface="Verdana" panose="020B0604030504040204" pitchFamily="34" charset="0"/>
                <a:ea typeface="Verdana" panose="020B0604030504040204" pitchFamily="34" charset="0"/>
              </a:rPr>
              <a:t>houver necessidade de reprogramar as datas previstas para execução da etapa, o agente de planejamento deverá acessar o menu SAG-WEB, opção “</a:t>
            </a:r>
            <a:r>
              <a:rPr lang="pt-BR" sz="1200" b="1" dirty="0">
                <a:latin typeface="Verdana" panose="020B0604030504040204" pitchFamily="34" charset="0"/>
                <a:ea typeface="Verdana" panose="020B0604030504040204" pitchFamily="34" charset="0"/>
              </a:rPr>
              <a:t>Manter Etapa Programada</a:t>
            </a:r>
            <a:r>
              <a:rPr lang="pt-BR" sz="1200" dirty="0">
                <a:latin typeface="Verdana" panose="020B0604030504040204" pitchFamily="34" charset="0"/>
                <a:ea typeface="Verdana" panose="020B0604030504040204" pitchFamily="34" charset="0"/>
              </a:rPr>
              <a:t>”, e clicar em “</a:t>
            </a:r>
            <a:r>
              <a:rPr lang="pt-BR" sz="1200" b="1" dirty="0">
                <a:latin typeface="Verdana" panose="020B0604030504040204" pitchFamily="34" charset="0"/>
                <a:ea typeface="Verdana" panose="020B0604030504040204" pitchFamily="34" charset="0"/>
              </a:rPr>
              <a:t>Incluir</a:t>
            </a:r>
            <a:r>
              <a:rPr lang="pt-BR" sz="1200" dirty="0">
                <a:latin typeface="Verdana" panose="020B0604030504040204" pitchFamily="34" charset="0"/>
                <a:ea typeface="Verdana" panose="020B0604030504040204" pitchFamily="34" charset="0"/>
              </a:rPr>
              <a:t>”. </a:t>
            </a:r>
          </a:p>
          <a:p>
            <a:pPr marL="0" indent="0" algn="just">
              <a:lnSpc>
                <a:spcPct val="170000"/>
              </a:lnSpc>
            </a:pPr>
            <a:endParaRPr lang="pt-BR" sz="19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3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762825" y="2558835"/>
            <a:ext cx="7437144" cy="2273357"/>
          </a:xfrm>
          <a:prstGeom prst="rect">
            <a:avLst/>
          </a:prstGeom>
        </p:spPr>
      </p:pic>
    </p:spTree>
    <p:extLst>
      <p:ext uri="{BB962C8B-B14F-4D97-AF65-F5344CB8AC3E}">
        <p14:creationId xmlns:p14="http://schemas.microsoft.com/office/powerpoint/2010/main" val="3098380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Reprogramação das datas de </a:t>
            </a:r>
            <a:r>
              <a:rPr lang="pt-BR" sz="1800" b="1" dirty="0" smtClean="0">
                <a:solidFill>
                  <a:srgbClr val="003B68"/>
                </a:solidFill>
                <a:latin typeface="Verdana" panose="020B0604030504040204" pitchFamily="34" charset="0"/>
                <a:ea typeface="Verdana" panose="020B0604030504040204" pitchFamily="34" charset="0"/>
              </a:rPr>
              <a:t>início e término </a:t>
            </a:r>
            <a:r>
              <a:rPr lang="pt-BR" sz="1800" b="1" dirty="0" smtClean="0">
                <a:solidFill>
                  <a:srgbClr val="003B68"/>
                </a:solidFill>
                <a:latin typeface="Verdana" panose="020B0604030504040204" pitchFamily="34" charset="0"/>
                <a:ea typeface="Verdana" panose="020B0604030504040204" pitchFamily="34" charset="0"/>
              </a:rPr>
              <a:t>previstas</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92817"/>
            <a:ext cx="8384165" cy="4007006"/>
          </a:xfrm>
        </p:spPr>
        <p:txBody>
          <a:bodyPr>
            <a:normAutofit/>
          </a:bodyPr>
          <a:lstStyle/>
          <a:p>
            <a:pPr marL="114300" indent="0" algn="just">
              <a:lnSpc>
                <a:spcPct val="150000"/>
              </a:lnSpc>
            </a:pPr>
            <a:endParaRPr lang="pt-BR" sz="1200" dirty="0" smtClean="0">
              <a:latin typeface="Verdana" panose="020B0604030504040204" pitchFamily="34" charset="0"/>
              <a:ea typeface="Verdana" panose="020B0604030504040204" pitchFamily="34" charset="0"/>
            </a:endParaRPr>
          </a:p>
          <a:p>
            <a:pPr lvl="0" algn="just">
              <a:lnSpc>
                <a:spcPct val="150000"/>
              </a:lnSpc>
            </a:pPr>
            <a:r>
              <a:rPr lang="pt-BR" sz="1200" dirty="0" smtClean="0">
                <a:latin typeface="Verdana" panose="020B0604030504040204" pitchFamily="34" charset="0"/>
                <a:ea typeface="Verdana" panose="020B0604030504040204" pitchFamily="34" charset="0"/>
              </a:rPr>
              <a:t>(2) Preencher </a:t>
            </a:r>
            <a:r>
              <a:rPr lang="pt-BR" sz="1200" dirty="0">
                <a:latin typeface="Verdana" panose="020B0604030504040204" pitchFamily="34" charset="0"/>
                <a:ea typeface="Verdana" panose="020B0604030504040204" pitchFamily="34" charset="0"/>
              </a:rPr>
              <a:t>os campos </a:t>
            </a:r>
            <a:r>
              <a:rPr lang="pt-BR" sz="1200" b="1" dirty="0">
                <a:latin typeface="Verdana" panose="020B0604030504040204" pitchFamily="34" charset="0"/>
                <a:ea typeface="Verdana" panose="020B0604030504040204" pitchFamily="34" charset="0"/>
              </a:rPr>
              <a:t>Unidade Orçamentária</a:t>
            </a:r>
            <a:r>
              <a:rPr lang="pt-BR" sz="1200" dirty="0">
                <a:latin typeface="Verdana" panose="020B0604030504040204" pitchFamily="34" charset="0"/>
                <a:ea typeface="Verdana" panose="020B0604030504040204" pitchFamily="34" charset="0"/>
              </a:rPr>
              <a:t> e </a:t>
            </a:r>
            <a:r>
              <a:rPr lang="pt-BR" sz="1200" b="1" dirty="0">
                <a:latin typeface="Verdana" panose="020B0604030504040204" pitchFamily="34" charset="0"/>
                <a:ea typeface="Verdana" panose="020B0604030504040204" pitchFamily="34" charset="0"/>
              </a:rPr>
              <a:t>Número da Etapa </a:t>
            </a:r>
            <a:r>
              <a:rPr lang="pt-BR" sz="1200" dirty="0">
                <a:latin typeface="Verdana" panose="020B0604030504040204" pitchFamily="34" charset="0"/>
                <a:ea typeface="Verdana" panose="020B0604030504040204" pitchFamily="34" charset="0"/>
              </a:rPr>
              <a:t>que será reprogramada.</a:t>
            </a:r>
          </a:p>
          <a:p>
            <a:pPr lvl="0" algn="just">
              <a:lnSpc>
                <a:spcPct val="150000"/>
              </a:lnSpc>
            </a:pPr>
            <a:r>
              <a:rPr lang="pt-BR" sz="1200" dirty="0" smtClean="0">
                <a:latin typeface="Verdana" panose="020B0604030504040204" pitchFamily="34" charset="0"/>
                <a:ea typeface="Verdana" panose="020B0604030504040204" pitchFamily="34" charset="0"/>
              </a:rPr>
              <a:t>(3) Clicar </a:t>
            </a:r>
            <a:r>
              <a:rPr lang="pt-BR" sz="1200" dirty="0">
                <a:latin typeface="Verdana" panose="020B0604030504040204" pitchFamily="34" charset="0"/>
                <a:ea typeface="Verdana" panose="020B0604030504040204" pitchFamily="34" charset="0"/>
              </a:rPr>
              <a:t>na opção “</a:t>
            </a:r>
            <a:r>
              <a:rPr lang="pt-BR" sz="1200" b="1" dirty="0">
                <a:latin typeface="Verdana" panose="020B0604030504040204" pitchFamily="34" charset="0"/>
                <a:ea typeface="Verdana" panose="020B0604030504040204" pitchFamily="34" charset="0"/>
              </a:rPr>
              <a:t>Consultar</a:t>
            </a:r>
            <a:r>
              <a:rPr lang="pt-BR" sz="1200" dirty="0" smtClean="0">
                <a:latin typeface="Verdana" panose="020B0604030504040204" pitchFamily="34" charset="0"/>
                <a:ea typeface="Verdana" panose="020B0604030504040204" pitchFamily="34" charset="0"/>
              </a:rPr>
              <a:t>”: o </a:t>
            </a:r>
            <a:r>
              <a:rPr lang="pt-BR" sz="1200" dirty="0">
                <a:latin typeface="Verdana" panose="020B0604030504040204" pitchFamily="34" charset="0"/>
                <a:ea typeface="Verdana" panose="020B0604030504040204" pitchFamily="34" charset="0"/>
              </a:rPr>
              <a:t>sistema carregará as informações da etapa.</a:t>
            </a:r>
          </a:p>
          <a:p>
            <a:pPr algn="just">
              <a:lnSpc>
                <a:spcPct val="150000"/>
              </a:lnSpc>
            </a:pPr>
            <a:r>
              <a:rPr lang="pt-BR" sz="1200" dirty="0" smtClean="0">
                <a:latin typeface="Verdana" panose="020B0604030504040204" pitchFamily="34" charset="0"/>
                <a:ea typeface="Verdana" panose="020B0604030504040204" pitchFamily="34" charset="0"/>
              </a:rPr>
              <a:t>(4) Proceder </a:t>
            </a:r>
            <a:r>
              <a:rPr lang="pt-BR" sz="1200" dirty="0">
                <a:latin typeface="Verdana" panose="020B0604030504040204" pitchFamily="34" charset="0"/>
                <a:ea typeface="Verdana" panose="020B0604030504040204" pitchFamily="34" charset="0"/>
              </a:rPr>
              <a:t>às alterações necessárias nas datas e, em seguida, clicar na opção “</a:t>
            </a:r>
            <a:r>
              <a:rPr lang="pt-BR" sz="1200" b="1" dirty="0">
                <a:latin typeface="Verdana" panose="020B0604030504040204" pitchFamily="34" charset="0"/>
                <a:ea typeface="Verdana" panose="020B0604030504040204" pitchFamily="34" charset="0"/>
              </a:rPr>
              <a:t>Salvar</a:t>
            </a:r>
            <a:r>
              <a:rPr lang="pt-BR" sz="1200" dirty="0">
                <a:latin typeface="Verdana" panose="020B0604030504040204" pitchFamily="34" charset="0"/>
                <a:ea typeface="Verdana" panose="020B0604030504040204" pitchFamily="34" charset="0"/>
              </a:rPr>
              <a:t>”. Será emitida a mensagem “Alteração efetuada com sucesso”.</a:t>
            </a:r>
          </a:p>
          <a:p>
            <a:pPr marL="0" indent="0" algn="just">
              <a:lnSpc>
                <a:spcPct val="170000"/>
              </a:lnSpc>
            </a:pPr>
            <a:endParaRPr lang="pt-BR" sz="19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3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3" name="Imagem 2"/>
          <p:cNvPicPr>
            <a:picLocks noChangeAspect="1"/>
          </p:cNvPicPr>
          <p:nvPr/>
        </p:nvPicPr>
        <p:blipFill>
          <a:blip r:embed="rId3"/>
          <a:stretch>
            <a:fillRect/>
          </a:stretch>
        </p:blipFill>
        <p:spPr>
          <a:xfrm>
            <a:off x="1883392" y="2558889"/>
            <a:ext cx="5246902" cy="2489053"/>
          </a:xfrm>
          <a:prstGeom prst="rect">
            <a:avLst/>
          </a:prstGeom>
        </p:spPr>
      </p:pic>
    </p:spTree>
    <p:extLst>
      <p:ext uri="{BB962C8B-B14F-4D97-AF65-F5344CB8AC3E}">
        <p14:creationId xmlns:p14="http://schemas.microsoft.com/office/powerpoint/2010/main" val="324389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66307"/>
            <a:ext cx="7667782"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Físico-Financeiro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r>
              <a:rPr lang="pt-BR" sz="1800" b="1" dirty="0" smtClean="0">
                <a:solidFill>
                  <a:srgbClr val="00518E"/>
                </a:solidFill>
                <a:latin typeface="Verdana" panose="020B0604030504040204" pitchFamily="34" charset="0"/>
                <a:ea typeface="Verdana" panose="020B0604030504040204" pitchFamily="34" charset="0"/>
              </a:rPr>
              <a:t>Fundamentação </a:t>
            </a:r>
            <a:r>
              <a:rPr lang="pt-BR" sz="1800" b="1" dirty="0" smtClean="0">
                <a:solidFill>
                  <a:srgbClr val="00518E"/>
                </a:solidFill>
                <a:latin typeface="Verdana" panose="020B0604030504040204" pitchFamily="34" charset="0"/>
                <a:ea typeface="Verdana" panose="020B0604030504040204" pitchFamily="34" charset="0"/>
              </a:rPr>
              <a:t>Legal</a:t>
            </a:r>
            <a:endParaRPr sz="1800" b="1" dirty="0">
              <a:solidFill>
                <a:srgbClr val="00518E"/>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148804" y="1561171"/>
            <a:ext cx="8328400" cy="1946622"/>
          </a:xfrm>
          <a:prstGeom prst="rect">
            <a:avLst/>
          </a:prstGeom>
          <a:noFill/>
          <a:ln>
            <a:noFill/>
          </a:ln>
        </p:spPr>
        <p:txBody>
          <a:bodyPr spcFirstLastPara="1" wrap="square" lIns="91425" tIns="91425" rIns="91425" bIns="91425" anchor="t" anchorCtr="0">
            <a:noAutofit/>
          </a:bodyPr>
          <a:lstStyle/>
          <a:p>
            <a:pPr marL="900113" lvl="0" indent="-273050" algn="just">
              <a:lnSpc>
                <a:spcPct val="200000"/>
              </a:lnSpc>
              <a:buFont typeface="Wingdings" panose="05000000000000000000" pitchFamily="2" charset="2"/>
              <a:buChar char="v"/>
            </a:pPr>
            <a:r>
              <a:rPr lang="pt-BR" dirty="0" smtClean="0">
                <a:solidFill>
                  <a:schemeClr val="tx1"/>
                </a:solidFill>
                <a:latin typeface="Verdana" panose="020B0604030504040204" pitchFamily="34" charset="0"/>
                <a:ea typeface="Verdana" panose="020B0604030504040204" pitchFamily="34" charset="0"/>
              </a:rPr>
              <a:t>Lei Orgânica do DF - art. 153, inciso III;</a:t>
            </a:r>
          </a:p>
          <a:p>
            <a:pPr marL="900113" lvl="0" indent="-273050" algn="just">
              <a:lnSpc>
                <a:spcPct val="200000"/>
              </a:lnSpc>
              <a:buFont typeface="Wingdings" panose="05000000000000000000" pitchFamily="2" charset="2"/>
              <a:buChar char="v"/>
            </a:pPr>
            <a:r>
              <a:rPr lang="pt-BR" dirty="0" smtClean="0">
                <a:solidFill>
                  <a:schemeClr val="tx1"/>
                </a:solidFill>
                <a:latin typeface="Verdana" panose="020B0604030504040204" pitchFamily="34" charset="0"/>
                <a:ea typeface="Verdana" panose="020B0604030504040204" pitchFamily="34" charset="0"/>
              </a:rPr>
              <a:t>Decreto nº 39.118, de 13/06/2018;</a:t>
            </a:r>
          </a:p>
          <a:p>
            <a:pPr marL="900113" indent="-273050" algn="just">
              <a:lnSpc>
                <a:spcPct val="200000"/>
              </a:lnSpc>
              <a:buFont typeface="Wingdings" panose="05000000000000000000" pitchFamily="2" charset="2"/>
              <a:buChar char="v"/>
            </a:pPr>
            <a:r>
              <a:rPr lang="pt-BR" dirty="0" smtClean="0">
                <a:latin typeface="Verdana" panose="020B0604030504040204" pitchFamily="34" charset="0"/>
                <a:ea typeface="Verdana" panose="020B0604030504040204" pitchFamily="34" charset="0"/>
              </a:rPr>
              <a:t>Lei nº. </a:t>
            </a:r>
            <a:r>
              <a:rPr lang="pt-BR" dirty="0" smtClean="0">
                <a:latin typeface="Verdana" panose="020B0604030504040204" pitchFamily="34" charset="0"/>
                <a:ea typeface="Verdana" panose="020B0604030504040204" pitchFamily="34" charset="0"/>
                <a:hlinkClick r:id="rId3"/>
              </a:rPr>
              <a:t>6.664,</a:t>
            </a:r>
            <a:r>
              <a:rPr lang="pt-BR" dirty="0" smtClean="0">
                <a:latin typeface="Verdana" panose="020B0604030504040204" pitchFamily="34" charset="0"/>
                <a:ea typeface="Verdana" panose="020B0604030504040204" pitchFamily="34" charset="0"/>
              </a:rPr>
              <a:t> de 03/09/2020 – Inc. VI do art. 86 e art. 91 - Lei de Diretrizes Orçamentárias – LDO/2021;</a:t>
            </a:r>
          </a:p>
          <a:p>
            <a:pPr marL="900113" indent="-273050" algn="just">
              <a:lnSpc>
                <a:spcPct val="200000"/>
              </a:lnSpc>
              <a:buFont typeface="Wingdings" panose="05000000000000000000" pitchFamily="2" charset="2"/>
              <a:buChar char="v"/>
            </a:pPr>
            <a:r>
              <a:rPr lang="pt-BR" dirty="0" smtClean="0">
                <a:latin typeface="Verdana" panose="020B0604030504040204" pitchFamily="34" charset="0"/>
                <a:ea typeface="Verdana" panose="020B0604030504040204" pitchFamily="34" charset="0"/>
              </a:rPr>
              <a:t>Lei nº 6.778, de 06/01/2021 - Lei Orçamentária Anual – LOA/2021;</a:t>
            </a:r>
            <a:endParaRPr lang="pt-BR" dirty="0" smtClean="0">
              <a:solidFill>
                <a:schemeClr val="tx1"/>
              </a:solidFill>
              <a:latin typeface="Verdana" panose="020B0604030504040204" pitchFamily="34" charset="0"/>
              <a:ea typeface="Verdana" panose="020B0604030504040204" pitchFamily="34" charset="0"/>
            </a:endParaRPr>
          </a:p>
          <a:p>
            <a:pPr marL="900113" lvl="0" indent="-273050" algn="just">
              <a:lnSpc>
                <a:spcPct val="200000"/>
              </a:lnSpc>
              <a:buFont typeface="Wingdings" panose="05000000000000000000" pitchFamily="2" charset="2"/>
              <a:buChar char="v"/>
            </a:pPr>
            <a:r>
              <a:rPr lang="pt-BR" dirty="0" smtClean="0">
                <a:solidFill>
                  <a:schemeClr val="tx1"/>
                </a:solidFill>
                <a:latin typeface="Verdana" panose="020B0604030504040204" pitchFamily="34" charset="0"/>
                <a:ea typeface="Verdana" panose="020B0604030504040204" pitchFamily="34" charset="0"/>
              </a:rPr>
              <a:t>Decreto 32.598, de 15/12/2010, art. 89 a 92.</a:t>
            </a:r>
            <a:endParaRPr lang="pt-BR" dirty="0">
              <a:solidFill>
                <a:schemeClr val="tx1"/>
              </a:solidFill>
              <a:latin typeface="Verdana" panose="020B0604030504040204" pitchFamily="34" charset="0"/>
              <a:ea typeface="Verdana" panose="020B0604030504040204" pitchFamily="34" charset="0"/>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Tree>
    <p:extLst>
      <p:ext uri="{BB962C8B-B14F-4D97-AF65-F5344CB8AC3E}">
        <p14:creationId xmlns:p14="http://schemas.microsoft.com/office/powerpoint/2010/main" val="1507128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 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a:t>
            </a:r>
            <a:r>
              <a:rPr lang="pt-BR" sz="1800" b="1" dirty="0">
                <a:solidFill>
                  <a:srgbClr val="00518E"/>
                </a:solidFill>
                <a:latin typeface="Verdana" panose="020B0604030504040204" pitchFamily="34" charset="0"/>
                <a:ea typeface="Verdana" panose="020B0604030504040204" pitchFamily="34" charset="0"/>
              </a:rPr>
              <a:t>das </a:t>
            </a:r>
            <a:r>
              <a:rPr lang="pt-BR" sz="1800" b="1" dirty="0" smtClean="0">
                <a:solidFill>
                  <a:srgbClr val="00518E"/>
                </a:solidFill>
                <a:latin typeface="Verdana" panose="020B0604030504040204" pitchFamily="34" charset="0"/>
                <a:ea typeface="Verdana" panose="020B0604030504040204" pitchFamily="34" charset="0"/>
              </a:rPr>
              <a:t>etapas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Reprogramação das datas de </a:t>
            </a:r>
            <a:r>
              <a:rPr lang="pt-BR" sz="1800" b="1" dirty="0" smtClean="0">
                <a:solidFill>
                  <a:srgbClr val="003B68"/>
                </a:solidFill>
                <a:latin typeface="Verdana" panose="020B0604030504040204" pitchFamily="34" charset="0"/>
                <a:ea typeface="Verdana" panose="020B0604030504040204" pitchFamily="34" charset="0"/>
              </a:rPr>
              <a:t>início e término</a:t>
            </a:r>
            <a:r>
              <a:rPr lang="pt-BR" sz="1800" b="1" dirty="0" smtClean="0">
                <a:solidFill>
                  <a:srgbClr val="003B68"/>
                </a:solidFill>
                <a:latin typeface="Verdana" panose="020B0604030504040204" pitchFamily="34" charset="0"/>
                <a:ea typeface="Verdana" panose="020B0604030504040204" pitchFamily="34" charset="0"/>
              </a:rPr>
              <a:t> </a:t>
            </a:r>
            <a:r>
              <a:rPr lang="pt-BR" sz="1800" b="1" dirty="0" smtClean="0">
                <a:solidFill>
                  <a:srgbClr val="003B68"/>
                </a:solidFill>
                <a:latin typeface="Verdana" panose="020B0604030504040204" pitchFamily="34" charset="0"/>
                <a:ea typeface="Verdana" panose="020B0604030504040204" pitchFamily="34" charset="0"/>
              </a:rPr>
              <a:t>previstas</a:t>
            </a:r>
          </a:p>
          <a:p>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1"/>
            <a:ext cx="8384165" cy="3999571"/>
          </a:xfrm>
        </p:spPr>
        <p:txBody>
          <a:bodyPr>
            <a:normAutofit/>
          </a:bodyPr>
          <a:lstStyle/>
          <a:p>
            <a:pPr marL="114300" indent="0" algn="just">
              <a:lnSpc>
                <a:spcPct val="150000"/>
              </a:lnSpc>
            </a:pPr>
            <a:endParaRPr lang="pt-BR" sz="1200" dirty="0" smtClean="0">
              <a:latin typeface="Verdana" panose="020B0604030504040204" pitchFamily="34" charset="0"/>
              <a:ea typeface="Verdana" panose="020B0604030504040204" pitchFamily="34" charset="0"/>
            </a:endParaRPr>
          </a:p>
          <a:p>
            <a:pPr marL="0" lvl="0" indent="0" algn="just">
              <a:lnSpc>
                <a:spcPct val="150000"/>
              </a:lnSpc>
            </a:pPr>
            <a:endParaRPr lang="pt-BR" sz="1200" b="1" dirty="0" smtClean="0">
              <a:latin typeface="Verdana" panose="020B0604030504040204" pitchFamily="34" charset="0"/>
              <a:ea typeface="Verdana" panose="020B0604030504040204" pitchFamily="34" charset="0"/>
            </a:endParaRPr>
          </a:p>
          <a:p>
            <a:pPr marL="0" lvl="0" indent="0" algn="just">
              <a:lnSpc>
                <a:spcPct val="150000"/>
              </a:lnSpc>
            </a:pPr>
            <a:r>
              <a:rPr lang="pt-BR" sz="1200" b="1" dirty="0" smtClean="0">
                <a:latin typeface="Verdana" panose="020B0604030504040204" pitchFamily="34" charset="0"/>
                <a:ea typeface="Verdana" panose="020B0604030504040204" pitchFamily="34" charset="0"/>
              </a:rPr>
              <a:t>REGRAS</a:t>
            </a:r>
          </a:p>
          <a:p>
            <a:pPr marL="0" indent="0" algn="just">
              <a:lnSpc>
                <a:spcPct val="150000"/>
              </a:lnSpc>
            </a:pPr>
            <a:endParaRPr lang="pt-BR" sz="1200" b="1" dirty="0" smtClean="0">
              <a:latin typeface="Verdana" panose="020B0604030504040204" pitchFamily="34" charset="0"/>
              <a:ea typeface="Verdana" panose="020B0604030504040204" pitchFamily="34" charset="0"/>
            </a:endParaRPr>
          </a:p>
          <a:p>
            <a:pPr marL="0" indent="0" algn="just">
              <a:lnSpc>
                <a:spcPct val="150000"/>
              </a:lnSpc>
            </a:pPr>
            <a:r>
              <a:rPr lang="pt-BR" sz="1200" b="1" dirty="0" smtClean="0">
                <a:latin typeface="Verdana" panose="020B0604030504040204" pitchFamily="34" charset="0"/>
                <a:ea typeface="Verdana" panose="020B0604030504040204" pitchFamily="34" charset="0"/>
              </a:rPr>
              <a:t>Data </a:t>
            </a:r>
            <a:r>
              <a:rPr lang="pt-BR" sz="1200" b="1" dirty="0">
                <a:latin typeface="Verdana" panose="020B0604030504040204" pitchFamily="34" charset="0"/>
                <a:ea typeface="Verdana" panose="020B0604030504040204" pitchFamily="34" charset="0"/>
              </a:rPr>
              <a:t>de </a:t>
            </a:r>
            <a:r>
              <a:rPr lang="pt-BR" sz="1200" b="1" dirty="0" smtClean="0">
                <a:latin typeface="Verdana" panose="020B0604030504040204" pitchFamily="34" charset="0"/>
                <a:ea typeface="Verdana" panose="020B0604030504040204" pitchFamily="34" charset="0"/>
              </a:rPr>
              <a:t>início:</a:t>
            </a:r>
          </a:p>
          <a:p>
            <a:pPr marL="0" indent="0" algn="just">
              <a:lnSpc>
                <a:spcPct val="150000"/>
              </a:lnSpc>
            </a:pPr>
            <a:r>
              <a:rPr lang="pt-BR" sz="1200" dirty="0">
                <a:latin typeface="Verdana" panose="020B0604030504040204" pitchFamily="34" charset="0"/>
                <a:ea typeface="Verdana" panose="020B0604030504040204" pitchFamily="34" charset="0"/>
              </a:rPr>
              <a:t>S</a:t>
            </a:r>
            <a:r>
              <a:rPr lang="pt-BR" sz="1200" dirty="0" smtClean="0">
                <a:latin typeface="Verdana" panose="020B0604030504040204" pitchFamily="34" charset="0"/>
                <a:ea typeface="Verdana" panose="020B0604030504040204" pitchFamily="34" charset="0"/>
              </a:rPr>
              <a:t>ó </a:t>
            </a:r>
            <a:r>
              <a:rPr lang="pt-BR" sz="1200" dirty="0">
                <a:latin typeface="Verdana" panose="020B0604030504040204" pitchFamily="34" charset="0"/>
                <a:ea typeface="Verdana" panose="020B0604030504040204" pitchFamily="34" charset="0"/>
              </a:rPr>
              <a:t>poderá ser antecipada (realização ocorre antes do planejado), não podendo ser postergada. Caso a execução física não se inicie no prazo previsto, o estágio da etapa deverá ser alterado para “NI – Não Iniciada</a:t>
            </a:r>
            <a:r>
              <a:rPr lang="pt-BR" sz="1200" dirty="0" smtClean="0">
                <a:latin typeface="Verdana" panose="020B0604030504040204" pitchFamily="34" charset="0"/>
                <a:ea typeface="Verdana" panose="020B0604030504040204" pitchFamily="34" charset="0"/>
              </a:rPr>
              <a:t>”.</a:t>
            </a: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r>
              <a:rPr lang="pt-BR" sz="1200" b="1" dirty="0">
                <a:latin typeface="Verdana" panose="020B0604030504040204" pitchFamily="34" charset="0"/>
                <a:ea typeface="Verdana" panose="020B0604030504040204" pitchFamily="34" charset="0"/>
              </a:rPr>
              <a:t>Data de término: </a:t>
            </a:r>
            <a:endParaRPr lang="pt-BR" sz="1200" b="1" dirty="0" smtClean="0">
              <a:latin typeface="Verdana" panose="020B0604030504040204" pitchFamily="34" charset="0"/>
              <a:ea typeface="Verdana" panose="020B0604030504040204" pitchFamily="34" charset="0"/>
            </a:endParaRPr>
          </a:p>
          <a:p>
            <a:pPr marL="0" indent="0" algn="just">
              <a:lnSpc>
                <a:spcPct val="150000"/>
              </a:lnSpc>
            </a:pPr>
            <a:r>
              <a:rPr lang="pt-BR" sz="1200" dirty="0" smtClean="0">
                <a:latin typeface="Verdana" panose="020B0604030504040204" pitchFamily="34" charset="0"/>
                <a:ea typeface="Verdana" panose="020B0604030504040204" pitchFamily="34" charset="0"/>
              </a:rPr>
              <a:t>A </a:t>
            </a:r>
            <a:r>
              <a:rPr lang="pt-BR" sz="1200" dirty="0">
                <a:latin typeface="Verdana" panose="020B0604030504040204" pitchFamily="34" charset="0"/>
                <a:ea typeface="Verdana" panose="020B0604030504040204" pitchFamily="34" charset="0"/>
              </a:rPr>
              <a:t>unidade poderá antecipá-la ou postergá-la somente uma vez. </a:t>
            </a:r>
          </a:p>
          <a:p>
            <a:pPr marL="0" indent="0" algn="just">
              <a:lnSpc>
                <a:spcPct val="150000"/>
              </a:lnSpc>
            </a:pPr>
            <a:r>
              <a:rPr lang="pt-BR" sz="1200" dirty="0">
                <a:latin typeface="Verdana" panose="020B0604030504040204" pitchFamily="34" charset="0"/>
                <a:ea typeface="Verdana" panose="020B0604030504040204" pitchFamily="34" charset="0"/>
              </a:rPr>
              <a:t>No bimestre do cadastramento da etapa, a previsão de início e término poderá ser alterada sem necessidade de se efetuar reprogramação (campo previsão). </a:t>
            </a:r>
          </a:p>
          <a:p>
            <a:pPr marL="0" indent="0" algn="just">
              <a:lnSpc>
                <a:spcPct val="170000"/>
              </a:lnSpc>
            </a:pPr>
            <a:endParaRPr lang="pt-BR" sz="19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3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22893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6" y="0"/>
            <a:ext cx="9143727" cy="5143502"/>
          </a:xfrm>
          <a:prstGeom prst="rect">
            <a:avLst/>
          </a:prstGeom>
          <a:noFill/>
          <a:ln>
            <a:noFill/>
          </a:ln>
        </p:spPr>
      </p:pic>
      <p:pic>
        <p:nvPicPr>
          <p:cNvPr id="55" name="Google Shape;55;p13"/>
          <p:cNvPicPr preferRelativeResize="0"/>
          <p:nvPr/>
        </p:nvPicPr>
        <p:blipFill>
          <a:blip r:embed="rId4">
            <a:alphaModFix amt="84000"/>
          </a:blip>
          <a:stretch>
            <a:fillRect/>
          </a:stretch>
        </p:blipFill>
        <p:spPr>
          <a:xfrm>
            <a:off x="126" y="2"/>
            <a:ext cx="9144000" cy="5143500"/>
          </a:xfrm>
          <a:prstGeom prst="rect">
            <a:avLst/>
          </a:prstGeom>
          <a:noFill/>
          <a:ln>
            <a:noFill/>
          </a:ln>
        </p:spPr>
      </p:pic>
      <p:pic>
        <p:nvPicPr>
          <p:cNvPr id="56" name="Google Shape;56;p13"/>
          <p:cNvPicPr preferRelativeResize="0"/>
          <p:nvPr/>
        </p:nvPicPr>
        <p:blipFill>
          <a:blip r:embed="rId5">
            <a:alphaModFix/>
          </a:blip>
          <a:stretch>
            <a:fillRect/>
          </a:stretch>
        </p:blipFill>
        <p:spPr>
          <a:xfrm>
            <a:off x="6468897" y="4196275"/>
            <a:ext cx="2345226" cy="637425"/>
          </a:xfrm>
          <a:prstGeom prst="rect">
            <a:avLst/>
          </a:prstGeom>
          <a:noFill/>
          <a:ln>
            <a:noFill/>
          </a:ln>
        </p:spPr>
      </p:pic>
      <p:sp>
        <p:nvSpPr>
          <p:cNvPr id="57" name="Google Shape;57;p13"/>
          <p:cNvSpPr txBox="1"/>
          <p:nvPr/>
        </p:nvSpPr>
        <p:spPr>
          <a:xfrm>
            <a:off x="717128" y="1539358"/>
            <a:ext cx="7798222" cy="449944"/>
          </a:xfrm>
          <a:prstGeom prst="rect">
            <a:avLst/>
          </a:prstGeom>
          <a:noFill/>
          <a:ln>
            <a:noFill/>
          </a:ln>
        </p:spPr>
        <p:txBody>
          <a:bodyPr spcFirstLastPara="1" wrap="square" lIns="91425" tIns="91425" rIns="91425" bIns="91425" anchor="t" anchorCtr="0">
            <a:noAutofit/>
          </a:bodyPr>
          <a:lstStyle/>
          <a:p>
            <a: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t>SAG 2021</a:t>
            </a:r>
          </a:p>
          <a:p>
            <a:pPr marL="0" indent="0">
              <a:buNone/>
            </a:pPr>
            <a:r>
              <a:rPr lang="pt-BR" sz="2500" b="1" dirty="0" smtClean="0">
                <a:solidFill>
                  <a:schemeClr val="bg1"/>
                </a:solidFill>
                <a:latin typeface="Verdana" panose="020B0604030504040204" pitchFamily="34" charset="0"/>
                <a:ea typeface="Verdana" panose="020B0604030504040204" pitchFamily="34" charset="0"/>
                <a:cs typeface="Calibri" panose="020F0502020204030204" pitchFamily="34" charset="0"/>
              </a:rPr>
              <a:t>Acompanhamento bimestral de etapas cadastradas</a:t>
            </a:r>
          </a:p>
          <a:p>
            <a:pPr marL="0" indent="0">
              <a:buNone/>
            </a:pPr>
            <a: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t/>
            </a:r>
            <a:br>
              <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rPr>
            </a:br>
            <a:endParaRPr lang="pt-BR" sz="2500" b="1" dirty="0">
              <a:solidFill>
                <a:schemeClr val="bg1"/>
              </a:solidFill>
              <a:latin typeface="Verdana" panose="020B0604030504040204" pitchFamily="34" charset="0"/>
              <a:ea typeface="Verdana" panose="020B0604030504040204" pitchFamily="34" charset="0"/>
              <a:cs typeface="Calibri" panose="020F0502020204030204" pitchFamily="34" charset="0"/>
            </a:endParaRPr>
          </a:p>
        </p:txBody>
      </p:sp>
      <p:sp>
        <p:nvSpPr>
          <p:cNvPr id="58" name="Google Shape;58;p13"/>
          <p:cNvSpPr txBox="1"/>
          <p:nvPr/>
        </p:nvSpPr>
        <p:spPr>
          <a:xfrm>
            <a:off x="200025" y="4615283"/>
            <a:ext cx="6333300" cy="2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SETOR/SEEC</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sp>
        <p:nvSpPr>
          <p:cNvPr id="59" name="Google Shape;59;p13"/>
          <p:cNvSpPr txBox="1"/>
          <p:nvPr/>
        </p:nvSpPr>
        <p:spPr>
          <a:xfrm>
            <a:off x="7600426" y="142000"/>
            <a:ext cx="1391374" cy="2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FEVEREIRO/2021</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cxnSp>
        <p:nvCxnSpPr>
          <p:cNvPr id="60" name="Google Shape;60;p13"/>
          <p:cNvCxnSpPr/>
          <p:nvPr/>
        </p:nvCxnSpPr>
        <p:spPr>
          <a:xfrm>
            <a:off x="610025" y="0"/>
            <a:ext cx="0" cy="2718525"/>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95958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635012"/>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1"/>
            <a:ext cx="8384165" cy="3999571"/>
          </a:xfrm>
        </p:spPr>
        <p:txBody>
          <a:bodyPr>
            <a:normAutofit/>
          </a:bodyPr>
          <a:lstStyle/>
          <a:p>
            <a:pPr marL="11430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spcAft>
                <a:spcPts val="1200"/>
              </a:spcAft>
            </a:pPr>
            <a:endParaRPr lang="pt-BR" sz="1200" dirty="0" smtClean="0">
              <a:latin typeface="Verdana" panose="020B0604030504040204" pitchFamily="34" charset="0"/>
              <a:ea typeface="Verdana" panose="020B0604030504040204" pitchFamily="34" charset="0"/>
            </a:endParaRPr>
          </a:p>
          <a:p>
            <a:pPr marL="0" indent="0" algn="just">
              <a:lnSpc>
                <a:spcPct val="150000"/>
              </a:lnSpc>
              <a:spcAft>
                <a:spcPts val="1200"/>
              </a:spcAft>
            </a:pPr>
            <a:r>
              <a:rPr lang="pt-BR" sz="1200" dirty="0" smtClean="0">
                <a:latin typeface="Verdana" panose="020B0604030504040204" pitchFamily="34" charset="0"/>
                <a:ea typeface="Verdana" panose="020B0604030504040204" pitchFamily="34" charset="0"/>
              </a:rPr>
              <a:t>Após </a:t>
            </a:r>
            <a:r>
              <a:rPr lang="pt-BR" sz="1200" dirty="0">
                <a:latin typeface="Verdana" panose="020B0604030504040204" pitchFamily="34" charset="0"/>
                <a:ea typeface="Verdana" panose="020B0604030504040204" pitchFamily="34" charset="0"/>
              </a:rPr>
              <a:t>o cadastramento das etapas, as Unidades devem efetuar seu </a:t>
            </a:r>
            <a:r>
              <a:rPr lang="pt-BR" sz="1200" b="1" dirty="0">
                <a:latin typeface="Verdana" panose="020B0604030504040204" pitchFamily="34" charset="0"/>
                <a:ea typeface="Verdana" panose="020B0604030504040204" pitchFamily="34" charset="0"/>
              </a:rPr>
              <a:t>acompanhamento </a:t>
            </a:r>
            <a:r>
              <a:rPr lang="pt-BR" sz="1200" b="1" dirty="0" smtClean="0">
                <a:latin typeface="Verdana" panose="020B0604030504040204" pitchFamily="34" charset="0"/>
                <a:ea typeface="Verdana" panose="020B0604030504040204" pitchFamily="34" charset="0"/>
              </a:rPr>
              <a:t>bimestral</a:t>
            </a:r>
            <a:r>
              <a:rPr lang="pt-BR" sz="1200" dirty="0" smtClean="0">
                <a:latin typeface="Verdana" panose="020B0604030504040204" pitchFamily="34" charset="0"/>
                <a:ea typeface="Verdana" panose="020B0604030504040204" pitchFamily="34" charset="0"/>
              </a:rPr>
              <a:t>, que deve </a:t>
            </a:r>
            <a:r>
              <a:rPr lang="pt-BR" sz="1200" dirty="0">
                <a:latin typeface="Verdana" panose="020B0604030504040204" pitchFamily="34" charset="0"/>
                <a:ea typeface="Verdana" panose="020B0604030504040204" pitchFamily="34" charset="0"/>
              </a:rPr>
              <a:t>ser realizado de forma planejada, criteriosa e com zelo, pois é um dos meios de transparência quanto à aplicação dos recursos públicos. </a:t>
            </a:r>
            <a:endParaRPr lang="pt-BR" sz="1200" dirty="0" smtClean="0">
              <a:latin typeface="Verdana" panose="020B0604030504040204" pitchFamily="34" charset="0"/>
              <a:ea typeface="Verdana" panose="020B0604030504040204" pitchFamily="34" charset="0"/>
            </a:endParaRPr>
          </a:p>
          <a:p>
            <a:pPr marL="0" indent="0" algn="just">
              <a:lnSpc>
                <a:spcPct val="150000"/>
              </a:lnSpc>
              <a:spcAft>
                <a:spcPts val="1200"/>
              </a:spcAft>
            </a:pPr>
            <a:r>
              <a:rPr lang="pt-BR" sz="1200" dirty="0" smtClean="0">
                <a:latin typeface="Verdana" panose="020B0604030504040204" pitchFamily="34" charset="0"/>
                <a:ea typeface="Verdana" panose="020B0604030504040204" pitchFamily="34" charset="0"/>
              </a:rPr>
              <a:t>Permite </a:t>
            </a:r>
            <a:r>
              <a:rPr lang="pt-BR" sz="1200" dirty="0">
                <a:latin typeface="Verdana" panose="020B0604030504040204" pitchFamily="34" charset="0"/>
                <a:ea typeface="Verdana" panose="020B0604030504040204" pitchFamily="34" charset="0"/>
              </a:rPr>
              <a:t>detectar falhas ocorridas durante a programação e subsidia a avaliação dos programas de governo. </a:t>
            </a:r>
          </a:p>
          <a:p>
            <a:pPr marL="0" indent="0" algn="just">
              <a:lnSpc>
                <a:spcPct val="150000"/>
              </a:lnSpc>
              <a:spcAft>
                <a:spcPts val="1200"/>
              </a:spcAft>
            </a:pPr>
            <a:r>
              <a:rPr lang="pt-BR" sz="1200" dirty="0">
                <a:latin typeface="Verdana" panose="020B0604030504040204" pitchFamily="34" charset="0"/>
                <a:ea typeface="Verdana" panose="020B0604030504040204" pitchFamily="34" charset="0"/>
              </a:rPr>
              <a:t>O detalhamento das realizações físicas deve identificar claramente se a meta prevista foi alcançada.</a:t>
            </a:r>
          </a:p>
          <a:p>
            <a:pPr marL="0" indent="0" algn="just">
              <a:lnSpc>
                <a:spcPct val="170000"/>
              </a:lnSpc>
            </a:pPr>
            <a:endParaRPr lang="pt-BR" sz="19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3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88354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Físico-Financeiro</a:t>
            </a:r>
          </a:p>
          <a:p>
            <a:r>
              <a:rPr lang="pt-BR" sz="1800" b="1" dirty="0">
                <a:solidFill>
                  <a:srgbClr val="00518E"/>
                </a:solidFill>
                <a:latin typeface="Verdana" panose="020B0604030504040204" pitchFamily="34" charset="0"/>
                <a:ea typeface="Verdana" panose="020B0604030504040204" pitchFamily="34" charset="0"/>
              </a:rPr>
              <a:t>Acompanhamento bimestral de etapas </a:t>
            </a:r>
            <a:r>
              <a:rPr lang="pt-BR" sz="1800" b="1" dirty="0" smtClean="0">
                <a:solidFill>
                  <a:srgbClr val="00518E"/>
                </a:solidFill>
                <a:latin typeface="Verdana" panose="020B0604030504040204" pitchFamily="34" charset="0"/>
                <a:ea typeface="Verdana" panose="020B0604030504040204" pitchFamily="34" charset="0"/>
              </a:rPr>
              <a:t>cadastradas</a:t>
            </a:r>
          </a:p>
          <a:p>
            <a:endParaRPr lang="pt-BR" sz="1800" b="1" dirty="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Acompanhamento</a:t>
            </a:r>
            <a:endParaRPr lang="pt-BR" sz="1800" b="1" dirty="0">
              <a:solidFill>
                <a:srgbClr val="003B68"/>
              </a:solidFill>
              <a:latin typeface="Verdana" panose="020B0604030504040204" pitchFamily="34" charset="0"/>
              <a:ea typeface="Verdana" panose="020B0604030504040204" pitchFamily="34" charset="0"/>
            </a:endParaRPr>
          </a:p>
          <a:p>
            <a:pPr algn="ctr"/>
            <a:endParaRPr lang="pt-BR" sz="1800" dirty="0" smtClean="0">
              <a:solidFill>
                <a:srgbClr val="00518E"/>
              </a:solidFill>
              <a:latin typeface="Verdana" panose="020B0604030504040204" pitchFamily="34" charset="0"/>
              <a:ea typeface="Verdana" panose="020B0604030504040204" pitchFamily="34" charset="0"/>
            </a:endParaRPr>
          </a:p>
          <a:p>
            <a:pPr algn="ct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a:bodyPr>
          <a:lstStyle/>
          <a:p>
            <a:pPr marL="0" lvl="0" indent="0">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r>
              <a:rPr lang="pt-BR" sz="1200" dirty="0" smtClean="0">
                <a:latin typeface="Verdana" panose="020B0604030504040204" pitchFamily="34" charset="0"/>
                <a:ea typeface="Verdana" panose="020B0604030504040204" pitchFamily="34" charset="0"/>
              </a:rPr>
              <a:t>(1) </a:t>
            </a:r>
            <a:r>
              <a:rPr lang="pt-BR" sz="1200" dirty="0">
                <a:latin typeface="Verdana" panose="020B0604030504040204" pitchFamily="34" charset="0"/>
                <a:ea typeface="Verdana" panose="020B0604030504040204" pitchFamily="34" charset="0"/>
              </a:rPr>
              <a:t>Acessar o menu </a:t>
            </a:r>
            <a:r>
              <a:rPr lang="pt-BR" sz="1200" b="1" dirty="0">
                <a:latin typeface="Verdana" panose="020B0604030504040204" pitchFamily="34" charset="0"/>
                <a:ea typeface="Verdana" panose="020B0604030504040204" pitchFamily="34" charset="0"/>
              </a:rPr>
              <a:t>SAG-WEB</a:t>
            </a:r>
            <a:r>
              <a:rPr lang="pt-BR" sz="1200" dirty="0">
                <a:latin typeface="Verdana" panose="020B0604030504040204" pitchFamily="34" charset="0"/>
                <a:ea typeface="Verdana" panose="020B0604030504040204" pitchFamily="34" charset="0"/>
              </a:rPr>
              <a:t>, opção “</a:t>
            </a:r>
            <a:r>
              <a:rPr lang="pt-BR" sz="1200" b="1" dirty="0">
                <a:latin typeface="Verdana" panose="020B0604030504040204" pitchFamily="34" charset="0"/>
                <a:ea typeface="Verdana" panose="020B0604030504040204" pitchFamily="34" charset="0"/>
              </a:rPr>
              <a:t>Manter Etapa </a:t>
            </a:r>
            <a:r>
              <a:rPr lang="pt-BR" sz="1200" b="1" dirty="0" smtClean="0">
                <a:latin typeface="Verdana" panose="020B0604030504040204" pitchFamily="34" charset="0"/>
                <a:ea typeface="Verdana" panose="020B0604030504040204" pitchFamily="34" charset="0"/>
              </a:rPr>
              <a:t>Programada”</a:t>
            </a:r>
            <a:r>
              <a:rPr lang="pt-BR" sz="1200" dirty="0" smtClean="0">
                <a:latin typeface="Verdana" panose="020B0604030504040204" pitchFamily="34" charset="0"/>
                <a:ea typeface="Verdana" panose="020B0604030504040204" pitchFamily="34" charset="0"/>
              </a:rPr>
              <a:t>.</a:t>
            </a: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1512550" y="2040512"/>
            <a:ext cx="5937694" cy="2942161"/>
          </a:xfrm>
          <a:prstGeom prst="rect">
            <a:avLst/>
          </a:prstGeom>
        </p:spPr>
      </p:pic>
    </p:spTree>
    <p:extLst>
      <p:ext uri="{BB962C8B-B14F-4D97-AF65-F5344CB8AC3E}">
        <p14:creationId xmlns:p14="http://schemas.microsoft.com/office/powerpoint/2010/main" val="454936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a:solidFill>
                  <a:srgbClr val="00518E"/>
                </a:solidFill>
                <a:latin typeface="Verdana" panose="020B0604030504040204" pitchFamily="34" charset="0"/>
                <a:ea typeface="Verdana" panose="020B0604030504040204" pitchFamily="34" charset="0"/>
              </a:rPr>
              <a:t>C</a:t>
            </a:r>
            <a:r>
              <a:rPr lang="pt-BR" sz="1800" b="1" dirty="0" smtClean="0">
                <a:solidFill>
                  <a:srgbClr val="00518E"/>
                </a:solidFill>
                <a:latin typeface="Verdana" panose="020B0604030504040204" pitchFamily="34" charset="0"/>
                <a:ea typeface="Verdana" panose="020B0604030504040204" pitchFamily="34" charset="0"/>
              </a:rPr>
              <a:t>adastramento bimestral de etapas </a:t>
            </a:r>
            <a:r>
              <a:rPr lang="pt-BR" sz="1800" b="1" dirty="0" err="1" smtClean="0">
                <a:solidFill>
                  <a:srgbClr val="00518E"/>
                </a:solidFill>
                <a:latin typeface="Verdana" panose="020B0604030504040204" pitchFamily="34" charset="0"/>
                <a:ea typeface="Verdana" panose="020B0604030504040204" pitchFamily="34" charset="0"/>
              </a:rPr>
              <a:t>cadasradas</a:t>
            </a:r>
            <a:endParaRPr lang="pt-BR" sz="1800" b="1" dirty="0" smtClean="0">
              <a:solidFill>
                <a:srgbClr val="00518E"/>
              </a:solidFill>
              <a:latin typeface="Verdana" panose="020B0604030504040204" pitchFamily="34" charset="0"/>
              <a:ea typeface="Verdana" panose="020B0604030504040204" pitchFamily="34" charset="0"/>
            </a:endParaRP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Procedimentos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025912"/>
            <a:ext cx="8384165" cy="3560956"/>
          </a:xfrm>
        </p:spPr>
        <p:txBody>
          <a:bodyPr>
            <a:normAutofit/>
          </a:bodyPr>
          <a:lstStyle/>
          <a:p>
            <a:pPr marL="0" lvl="0" indent="0" algn="just">
              <a:lnSpc>
                <a:spcPct val="170000"/>
              </a:lnSpc>
            </a:pPr>
            <a:endParaRPr lang="pt-BR" sz="2000" dirty="0" smtClean="0">
              <a:latin typeface="Verdana" panose="020B0604030504040204" pitchFamily="34" charset="0"/>
              <a:ea typeface="Verdana" panose="020B0604030504040204" pitchFamily="34" charset="0"/>
            </a:endParaRPr>
          </a:p>
          <a:p>
            <a:pPr marL="0" indent="0" algn="just">
              <a:lnSpc>
                <a:spcPct val="170000"/>
              </a:lnSpc>
            </a:pPr>
            <a:r>
              <a:rPr lang="pt-BR" sz="1200" dirty="0" smtClean="0">
                <a:latin typeface="Verdana" panose="020B0604030504040204" pitchFamily="34" charset="0"/>
                <a:ea typeface="Verdana" panose="020B0604030504040204" pitchFamily="34" charset="0"/>
              </a:rPr>
              <a:t>(2) Selecionar</a:t>
            </a:r>
            <a:r>
              <a:rPr lang="pt-BR" sz="1200" dirty="0">
                <a:latin typeface="Verdana" panose="020B0604030504040204" pitchFamily="34" charset="0"/>
                <a:ea typeface="Verdana" panose="020B0604030504040204" pitchFamily="34" charset="0"/>
              </a:rPr>
              <a:t>, com um clique, a opção “</a:t>
            </a:r>
            <a:r>
              <a:rPr lang="pt-BR" sz="1200" b="1" dirty="0">
                <a:latin typeface="Verdana" panose="020B0604030504040204" pitchFamily="34" charset="0"/>
                <a:ea typeface="Verdana" panose="020B0604030504040204" pitchFamily="34" charset="0"/>
              </a:rPr>
              <a:t>Atualizar Acompanhamento da Etapa</a:t>
            </a:r>
            <a:r>
              <a:rPr lang="pt-BR" sz="1200" dirty="0">
                <a:latin typeface="Verdana" panose="020B0604030504040204" pitchFamily="34" charset="0"/>
                <a:ea typeface="Verdana" panose="020B0604030504040204" pitchFamily="34" charset="0"/>
              </a:rPr>
              <a:t>”, conforme demonstrado a seguir.</a:t>
            </a:r>
          </a:p>
          <a:p>
            <a:pPr marL="0" indent="0" algn="just">
              <a:lnSpc>
                <a:spcPct val="170000"/>
              </a:lnSpc>
            </a:pPr>
            <a:r>
              <a:rPr lang="pt-BR" sz="1200" dirty="0" smtClean="0">
                <a:latin typeface="Verdana" panose="020B0604030504040204" pitchFamily="34" charset="0"/>
                <a:ea typeface="Verdana" panose="020B0604030504040204" pitchFamily="34" charset="0"/>
              </a:rPr>
              <a:t>.</a:t>
            </a: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3" name="Imagem 2"/>
          <p:cNvPicPr>
            <a:picLocks noChangeAspect="1"/>
          </p:cNvPicPr>
          <p:nvPr/>
        </p:nvPicPr>
        <p:blipFill>
          <a:blip r:embed="rId3"/>
          <a:stretch>
            <a:fillRect/>
          </a:stretch>
        </p:blipFill>
        <p:spPr>
          <a:xfrm>
            <a:off x="866155" y="2342810"/>
            <a:ext cx="7230483" cy="2658086"/>
          </a:xfrm>
          <a:prstGeom prst="rect">
            <a:avLst/>
          </a:prstGeom>
        </p:spPr>
      </p:pic>
    </p:spTree>
    <p:extLst>
      <p:ext uri="{BB962C8B-B14F-4D97-AF65-F5344CB8AC3E}">
        <p14:creationId xmlns:p14="http://schemas.microsoft.com/office/powerpoint/2010/main" val="4285672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endParaRPr lang="pt-BR" sz="1800" b="1" dirty="0">
              <a:solidFill>
                <a:srgbClr val="00518E"/>
              </a:solidFill>
              <a:latin typeface="Verdana" panose="020B0604030504040204" pitchFamily="34" charset="0"/>
              <a:ea typeface="Verdana" panose="020B0604030504040204" pitchFamily="34" charset="0"/>
            </a:endParaRPr>
          </a:p>
          <a:p>
            <a:pPr algn="ctr"/>
            <a:r>
              <a:rPr lang="pt-BR" sz="1800" b="1" dirty="0" smtClean="0">
                <a:solidFill>
                  <a:srgbClr val="00518E"/>
                </a:solidFill>
                <a:latin typeface="Verdana" panose="020B0604030504040204" pitchFamily="34" charset="0"/>
                <a:ea typeface="Verdana" panose="020B0604030504040204" pitchFamily="34" charset="0"/>
              </a:rPr>
              <a:t>Procedimentos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14761" y="1486828"/>
            <a:ext cx="8384165" cy="3568390"/>
          </a:xfrm>
        </p:spPr>
        <p:txBody>
          <a:bodyPr>
            <a:normAutofit/>
          </a:bodyPr>
          <a:lstStyle/>
          <a:p>
            <a:pPr marL="0" indent="0" algn="just">
              <a:lnSpc>
                <a:spcPct val="150000"/>
              </a:lnSpc>
            </a:pPr>
            <a:r>
              <a:rPr lang="pt-BR" sz="1200" dirty="0" smtClean="0">
                <a:latin typeface="Verdana" panose="020B0604030504040204" pitchFamily="34" charset="0"/>
                <a:ea typeface="Verdana" panose="020B0604030504040204" pitchFamily="34" charset="0"/>
              </a:rPr>
              <a:t>(3) </a:t>
            </a:r>
            <a:r>
              <a:rPr lang="pt-BR" sz="1200" dirty="0">
                <a:latin typeface="Verdana" panose="020B0604030504040204" pitchFamily="34" charset="0"/>
                <a:ea typeface="Verdana" panose="020B0604030504040204" pitchFamily="34" charset="0"/>
              </a:rPr>
              <a:t>Preencher o </a:t>
            </a:r>
            <a:r>
              <a:rPr lang="pt-BR" sz="1200" b="1" dirty="0">
                <a:latin typeface="Verdana" panose="020B0604030504040204" pitchFamily="34" charset="0"/>
                <a:ea typeface="Verdana" panose="020B0604030504040204" pitchFamily="34" charset="0"/>
              </a:rPr>
              <a:t>Código da Unidade Orçamentária </a:t>
            </a:r>
            <a:r>
              <a:rPr lang="pt-BR" sz="1200" dirty="0">
                <a:latin typeface="Verdana" panose="020B0604030504040204" pitchFamily="34" charset="0"/>
                <a:ea typeface="Verdana" panose="020B0604030504040204" pitchFamily="34" charset="0"/>
              </a:rPr>
              <a:t>e o </a:t>
            </a:r>
            <a:r>
              <a:rPr lang="pt-BR" sz="1200" b="1" dirty="0">
                <a:latin typeface="Verdana" panose="020B0604030504040204" pitchFamily="34" charset="0"/>
                <a:ea typeface="Verdana" panose="020B0604030504040204" pitchFamily="34" charset="0"/>
              </a:rPr>
              <a:t>Número da Etapa</a:t>
            </a:r>
            <a:r>
              <a:rPr lang="pt-BR" sz="1200" dirty="0">
                <a:latin typeface="Verdana" panose="020B0604030504040204" pitchFamily="34" charset="0"/>
                <a:ea typeface="Verdana" panose="020B0604030504040204" pitchFamily="34" charset="0"/>
              </a:rPr>
              <a:t>. </a:t>
            </a:r>
            <a:r>
              <a:rPr lang="pt-BR" sz="1200" dirty="0" smtClean="0">
                <a:latin typeface="Verdana" panose="020B0604030504040204" pitchFamily="34" charset="0"/>
                <a:ea typeface="Verdana" panose="020B0604030504040204" pitchFamily="34" charset="0"/>
              </a:rPr>
              <a:t>Clicar </a:t>
            </a:r>
            <a:r>
              <a:rPr lang="pt-BR" sz="1200" dirty="0">
                <a:latin typeface="Verdana" panose="020B0604030504040204" pitchFamily="34" charset="0"/>
                <a:ea typeface="Verdana" panose="020B0604030504040204" pitchFamily="34" charset="0"/>
              </a:rPr>
              <a:t>em “</a:t>
            </a:r>
            <a:r>
              <a:rPr lang="pt-BR" sz="1200" b="1" dirty="0">
                <a:latin typeface="Verdana" panose="020B0604030504040204" pitchFamily="34" charset="0"/>
                <a:ea typeface="Verdana" panose="020B0604030504040204" pitchFamily="34" charset="0"/>
              </a:rPr>
              <a:t>Consultar” (parte inferior da tela) </a:t>
            </a:r>
            <a:r>
              <a:rPr lang="pt-BR" sz="1200" dirty="0">
                <a:latin typeface="Verdana" panose="020B0604030504040204" pitchFamily="34" charset="0"/>
                <a:ea typeface="Verdana" panose="020B0604030504040204" pitchFamily="34" charset="0"/>
              </a:rPr>
              <a:t>para que sejam carregados os dados da etapa</a:t>
            </a:r>
            <a:r>
              <a:rPr lang="pt-BR" sz="1200" dirty="0" smtClean="0">
                <a:latin typeface="Verdana" panose="020B0604030504040204" pitchFamily="34" charset="0"/>
                <a:ea typeface="Verdana" panose="020B0604030504040204" pitchFamily="34" charset="0"/>
              </a:rPr>
              <a:t>.</a:t>
            </a: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pic>
        <p:nvPicPr>
          <p:cNvPr id="4" name="Imagem 3"/>
          <p:cNvPicPr>
            <a:picLocks noChangeAspect="1"/>
          </p:cNvPicPr>
          <p:nvPr/>
        </p:nvPicPr>
        <p:blipFill>
          <a:blip r:embed="rId3"/>
          <a:stretch>
            <a:fillRect/>
          </a:stretch>
        </p:blipFill>
        <p:spPr>
          <a:xfrm>
            <a:off x="764334" y="2170815"/>
            <a:ext cx="7434125" cy="2799270"/>
          </a:xfrm>
          <a:prstGeom prst="rect">
            <a:avLst/>
          </a:prstGeom>
        </p:spPr>
      </p:pic>
    </p:spTree>
    <p:extLst>
      <p:ext uri="{BB962C8B-B14F-4D97-AF65-F5344CB8AC3E}">
        <p14:creationId xmlns:p14="http://schemas.microsoft.com/office/powerpoint/2010/main" val="25373536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204337"/>
            <a:ext cx="8384165" cy="3226420"/>
          </a:xfrm>
        </p:spPr>
        <p:txBody>
          <a:bodyPr>
            <a:normAutofit fontScale="25000" lnSpcReduction="20000"/>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lvl="0" indent="268288" algn="just">
              <a:lnSpc>
                <a:spcPct val="170000"/>
              </a:lnSpc>
              <a:buSzPct val="100000"/>
              <a:buFont typeface="Wingdings" panose="05000000000000000000" pitchFamily="2" charset="2"/>
              <a:buChar char="ü"/>
              <a:tabLst>
                <a:tab pos="177800" algn="l"/>
              </a:tabLst>
            </a:pPr>
            <a:r>
              <a:rPr lang="pt-BR" sz="4800" b="1" dirty="0">
                <a:latin typeface="Verdana" panose="020B0604030504040204" pitchFamily="34" charset="0"/>
                <a:ea typeface="Verdana" panose="020B0604030504040204" pitchFamily="34" charset="0"/>
              </a:rPr>
              <a:t>Descrição da Etapa</a:t>
            </a:r>
            <a:r>
              <a:rPr lang="pt-BR" sz="4800" dirty="0">
                <a:latin typeface="Verdana" panose="020B0604030504040204" pitchFamily="34" charset="0"/>
                <a:ea typeface="Verdana" panose="020B0604030504040204" pitchFamily="34" charset="0"/>
              </a:rPr>
              <a:t>: carregamento automático, conforme cadastramento prévio efetuado pelo agente de </a:t>
            </a:r>
            <a:r>
              <a:rPr lang="pt-BR" sz="4800" dirty="0" smtClean="0">
                <a:latin typeface="Verdana" panose="020B0604030504040204" pitchFamily="34" charset="0"/>
                <a:ea typeface="Verdana" panose="020B0604030504040204" pitchFamily="34" charset="0"/>
              </a:rPr>
              <a:t>planejamento.</a:t>
            </a:r>
          </a:p>
          <a:p>
            <a:pPr marL="0" lvl="0" indent="268288" algn="just">
              <a:lnSpc>
                <a:spcPct val="170000"/>
              </a:lnSpc>
              <a:buSzPct val="100000"/>
              <a:buFont typeface="Wingdings" panose="05000000000000000000" pitchFamily="2" charset="2"/>
              <a:buChar char="ü"/>
              <a:tabLst>
                <a:tab pos="177800" algn="l"/>
              </a:tabLst>
            </a:pPr>
            <a:r>
              <a:rPr lang="pt-BR" sz="4800" b="1" dirty="0" smtClean="0">
                <a:latin typeface="Verdana" panose="020B0604030504040204" pitchFamily="34" charset="0"/>
                <a:ea typeface="Verdana" panose="020B0604030504040204" pitchFamily="34" charset="0"/>
              </a:rPr>
              <a:t>Período </a:t>
            </a:r>
            <a:r>
              <a:rPr lang="pt-BR" sz="4800" b="1" dirty="0">
                <a:latin typeface="Verdana" panose="020B0604030504040204" pitchFamily="34" charset="0"/>
                <a:ea typeface="Verdana" panose="020B0604030504040204" pitchFamily="34" charset="0"/>
              </a:rPr>
              <a:t>de Referência</a:t>
            </a:r>
            <a:r>
              <a:rPr lang="pt-BR" sz="4800" dirty="0">
                <a:latin typeface="Verdana" panose="020B0604030504040204" pitchFamily="34" charset="0"/>
                <a:ea typeface="Verdana" panose="020B0604030504040204" pitchFamily="34" charset="0"/>
              </a:rPr>
              <a:t>: carregamento automático. Refere-se ao último dia do bimestre que está sendo atualizado. </a:t>
            </a:r>
            <a:endParaRPr lang="pt-BR" sz="4800" dirty="0" smtClean="0">
              <a:latin typeface="Verdana" panose="020B0604030504040204" pitchFamily="34" charset="0"/>
              <a:ea typeface="Verdana" panose="020B0604030504040204" pitchFamily="34" charset="0"/>
            </a:endParaRPr>
          </a:p>
          <a:p>
            <a:pPr marL="0" indent="268288" algn="just">
              <a:lnSpc>
                <a:spcPct val="170000"/>
              </a:lnSpc>
              <a:spcAft>
                <a:spcPts val="600"/>
              </a:spcAft>
              <a:buSzPct val="100000"/>
              <a:buFont typeface="Wingdings" panose="05000000000000000000" pitchFamily="2" charset="2"/>
              <a:buChar char="ü"/>
              <a:tabLst>
                <a:tab pos="177800" algn="l"/>
              </a:tabLst>
            </a:pPr>
            <a:r>
              <a:rPr lang="pt-BR" sz="4800" b="1" dirty="0" smtClean="0">
                <a:latin typeface="Verdana" panose="020B0604030504040204" pitchFamily="34" charset="0"/>
                <a:ea typeface="Verdana" panose="020B0604030504040204" pitchFamily="34" charset="0"/>
              </a:rPr>
              <a:t>Sigla </a:t>
            </a:r>
            <a:r>
              <a:rPr lang="pt-BR" sz="4800" b="1" dirty="0">
                <a:latin typeface="Verdana" panose="020B0604030504040204" pitchFamily="34" charset="0"/>
                <a:ea typeface="Verdana" panose="020B0604030504040204" pitchFamily="34" charset="0"/>
              </a:rPr>
              <a:t>do Estágio</a:t>
            </a:r>
            <a:r>
              <a:rPr lang="pt-BR" sz="4800" dirty="0">
                <a:latin typeface="Verdana" panose="020B0604030504040204" pitchFamily="34" charset="0"/>
                <a:ea typeface="Verdana" panose="020B0604030504040204" pitchFamily="34" charset="0"/>
              </a:rPr>
              <a:t>: selecionar um dos seguintes estágios, conforme a situação da </a:t>
            </a:r>
            <a:r>
              <a:rPr lang="pt-BR" sz="4800" dirty="0" smtClean="0">
                <a:latin typeface="Verdana" panose="020B0604030504040204" pitchFamily="34" charset="0"/>
                <a:ea typeface="Verdana" panose="020B0604030504040204" pitchFamily="34" charset="0"/>
              </a:rPr>
              <a:t>etapa:</a:t>
            </a:r>
          </a:p>
          <a:p>
            <a:pPr marL="0" indent="0" algn="just">
              <a:lnSpc>
                <a:spcPct val="170000"/>
              </a:lnSpc>
              <a:spcBef>
                <a:spcPts val="400"/>
              </a:spcBef>
            </a:pPr>
            <a:r>
              <a:rPr lang="pt-BR" sz="4800" b="1" dirty="0" smtClean="0">
                <a:latin typeface="Verdana" panose="020B0604030504040204" pitchFamily="34" charset="0"/>
                <a:ea typeface="Verdana" panose="020B0604030504040204" pitchFamily="34" charset="0"/>
              </a:rPr>
              <a:t>        </a:t>
            </a:r>
            <a:r>
              <a:rPr lang="pt-BR" sz="4000" b="1" dirty="0" smtClean="0">
                <a:latin typeface="Verdana" panose="020B0604030504040204" pitchFamily="34" charset="0"/>
                <a:ea typeface="Verdana" panose="020B0604030504040204" pitchFamily="34" charset="0"/>
              </a:rPr>
              <a:t>SI</a:t>
            </a:r>
            <a:r>
              <a:rPr lang="pt-BR" sz="4000" dirty="0" smtClean="0">
                <a:latin typeface="Verdana" panose="020B0604030504040204" pitchFamily="34" charset="0"/>
                <a:ea typeface="Verdana" panose="020B0604030504040204" pitchFamily="34" charset="0"/>
              </a:rPr>
              <a:t> – A ser iniciada;</a:t>
            </a:r>
          </a:p>
          <a:p>
            <a:pPr marL="0" indent="0" algn="just">
              <a:lnSpc>
                <a:spcPct val="170000"/>
              </a:lnSpc>
              <a:spcBef>
                <a:spcPts val="400"/>
              </a:spcBef>
            </a:pPr>
            <a:r>
              <a:rPr lang="pt-BR" sz="4000" b="1" dirty="0" smtClean="0">
                <a:latin typeface="Verdana" panose="020B0604030504040204" pitchFamily="34" charset="0"/>
                <a:ea typeface="Verdana" panose="020B0604030504040204" pitchFamily="34" charset="0"/>
              </a:rPr>
              <a:t>         </a:t>
            </a:r>
            <a:r>
              <a:rPr lang="pt-BR" sz="4000" b="1" dirty="0">
                <a:latin typeface="Verdana" panose="020B0604030504040204" pitchFamily="34" charset="0"/>
                <a:ea typeface="Verdana" panose="020B0604030504040204" pitchFamily="34" charset="0"/>
              </a:rPr>
              <a:t>NO</a:t>
            </a:r>
            <a:r>
              <a:rPr lang="pt-BR" sz="4000" dirty="0">
                <a:latin typeface="Verdana" panose="020B0604030504040204" pitchFamily="34" charset="0"/>
                <a:ea typeface="Verdana" panose="020B0604030504040204" pitchFamily="34" charset="0"/>
              </a:rPr>
              <a:t> – Andamento Normal;</a:t>
            </a:r>
          </a:p>
          <a:p>
            <a:pPr marL="0" indent="0" algn="just">
              <a:lnSpc>
                <a:spcPct val="170000"/>
              </a:lnSpc>
              <a:spcBef>
                <a:spcPts val="400"/>
              </a:spcBef>
            </a:pPr>
            <a:r>
              <a:rPr lang="pt-BR" sz="4000" b="1" dirty="0">
                <a:latin typeface="Verdana" panose="020B0604030504040204" pitchFamily="34" charset="0"/>
                <a:ea typeface="Verdana" panose="020B0604030504040204" pitchFamily="34" charset="0"/>
              </a:rPr>
              <a:t>         NI</a:t>
            </a:r>
            <a:r>
              <a:rPr lang="pt-BR" sz="4000" dirty="0">
                <a:latin typeface="Verdana" panose="020B0604030504040204" pitchFamily="34" charset="0"/>
                <a:ea typeface="Verdana" panose="020B0604030504040204" pitchFamily="34" charset="0"/>
              </a:rPr>
              <a:t> – Não Iniciada;</a:t>
            </a:r>
          </a:p>
          <a:p>
            <a:pPr marL="0" indent="0" algn="just">
              <a:lnSpc>
                <a:spcPct val="170000"/>
              </a:lnSpc>
              <a:spcBef>
                <a:spcPts val="400"/>
              </a:spcBef>
            </a:pPr>
            <a:r>
              <a:rPr lang="pt-BR" sz="4000" b="1" dirty="0">
                <a:latin typeface="Verdana" panose="020B0604030504040204" pitchFamily="34" charset="0"/>
                <a:ea typeface="Verdana" panose="020B0604030504040204" pitchFamily="34" charset="0"/>
              </a:rPr>
              <a:t>         CO</a:t>
            </a:r>
            <a:r>
              <a:rPr lang="pt-BR" sz="4000" dirty="0">
                <a:latin typeface="Verdana" panose="020B0604030504040204" pitchFamily="34" charset="0"/>
                <a:ea typeface="Verdana" panose="020B0604030504040204" pitchFamily="34" charset="0"/>
              </a:rPr>
              <a:t> – Concluída;</a:t>
            </a:r>
          </a:p>
          <a:p>
            <a:pPr marL="0" indent="0" algn="just">
              <a:lnSpc>
                <a:spcPct val="170000"/>
              </a:lnSpc>
              <a:spcBef>
                <a:spcPts val="400"/>
              </a:spcBef>
            </a:pPr>
            <a:r>
              <a:rPr lang="pt-BR" sz="4000" b="1" dirty="0">
                <a:latin typeface="Verdana" panose="020B0604030504040204" pitchFamily="34" charset="0"/>
                <a:ea typeface="Verdana" panose="020B0604030504040204" pitchFamily="34" charset="0"/>
              </a:rPr>
              <a:t>         AT</a:t>
            </a:r>
            <a:r>
              <a:rPr lang="pt-BR" sz="4000" dirty="0">
                <a:latin typeface="Verdana" panose="020B0604030504040204" pitchFamily="34" charset="0"/>
                <a:ea typeface="Verdana" panose="020B0604030504040204" pitchFamily="34" charset="0"/>
              </a:rPr>
              <a:t> – Atrasada;</a:t>
            </a:r>
          </a:p>
          <a:p>
            <a:pPr marL="0" indent="0" algn="just">
              <a:lnSpc>
                <a:spcPct val="170000"/>
              </a:lnSpc>
              <a:spcBef>
                <a:spcPts val="400"/>
              </a:spcBef>
            </a:pPr>
            <a:r>
              <a:rPr lang="pt-BR" sz="4000" b="1" dirty="0">
                <a:latin typeface="Verdana" panose="020B0604030504040204" pitchFamily="34" charset="0"/>
                <a:ea typeface="Verdana" panose="020B0604030504040204" pitchFamily="34" charset="0"/>
              </a:rPr>
              <a:t>         PA</a:t>
            </a:r>
            <a:r>
              <a:rPr lang="pt-BR" sz="4000" dirty="0">
                <a:latin typeface="Verdana" panose="020B0604030504040204" pitchFamily="34" charset="0"/>
                <a:ea typeface="Verdana" panose="020B0604030504040204" pitchFamily="34" charset="0"/>
              </a:rPr>
              <a:t> – Paralisada;</a:t>
            </a:r>
          </a:p>
          <a:p>
            <a:pPr marL="0" indent="0" algn="just">
              <a:lnSpc>
                <a:spcPct val="170000"/>
              </a:lnSpc>
              <a:spcBef>
                <a:spcPts val="400"/>
              </a:spcBef>
            </a:pPr>
            <a:r>
              <a:rPr lang="pt-BR" sz="4000" b="1" dirty="0">
                <a:latin typeface="Verdana" panose="020B0604030504040204" pitchFamily="34" charset="0"/>
                <a:ea typeface="Verdana" panose="020B0604030504040204" pitchFamily="34" charset="0"/>
              </a:rPr>
              <a:t>         AN</a:t>
            </a:r>
            <a:r>
              <a:rPr lang="pt-BR" sz="4000" dirty="0">
                <a:latin typeface="Verdana" panose="020B0604030504040204" pitchFamily="34" charset="0"/>
                <a:ea typeface="Verdana" panose="020B0604030504040204" pitchFamily="34" charset="0"/>
              </a:rPr>
              <a:t> – Anulada.</a:t>
            </a: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766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204337"/>
            <a:ext cx="8384165" cy="3226420"/>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65565" y="1611868"/>
            <a:ext cx="8285400" cy="3874526"/>
          </a:xfrm>
          <a:prstGeom prst="rect">
            <a:avLst/>
          </a:prstGeom>
          <a:noFill/>
          <a:ln>
            <a:noFill/>
          </a:ln>
        </p:spPr>
        <p:txBody>
          <a:bodyPr spcFirstLastPara="1" wrap="square" lIns="91425" tIns="91425" rIns="91425" bIns="91425" anchor="t" anchorCtr="0">
            <a:noAutofit/>
          </a:bodyPr>
          <a:lstStyle/>
          <a:p>
            <a:pPr algn="just"/>
            <a:r>
              <a:rPr lang="pt-BR" sz="1200" b="1" dirty="0" smtClean="0">
                <a:solidFill>
                  <a:schemeClr val="accent3">
                    <a:lumMod val="75000"/>
                  </a:schemeClr>
                </a:solidFill>
                <a:latin typeface="Verdana" panose="020B0604030504040204" pitchFamily="34" charset="0"/>
                <a:ea typeface="Verdana" panose="020B0604030504040204" pitchFamily="34" charset="0"/>
              </a:rPr>
              <a:t>ESTÁGIOS POSSÍVEIS</a:t>
            </a:r>
          </a:p>
          <a:p>
            <a:pPr algn="just"/>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SI – A ser iniciada: </a:t>
            </a:r>
            <a:r>
              <a:rPr lang="pt-BR" sz="1200" dirty="0">
                <a:solidFill>
                  <a:schemeClr val="accent3">
                    <a:lumMod val="75000"/>
                  </a:schemeClr>
                </a:solidFill>
                <a:latin typeface="Verdana" panose="020B0604030504040204" pitchFamily="34" charset="0"/>
                <a:ea typeface="Verdana" panose="020B0604030504040204" pitchFamily="34" charset="0"/>
              </a:rPr>
              <a:t>e</a:t>
            </a:r>
            <a:r>
              <a:rPr lang="pt-BR" sz="1200" dirty="0" smtClean="0">
                <a:solidFill>
                  <a:schemeClr val="accent3">
                    <a:lumMod val="75000"/>
                  </a:schemeClr>
                </a:solidFill>
                <a:latin typeface="Verdana" panose="020B0604030504040204" pitchFamily="34" charset="0"/>
                <a:ea typeface="Verdana" panose="020B0604030504040204" pitchFamily="34" charset="0"/>
              </a:rPr>
              <a:t>stágio </a:t>
            </a:r>
            <a:r>
              <a:rPr lang="pt-BR" sz="1200" dirty="0">
                <a:solidFill>
                  <a:schemeClr val="accent3">
                    <a:lumMod val="75000"/>
                  </a:schemeClr>
                </a:solidFill>
                <a:latin typeface="Verdana" panose="020B0604030504040204" pitchFamily="34" charset="0"/>
                <a:ea typeface="Verdana" panose="020B0604030504040204" pitchFamily="34" charset="0"/>
              </a:rPr>
              <a:t>inicial de todas as etapas cadastradas pela </a:t>
            </a:r>
            <a:r>
              <a:rPr lang="pt-BR" sz="1200" dirty="0" smtClean="0">
                <a:solidFill>
                  <a:schemeClr val="accent3">
                    <a:lumMod val="75000"/>
                  </a:schemeClr>
                </a:solidFill>
                <a:latin typeface="Verdana" panose="020B0604030504040204" pitchFamily="34" charset="0"/>
                <a:ea typeface="Verdana" panose="020B0604030504040204" pitchFamily="34" charset="0"/>
              </a:rPr>
              <a:t>unidade. Deve </a:t>
            </a:r>
            <a:r>
              <a:rPr lang="pt-BR" sz="1200" dirty="0">
                <a:solidFill>
                  <a:schemeClr val="accent3">
                    <a:lumMod val="75000"/>
                  </a:schemeClr>
                </a:solidFill>
                <a:latin typeface="Verdana" panose="020B0604030504040204" pitchFamily="34" charset="0"/>
                <a:ea typeface="Verdana" panose="020B0604030504040204" pitchFamily="34" charset="0"/>
              </a:rPr>
              <a:t>ser mantido nos casos de etapas sem execução física e cuja previsão de início seja posterior ao término do bimestre de atualização</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algn="just">
              <a:spcBef>
                <a:spcPts val="600"/>
              </a:spcBef>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NI </a:t>
            </a:r>
            <a:r>
              <a:rPr lang="pt-BR" sz="1200" b="1" dirty="0">
                <a:solidFill>
                  <a:schemeClr val="accent3">
                    <a:lumMod val="75000"/>
                  </a:schemeClr>
                </a:solidFill>
                <a:latin typeface="Verdana" panose="020B0604030504040204" pitchFamily="34" charset="0"/>
                <a:ea typeface="Verdana" panose="020B0604030504040204" pitchFamily="34" charset="0"/>
              </a:rPr>
              <a:t>- </a:t>
            </a:r>
            <a:r>
              <a:rPr lang="pt-BR" sz="1200" b="1" dirty="0" smtClean="0">
                <a:solidFill>
                  <a:schemeClr val="accent3">
                    <a:lumMod val="75000"/>
                  </a:schemeClr>
                </a:solidFill>
                <a:latin typeface="Verdana" panose="020B0604030504040204" pitchFamily="34" charset="0"/>
                <a:ea typeface="Verdana" panose="020B0604030504040204" pitchFamily="34" charset="0"/>
              </a:rPr>
              <a:t>Não iniciada: </a:t>
            </a:r>
            <a:r>
              <a:rPr lang="pt-BR" sz="1200" dirty="0">
                <a:solidFill>
                  <a:schemeClr val="accent3">
                    <a:lumMod val="75000"/>
                  </a:schemeClr>
                </a:solidFill>
                <a:latin typeface="Verdana" panose="020B0604030504040204" pitchFamily="34" charset="0"/>
                <a:ea typeface="Verdana" panose="020B0604030504040204" pitchFamily="34" charset="0"/>
              </a:rPr>
              <a:t>etapa </a:t>
            </a:r>
            <a:r>
              <a:rPr lang="pt-BR" sz="1200" dirty="0" smtClean="0">
                <a:solidFill>
                  <a:schemeClr val="accent3">
                    <a:lumMod val="75000"/>
                  </a:schemeClr>
                </a:solidFill>
                <a:latin typeface="Verdana" panose="020B0604030504040204" pitchFamily="34" charset="0"/>
                <a:ea typeface="Verdana" panose="020B0604030504040204" pitchFamily="34" charset="0"/>
              </a:rPr>
              <a:t>cadastrada cuja data prevista para </a:t>
            </a:r>
            <a:r>
              <a:rPr lang="pt-BR" sz="1200" dirty="0" smtClean="0">
                <a:solidFill>
                  <a:schemeClr val="accent3">
                    <a:lumMod val="75000"/>
                  </a:schemeClr>
                </a:solidFill>
                <a:latin typeface="Verdana" panose="020B0604030504040204" pitchFamily="34" charset="0"/>
                <a:ea typeface="Verdana" panose="020B0604030504040204" pitchFamily="34" charset="0"/>
              </a:rPr>
              <a:t>início expirou </a:t>
            </a:r>
            <a:r>
              <a:rPr lang="pt-BR" sz="1200" dirty="0" smtClean="0">
                <a:solidFill>
                  <a:schemeClr val="accent3">
                    <a:lumMod val="75000"/>
                  </a:schemeClr>
                </a:solidFill>
                <a:latin typeface="Verdana" panose="020B0604030504040204" pitchFamily="34" charset="0"/>
                <a:ea typeface="Verdana" panose="020B0604030504040204" pitchFamily="34" charset="0"/>
              </a:rPr>
              <a:t>sem que a execução física e/ou financeira tenha principiado.</a:t>
            </a:r>
            <a:r>
              <a:rPr lang="pt-BR" sz="1200" dirty="0" smtClean="0"/>
              <a:t> </a:t>
            </a:r>
            <a:r>
              <a:rPr lang="pt-BR" sz="1200" dirty="0" smtClean="0">
                <a:solidFill>
                  <a:schemeClr val="accent3">
                    <a:lumMod val="75000"/>
                  </a:schemeClr>
                </a:solidFill>
                <a:latin typeface="Verdana" panose="020B0604030504040204" pitchFamily="34" charset="0"/>
                <a:ea typeface="Verdana" panose="020B0604030504040204" pitchFamily="34" charset="0"/>
              </a:rPr>
              <a:t>Estágio que </a:t>
            </a:r>
            <a:r>
              <a:rPr lang="pt-BR" sz="1200" dirty="0">
                <a:solidFill>
                  <a:schemeClr val="accent3">
                    <a:lumMod val="75000"/>
                  </a:schemeClr>
                </a:solidFill>
                <a:latin typeface="Verdana" panose="020B0604030504040204" pitchFamily="34" charset="0"/>
                <a:ea typeface="Verdana" panose="020B0604030504040204" pitchFamily="34" charset="0"/>
              </a:rPr>
              <a:t>também se aplica aos casos em que, por decisão do titular da unidade, não há interesse, necessidade ou condições de execução da etapa (cancelamento de licitação, recursos orçamentários e financeiros insuficientes ou não liberados </a:t>
            </a:r>
            <a:r>
              <a:rPr lang="pt-BR" sz="1200" dirty="0" err="1">
                <a:solidFill>
                  <a:schemeClr val="accent3">
                    <a:lumMod val="75000"/>
                  </a:schemeClr>
                </a:solidFill>
                <a:latin typeface="Verdana" panose="020B0604030504040204" pitchFamily="34" charset="0"/>
                <a:ea typeface="Verdana" panose="020B0604030504040204" pitchFamily="34" charset="0"/>
              </a:rPr>
              <a:t>etc</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algn="just">
              <a:spcBef>
                <a:spcPts val="600"/>
              </a:spcBef>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NO – Andamento normal: </a:t>
            </a:r>
            <a:r>
              <a:rPr lang="pt-BR" sz="1200" dirty="0" smtClean="0">
                <a:solidFill>
                  <a:schemeClr val="accent3">
                    <a:lumMod val="75000"/>
                  </a:schemeClr>
                </a:solidFill>
                <a:latin typeface="Verdana" panose="020B0604030504040204" pitchFamily="34" charset="0"/>
                <a:ea typeface="Verdana" panose="020B0604030504040204" pitchFamily="34" charset="0"/>
              </a:rPr>
              <a:t>etapa</a:t>
            </a:r>
            <a:r>
              <a:rPr lang="pt-BR" sz="1200" b="1" dirty="0" smtClean="0">
                <a:solidFill>
                  <a:schemeClr val="accent3">
                    <a:lumMod val="75000"/>
                  </a:schemeClr>
                </a:solidFill>
                <a:latin typeface="Verdana" panose="020B0604030504040204" pitchFamily="34" charset="0"/>
                <a:ea typeface="Verdana" panose="020B0604030504040204" pitchFamily="34" charset="0"/>
              </a:rPr>
              <a:t> </a:t>
            </a:r>
            <a:r>
              <a:rPr lang="pt-BR" sz="1200" dirty="0" smtClean="0">
                <a:solidFill>
                  <a:schemeClr val="accent3">
                    <a:lumMod val="75000"/>
                  </a:schemeClr>
                </a:solidFill>
                <a:latin typeface="Verdana" panose="020B0604030504040204" pitchFamily="34" charset="0"/>
                <a:ea typeface="Verdana" panose="020B0604030504040204" pitchFamily="34" charset="0"/>
              </a:rPr>
              <a:t>em andamento, dentro do cronograma físico previsto e não paralisada; </a:t>
            </a:r>
          </a:p>
          <a:p>
            <a:pPr algn="just">
              <a:spcBef>
                <a:spcPts val="1800"/>
              </a:spcBef>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82733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204337"/>
            <a:ext cx="8384165" cy="3226420"/>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65565" y="1611868"/>
            <a:ext cx="8285400" cy="3874526"/>
          </a:xfrm>
          <a:prstGeom prst="rect">
            <a:avLst/>
          </a:prstGeom>
          <a:noFill/>
          <a:ln>
            <a:noFill/>
          </a:ln>
        </p:spPr>
        <p:txBody>
          <a:bodyPr spcFirstLastPara="1" wrap="square" lIns="91425" tIns="91425" rIns="91425" bIns="91425" anchor="t" anchorCtr="0">
            <a:noAutofit/>
          </a:bodyPr>
          <a:lstStyle/>
          <a:p>
            <a:pPr algn="just"/>
            <a:r>
              <a:rPr lang="pt-BR" sz="1200" b="1" dirty="0" smtClean="0">
                <a:solidFill>
                  <a:schemeClr val="accent3">
                    <a:lumMod val="75000"/>
                  </a:schemeClr>
                </a:solidFill>
                <a:latin typeface="Verdana" panose="020B0604030504040204" pitchFamily="34" charset="0"/>
                <a:ea typeface="Verdana" panose="020B0604030504040204" pitchFamily="34" charset="0"/>
              </a:rPr>
              <a:t>ESTÁGIOS POSSÍVEIS</a:t>
            </a:r>
          </a:p>
          <a:p>
            <a:pPr algn="just"/>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AT </a:t>
            </a:r>
            <a:r>
              <a:rPr lang="pt-BR" sz="1200" b="1" dirty="0">
                <a:solidFill>
                  <a:schemeClr val="accent3">
                    <a:lumMod val="75000"/>
                  </a:schemeClr>
                </a:solidFill>
                <a:latin typeface="Verdana" panose="020B0604030504040204" pitchFamily="34" charset="0"/>
                <a:ea typeface="Verdana" panose="020B0604030504040204" pitchFamily="34" charset="0"/>
              </a:rPr>
              <a:t>- Atrasada: </a:t>
            </a:r>
            <a:r>
              <a:rPr lang="pt-BR" sz="1200" dirty="0" smtClean="0">
                <a:solidFill>
                  <a:schemeClr val="accent3">
                    <a:lumMod val="75000"/>
                  </a:schemeClr>
                </a:solidFill>
                <a:latin typeface="Verdana" panose="020B0604030504040204" pitchFamily="34" charset="0"/>
                <a:ea typeface="Verdana" panose="020B0604030504040204" pitchFamily="34" charset="0"/>
              </a:rPr>
              <a:t>etapa em </a:t>
            </a:r>
            <a:r>
              <a:rPr lang="pt-BR" sz="1200" dirty="0">
                <a:solidFill>
                  <a:schemeClr val="accent3">
                    <a:lumMod val="75000"/>
                  </a:schemeClr>
                </a:solidFill>
                <a:latin typeface="Verdana" panose="020B0604030504040204" pitchFamily="34" charset="0"/>
                <a:ea typeface="Verdana" panose="020B0604030504040204" pitchFamily="34" charset="0"/>
              </a:rPr>
              <a:t>andamento, mas </a:t>
            </a:r>
            <a:r>
              <a:rPr lang="pt-BR" sz="1200" dirty="0" smtClean="0">
                <a:solidFill>
                  <a:schemeClr val="accent3">
                    <a:lumMod val="75000"/>
                  </a:schemeClr>
                </a:solidFill>
                <a:latin typeface="Verdana" panose="020B0604030504040204" pitchFamily="34" charset="0"/>
                <a:ea typeface="Verdana" panose="020B0604030504040204" pitchFamily="34" charset="0"/>
              </a:rPr>
              <a:t>atrasada </a:t>
            </a:r>
            <a:r>
              <a:rPr lang="pt-BR" sz="1200" dirty="0">
                <a:solidFill>
                  <a:schemeClr val="accent3">
                    <a:lumMod val="75000"/>
                  </a:schemeClr>
                </a:solidFill>
                <a:latin typeface="Verdana" panose="020B0604030504040204" pitchFamily="34" charset="0"/>
                <a:ea typeface="Verdana" panose="020B0604030504040204" pitchFamily="34" charset="0"/>
              </a:rPr>
              <a:t>em relação ao cronograma físico </a:t>
            </a:r>
            <a:r>
              <a:rPr lang="pt-BR" sz="1200" dirty="0" smtClean="0">
                <a:solidFill>
                  <a:schemeClr val="accent3">
                    <a:lumMod val="75000"/>
                  </a:schemeClr>
                </a:solidFill>
                <a:latin typeface="Verdana" panose="020B0604030504040204" pitchFamily="34" charset="0"/>
                <a:ea typeface="Verdana" panose="020B0604030504040204" pitchFamily="34" charset="0"/>
              </a:rPr>
              <a:t>previsto em razão de algum entrave; </a:t>
            </a:r>
          </a:p>
          <a:p>
            <a:pPr algn="just">
              <a:spcBef>
                <a:spcPts val="600"/>
              </a:spcBef>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b="1" dirty="0">
                <a:solidFill>
                  <a:schemeClr val="accent3">
                    <a:lumMod val="75000"/>
                  </a:schemeClr>
                </a:solidFill>
                <a:latin typeface="Verdana" panose="020B0604030504040204" pitchFamily="34" charset="0"/>
                <a:ea typeface="Verdana" panose="020B0604030504040204" pitchFamily="34" charset="0"/>
              </a:rPr>
              <a:t>PA - Paralisada: </a:t>
            </a:r>
            <a:r>
              <a:rPr lang="pt-BR" sz="1200" dirty="0" smtClean="0">
                <a:solidFill>
                  <a:schemeClr val="accent3">
                    <a:lumMod val="75000"/>
                  </a:schemeClr>
                </a:solidFill>
                <a:latin typeface="Verdana" panose="020B0604030504040204" pitchFamily="34" charset="0"/>
                <a:ea typeface="Verdana" panose="020B0604030504040204" pitchFamily="34" charset="0"/>
              </a:rPr>
              <a:t> etapa iniciada, </a:t>
            </a:r>
            <a:r>
              <a:rPr lang="pt-BR" sz="1200" dirty="0">
                <a:solidFill>
                  <a:schemeClr val="accent3">
                    <a:lumMod val="75000"/>
                  </a:schemeClr>
                </a:solidFill>
                <a:latin typeface="Verdana" panose="020B0604030504040204" pitchFamily="34" charset="0"/>
                <a:ea typeface="Verdana" panose="020B0604030504040204" pitchFamily="34" charset="0"/>
              </a:rPr>
              <a:t>mas </a:t>
            </a:r>
            <a:r>
              <a:rPr lang="pt-BR" sz="1200" dirty="0" smtClean="0">
                <a:solidFill>
                  <a:schemeClr val="accent3">
                    <a:lumMod val="75000"/>
                  </a:schemeClr>
                </a:solidFill>
                <a:latin typeface="Verdana" panose="020B0604030504040204" pitchFamily="34" charset="0"/>
                <a:ea typeface="Verdana" panose="020B0604030504040204" pitchFamily="34" charset="0"/>
              </a:rPr>
              <a:t>interrompida em razão de decisão interna ou entrave que qualquer natureza, sem que haja previsão para retomada;</a:t>
            </a:r>
          </a:p>
          <a:p>
            <a:pPr algn="just">
              <a:spcBef>
                <a:spcPts val="600"/>
              </a:spcBef>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AN </a:t>
            </a:r>
            <a:r>
              <a:rPr lang="pt-BR" sz="1200" b="1" dirty="0">
                <a:solidFill>
                  <a:schemeClr val="accent3">
                    <a:lumMod val="75000"/>
                  </a:schemeClr>
                </a:solidFill>
                <a:latin typeface="Verdana" panose="020B0604030504040204" pitchFamily="34" charset="0"/>
                <a:ea typeface="Verdana" panose="020B0604030504040204" pitchFamily="34" charset="0"/>
              </a:rPr>
              <a:t>- Anulada: </a:t>
            </a:r>
            <a:r>
              <a:rPr lang="pt-BR" sz="1200" dirty="0">
                <a:solidFill>
                  <a:schemeClr val="accent3">
                    <a:lumMod val="75000"/>
                  </a:schemeClr>
                </a:solidFill>
                <a:latin typeface="Verdana" panose="020B0604030504040204" pitchFamily="34" charset="0"/>
                <a:ea typeface="Verdana" panose="020B0604030504040204" pitchFamily="34" charset="0"/>
              </a:rPr>
              <a:t>etapa que teve início e, </a:t>
            </a:r>
            <a:r>
              <a:rPr lang="pt-BR" sz="1200" dirty="0" smtClean="0">
                <a:solidFill>
                  <a:schemeClr val="accent3">
                    <a:lumMod val="75000"/>
                  </a:schemeClr>
                </a:solidFill>
                <a:latin typeface="Verdana" panose="020B0604030504040204" pitchFamily="34" charset="0"/>
                <a:ea typeface="Verdana" panose="020B0604030504040204" pitchFamily="34" charset="0"/>
              </a:rPr>
              <a:t>posteriormente, a existência de </a:t>
            </a:r>
            <a:r>
              <a:rPr lang="pt-BR" sz="1200" dirty="0">
                <a:solidFill>
                  <a:schemeClr val="accent3">
                    <a:lumMod val="75000"/>
                  </a:schemeClr>
                </a:solidFill>
                <a:latin typeface="Verdana" panose="020B0604030504040204" pitchFamily="34" charset="0"/>
                <a:ea typeface="Verdana" panose="020B0604030504040204" pitchFamily="34" charset="0"/>
              </a:rPr>
              <a:t>algum vício ou motivo </a:t>
            </a:r>
            <a:r>
              <a:rPr lang="pt-BR" sz="1200" dirty="0" smtClean="0">
                <a:solidFill>
                  <a:schemeClr val="accent3">
                    <a:lumMod val="75000"/>
                  </a:schemeClr>
                </a:solidFill>
                <a:latin typeface="Verdana" panose="020B0604030504040204" pitchFamily="34" charset="0"/>
                <a:ea typeface="Verdana" panose="020B0604030504040204" pitchFamily="34" charset="0"/>
              </a:rPr>
              <a:t>justificou </a:t>
            </a:r>
            <a:r>
              <a:rPr lang="pt-BR" sz="1200" dirty="0">
                <a:solidFill>
                  <a:schemeClr val="accent3">
                    <a:lumMod val="75000"/>
                  </a:schemeClr>
                </a:solidFill>
                <a:latin typeface="Verdana" panose="020B0604030504040204" pitchFamily="34" charset="0"/>
                <a:ea typeface="Verdana" panose="020B0604030504040204" pitchFamily="34" charset="0"/>
              </a:rPr>
              <a:t>sua anulação</a:t>
            </a:r>
            <a:r>
              <a:rPr lang="pt-BR" sz="1200" dirty="0" smtClean="0">
                <a:solidFill>
                  <a:schemeClr val="accent3">
                    <a:lumMod val="75000"/>
                  </a:schemeClr>
                </a:solidFill>
                <a:latin typeface="Verdana" panose="020B0604030504040204" pitchFamily="34" charset="0"/>
                <a:ea typeface="Verdana" panose="020B0604030504040204" pitchFamily="34" charset="0"/>
              </a:rPr>
              <a:t>. Não será mais continuada.</a:t>
            </a:r>
          </a:p>
          <a:p>
            <a:pPr algn="just">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CO </a:t>
            </a:r>
            <a:r>
              <a:rPr lang="pt-BR" sz="1200" b="1" dirty="0">
                <a:solidFill>
                  <a:schemeClr val="accent3">
                    <a:lumMod val="75000"/>
                  </a:schemeClr>
                </a:solidFill>
                <a:latin typeface="Verdana" panose="020B0604030504040204" pitchFamily="34" charset="0"/>
                <a:ea typeface="Verdana" panose="020B0604030504040204" pitchFamily="34" charset="0"/>
              </a:rPr>
              <a:t>- </a:t>
            </a:r>
            <a:r>
              <a:rPr lang="pt-BR" sz="1200" b="1" dirty="0" smtClean="0">
                <a:solidFill>
                  <a:schemeClr val="accent3">
                    <a:lumMod val="75000"/>
                  </a:schemeClr>
                </a:solidFill>
                <a:latin typeface="Verdana" panose="020B0604030504040204" pitchFamily="34" charset="0"/>
                <a:ea typeface="Verdana" panose="020B0604030504040204" pitchFamily="34" charset="0"/>
              </a:rPr>
              <a:t>Concluída: </a:t>
            </a:r>
            <a:r>
              <a:rPr lang="pt-BR" sz="1200" dirty="0" smtClean="0">
                <a:solidFill>
                  <a:schemeClr val="accent3">
                    <a:lumMod val="75000"/>
                  </a:schemeClr>
                </a:solidFill>
                <a:latin typeface="Verdana" panose="020B0604030504040204" pitchFamily="34" charset="0"/>
                <a:ea typeface="Verdana" panose="020B0604030504040204" pitchFamily="34" charset="0"/>
              </a:rPr>
              <a:t>etapa que foi concluída no exercício em análise, independentemente do exercício em que sua execução foi iniciada.</a:t>
            </a:r>
          </a:p>
          <a:p>
            <a:pPr algn="just">
              <a:spcBef>
                <a:spcPts val="1800"/>
              </a:spcBef>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12801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204337"/>
            <a:ext cx="8384165" cy="3226420"/>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65565" y="1611868"/>
            <a:ext cx="8285400" cy="3874526"/>
          </a:xfrm>
          <a:prstGeom prst="rect">
            <a:avLst/>
          </a:prstGeom>
          <a:noFill/>
          <a:ln>
            <a:noFill/>
          </a:ln>
        </p:spPr>
        <p:txBody>
          <a:bodyPr spcFirstLastPara="1" wrap="square" lIns="91425" tIns="91425" rIns="91425" bIns="91425" anchor="t" anchorCtr="0">
            <a:noAutofit/>
          </a:bodyPr>
          <a:lstStyle/>
          <a:p>
            <a:pPr algn="just"/>
            <a:r>
              <a:rPr lang="pt-BR" sz="1200" b="1" dirty="0" smtClean="0">
                <a:solidFill>
                  <a:schemeClr val="accent3">
                    <a:lumMod val="75000"/>
                  </a:schemeClr>
                </a:solidFill>
                <a:latin typeface="Verdana" panose="020B0604030504040204" pitchFamily="34" charset="0"/>
                <a:ea typeface="Verdana" panose="020B0604030504040204" pitchFamily="34" charset="0"/>
              </a:rPr>
              <a:t>ETAPA REALIZADA</a:t>
            </a:r>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algn="just">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Trata-se da </a:t>
            </a:r>
            <a:r>
              <a:rPr lang="pt-BR" sz="1200" b="1"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principal </a:t>
            </a:r>
            <a:r>
              <a:rPr lang="pt-BR" sz="1200" b="1" dirty="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informação </a:t>
            </a:r>
            <a:r>
              <a:rPr lang="pt-BR" sz="1200" dirty="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relacionada ao acompanhamento bimestral das etapas. </a:t>
            </a:r>
            <a:endPar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endParaRPr>
          </a:p>
          <a:p>
            <a:pPr algn="just">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Nesse </a:t>
            </a:r>
            <a:r>
              <a:rPr lang="pt-BR" sz="1200" dirty="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campo, devem ser </a:t>
            </a:r>
            <a:r>
              <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informadas:</a:t>
            </a:r>
          </a:p>
          <a:p>
            <a:pPr marL="357188" lvl="4" algn="just">
              <a:spcBef>
                <a:spcPts val="600"/>
              </a:spcBef>
              <a:tabLst>
                <a:tab pos="357188" algn="l"/>
              </a:tabLst>
            </a:pPr>
            <a:r>
              <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i. As </a:t>
            </a:r>
            <a:r>
              <a:rPr lang="pt-BR" sz="1200" b="1" dirty="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realizações físicas </a:t>
            </a:r>
            <a:r>
              <a:rPr lang="pt-BR" sz="1200" dirty="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ocorridas até o bimestre, de forma clara e objetiva, devendo identificar se a meta prevista foi </a:t>
            </a:r>
            <a:r>
              <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alcançada;</a:t>
            </a:r>
          </a:p>
          <a:p>
            <a:pPr marL="357188" lvl="4" algn="just">
              <a:spcBef>
                <a:spcPts val="600"/>
              </a:spcBef>
              <a:tabLst>
                <a:tab pos="357188" algn="l"/>
              </a:tabLst>
            </a:pPr>
            <a:r>
              <a:rPr lang="pt-BR" sz="1200" dirty="0" err="1"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ii</a:t>
            </a:r>
            <a:r>
              <a:rPr lang="pt-BR" sz="1200" dirty="0" smtClean="0">
                <a:solidFill>
                  <a:schemeClr val="accent3">
                    <a:lumMod val="75000"/>
                  </a:schemeClr>
                </a:solidFill>
                <a:latin typeface="Verdana" panose="020B0604030504040204" pitchFamily="34" charset="0"/>
                <a:ea typeface="Verdana" panose="020B0604030504040204" pitchFamily="34" charset="0"/>
                <a:cs typeface="Arial" panose="020B0604020202020204" pitchFamily="34" charset="0"/>
              </a:rPr>
              <a:t>. </a:t>
            </a:r>
            <a:r>
              <a:rPr lang="pt-BR" sz="1200" dirty="0" smtClean="0">
                <a:solidFill>
                  <a:schemeClr val="accent3">
                    <a:lumMod val="75000"/>
                  </a:schemeClr>
                </a:solidFill>
                <a:latin typeface="Verdana" panose="020B0604030504040204" pitchFamily="34" charset="0"/>
                <a:ea typeface="Verdana" panose="020B0604030504040204" pitchFamily="34" charset="0"/>
              </a:rPr>
              <a:t>O </a:t>
            </a:r>
            <a:r>
              <a:rPr lang="pt-BR" sz="1200" b="1" dirty="0">
                <a:solidFill>
                  <a:schemeClr val="accent3">
                    <a:lumMod val="75000"/>
                  </a:schemeClr>
                </a:solidFill>
                <a:latin typeface="Verdana" panose="020B0604030504040204" pitchFamily="34" charset="0"/>
                <a:ea typeface="Verdana" panose="020B0604030504040204" pitchFamily="34" charset="0"/>
              </a:rPr>
              <a:t>número do processo</a:t>
            </a:r>
            <a:r>
              <a:rPr lang="pt-BR" sz="1200" dirty="0">
                <a:solidFill>
                  <a:schemeClr val="accent3">
                    <a:lumMod val="75000"/>
                  </a:schemeClr>
                </a:solidFill>
                <a:latin typeface="Verdana" panose="020B0604030504040204" pitchFamily="34" charset="0"/>
                <a:ea typeface="Verdana" panose="020B0604030504040204" pitchFamily="34" charset="0"/>
              </a:rPr>
              <a:t> mais relevante relacionado à execução da etapa (mais significativo em termos de </a:t>
            </a:r>
            <a:r>
              <a:rPr lang="pt-BR" sz="1200" b="1" dirty="0">
                <a:solidFill>
                  <a:schemeClr val="accent3">
                    <a:lumMod val="75000"/>
                  </a:schemeClr>
                </a:solidFill>
                <a:latin typeface="Verdana" panose="020B0604030504040204" pitchFamily="34" charset="0"/>
                <a:ea typeface="Verdana" panose="020B0604030504040204" pitchFamily="34" charset="0"/>
              </a:rPr>
              <a:t>valor</a:t>
            </a:r>
            <a:r>
              <a:rPr lang="pt-BR" sz="1200" dirty="0">
                <a:solidFill>
                  <a:schemeClr val="accent3">
                    <a:lumMod val="75000"/>
                  </a:schemeClr>
                </a:solidFill>
                <a:latin typeface="Verdana" panose="020B0604030504040204" pitchFamily="34" charset="0"/>
                <a:ea typeface="Verdana" panose="020B0604030504040204" pitchFamily="34" charset="0"/>
              </a:rPr>
              <a:t>) deve ser informado ao final deste campo, seguido da expressão “e </a:t>
            </a:r>
            <a:r>
              <a:rPr lang="pt-BR" sz="1200" dirty="0" smtClean="0">
                <a:solidFill>
                  <a:schemeClr val="accent3">
                    <a:lumMod val="75000"/>
                  </a:schemeClr>
                </a:solidFill>
                <a:latin typeface="Verdana" panose="020B0604030504040204" pitchFamily="34" charset="0"/>
                <a:ea typeface="Verdana" panose="020B0604030504040204" pitchFamily="34" charset="0"/>
              </a:rPr>
              <a:t>outros.” </a:t>
            </a:r>
            <a:r>
              <a:rPr lang="pt-BR" sz="1200" dirty="0">
                <a:solidFill>
                  <a:schemeClr val="accent3">
                    <a:lumMod val="75000"/>
                  </a:schemeClr>
                </a:solidFill>
                <a:latin typeface="Verdana" panose="020B0604030504040204" pitchFamily="34" charset="0"/>
                <a:ea typeface="Verdana" panose="020B0604030504040204" pitchFamily="34" charset="0"/>
              </a:rPr>
              <a:t>se for o </a:t>
            </a:r>
            <a:r>
              <a:rPr lang="pt-BR" sz="1200" dirty="0" smtClean="0">
                <a:solidFill>
                  <a:schemeClr val="accent3">
                    <a:lumMod val="75000"/>
                  </a:schemeClr>
                </a:solidFill>
                <a:latin typeface="Verdana" panose="020B0604030504040204" pitchFamily="34" charset="0"/>
                <a:ea typeface="Verdana" panose="020B0604030504040204" pitchFamily="34" charset="0"/>
              </a:rPr>
              <a:t>caso.</a:t>
            </a:r>
          </a:p>
          <a:p>
            <a:pPr marL="357188" lvl="4" algn="just">
              <a:spcBef>
                <a:spcPts val="600"/>
              </a:spcBef>
              <a:tabLst>
                <a:tab pos="357188" algn="l"/>
              </a:tabLst>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663811" y="3531988"/>
            <a:ext cx="7888908" cy="1426588"/>
          </a:xfrm>
          <a:prstGeom prst="rect">
            <a:avLst/>
          </a:prstGeom>
        </p:spPr>
      </p:pic>
      <p:pic>
        <p:nvPicPr>
          <p:cNvPr id="3" name="Imagem 2"/>
          <p:cNvPicPr>
            <a:picLocks noChangeAspect="1"/>
          </p:cNvPicPr>
          <p:nvPr/>
        </p:nvPicPr>
        <p:blipFill>
          <a:blip r:embed="rId4"/>
          <a:stretch>
            <a:fillRect/>
          </a:stretch>
        </p:blipFill>
        <p:spPr>
          <a:xfrm>
            <a:off x="1525975" y="3603404"/>
            <a:ext cx="591363" cy="201185"/>
          </a:xfrm>
          <a:prstGeom prst="rect">
            <a:avLst/>
          </a:prstGeom>
        </p:spPr>
      </p:pic>
    </p:spTree>
    <p:extLst>
      <p:ext uri="{BB962C8B-B14F-4D97-AF65-F5344CB8AC3E}">
        <p14:creationId xmlns:p14="http://schemas.microsoft.com/office/powerpoint/2010/main" val="4219362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66307"/>
            <a:ext cx="7667782"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endParaRPr sz="1800" b="1" dirty="0">
              <a:solidFill>
                <a:srgbClr val="00518E"/>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89949"/>
            <a:ext cx="8285400" cy="1926000"/>
          </a:xfrm>
          <a:prstGeom prst="rect">
            <a:avLst/>
          </a:prstGeom>
          <a:noFill/>
          <a:ln>
            <a:noFill/>
          </a:ln>
        </p:spPr>
        <p:txBody>
          <a:bodyPr spcFirstLastPara="1" wrap="square" lIns="91425" tIns="91425" rIns="91425" bIns="91425" anchor="t" anchorCtr="0">
            <a:noAutofit/>
          </a:bodyPr>
          <a:lstStyle/>
          <a:p>
            <a:pPr lvl="0">
              <a:lnSpc>
                <a:spcPct val="150000"/>
              </a:lnSpc>
            </a:pPr>
            <a:endParaRPr lang="pt-BR" sz="1600" dirty="0" smtClean="0">
              <a:solidFill>
                <a:schemeClr val="tx1"/>
              </a:solidFill>
              <a:latin typeface="Verdana" panose="020B0604030504040204" pitchFamily="34" charset="0"/>
              <a:ea typeface="Verdana" panose="020B0604030504040204" pitchFamily="34" charset="0"/>
              <a:cs typeface="Calibri" panose="020F0502020204030204" pitchFamily="34" charset="0"/>
            </a:endParaRPr>
          </a:p>
          <a:p>
            <a:pPr lvl="0" algn="just">
              <a:lnSpc>
                <a:spcPct val="150000"/>
              </a:lnSpc>
            </a:pPr>
            <a:r>
              <a:rPr lang="pt-BR" sz="1600" dirty="0" smtClean="0">
                <a:solidFill>
                  <a:schemeClr val="accent2">
                    <a:lumMod val="75000"/>
                    <a:lumOff val="25000"/>
                  </a:schemeClr>
                </a:solidFill>
                <a:latin typeface="Verdana" panose="020B0604030504040204" pitchFamily="34" charset="0"/>
                <a:ea typeface="Verdana" panose="020B0604030504040204" pitchFamily="34" charset="0"/>
                <a:cs typeface="Calibri" panose="020F0502020204030204" pitchFamily="34" charset="0"/>
              </a:rPr>
              <a:t>As ações orçamentárias </a:t>
            </a:r>
            <a:r>
              <a:rPr lang="pt-BR" sz="1600" dirty="0">
                <a:solidFill>
                  <a:schemeClr val="accent2">
                    <a:lumMod val="75000"/>
                    <a:lumOff val="25000"/>
                  </a:schemeClr>
                </a:solidFill>
                <a:latin typeface="Verdana" panose="020B0604030504040204" pitchFamily="34" charset="0"/>
                <a:ea typeface="Verdana" panose="020B0604030504040204" pitchFamily="34" charset="0"/>
                <a:cs typeface="Calibri" panose="020F0502020204030204" pitchFamily="34" charset="0"/>
              </a:rPr>
              <a:t>dos </a:t>
            </a:r>
            <a:r>
              <a:rPr lang="pt-BR" sz="1600" dirty="0" smtClean="0">
                <a:solidFill>
                  <a:schemeClr val="accent2">
                    <a:lumMod val="75000"/>
                    <a:lumOff val="25000"/>
                  </a:schemeClr>
                </a:solidFill>
                <a:latin typeface="Verdana" panose="020B0604030504040204" pitchFamily="34" charset="0"/>
                <a:ea typeface="Verdana" panose="020B0604030504040204" pitchFamily="34" charset="0"/>
                <a:cs typeface="Calibri" panose="020F0502020204030204" pitchFamily="34" charset="0"/>
              </a:rPr>
              <a:t>programas </a:t>
            </a:r>
            <a:r>
              <a:rPr lang="pt-BR" sz="1600" dirty="0">
                <a:solidFill>
                  <a:schemeClr val="accent2">
                    <a:lumMod val="75000"/>
                    <a:lumOff val="25000"/>
                  </a:schemeClr>
                </a:solidFill>
                <a:latin typeface="Verdana" panose="020B0604030504040204" pitchFamily="34" charset="0"/>
                <a:ea typeface="Verdana" panose="020B0604030504040204" pitchFamily="34" charset="0"/>
                <a:cs typeface="Calibri" panose="020F0502020204030204" pitchFamily="34" charset="0"/>
              </a:rPr>
              <a:t>previstos no Plano Plurianual (PPA) desdobram-se em subtítulos na LOA e seus créditos, os quais devem ser acompanhados </a:t>
            </a:r>
            <a:r>
              <a:rPr lang="pt-BR" sz="1600" b="1" i="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panose="020F0502020204030204" pitchFamily="34" charset="0"/>
              </a:rPr>
              <a:t>bimestralmente</a:t>
            </a:r>
            <a:r>
              <a:rPr lang="pt-BR" sz="1600" dirty="0">
                <a:solidFill>
                  <a:schemeClr val="tx1"/>
                </a:solidFill>
                <a:latin typeface="Verdana" panose="020B0604030504040204" pitchFamily="34" charset="0"/>
                <a:ea typeface="Verdana" panose="020B0604030504040204" pitchFamily="34" charset="0"/>
                <a:cs typeface="Calibri" panose="020F0502020204030204" pitchFamily="34" charset="0"/>
              </a:rPr>
              <a:t> </a:t>
            </a:r>
            <a:r>
              <a:rPr lang="pt-BR" sz="1600" dirty="0">
                <a:solidFill>
                  <a:schemeClr val="accent2">
                    <a:lumMod val="75000"/>
                    <a:lumOff val="25000"/>
                  </a:schemeClr>
                </a:solidFill>
                <a:latin typeface="Verdana" panose="020B0604030504040204" pitchFamily="34" charset="0"/>
                <a:ea typeface="Verdana" panose="020B0604030504040204" pitchFamily="34" charset="0"/>
                <a:cs typeface="Calibri" panose="020F0502020204030204" pitchFamily="34" charset="0"/>
              </a:rPr>
              <a:t>por meio do SAG.</a:t>
            </a:r>
            <a:endParaRPr sz="1600" dirty="0">
              <a:solidFill>
                <a:schemeClr val="accent2">
                  <a:lumMod val="75000"/>
                  <a:lumOff val="25000"/>
                </a:schemeClr>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Tree>
    <p:extLst>
      <p:ext uri="{BB962C8B-B14F-4D97-AF65-F5344CB8AC3E}">
        <p14:creationId xmlns:p14="http://schemas.microsoft.com/office/powerpoint/2010/main" val="14168784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Parâmetros de Acompanhamento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204337"/>
            <a:ext cx="8384165" cy="3226420"/>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65565" y="1611868"/>
            <a:ext cx="8285400" cy="3874526"/>
          </a:xfrm>
          <a:prstGeom prst="rect">
            <a:avLst/>
          </a:prstGeom>
          <a:noFill/>
          <a:ln>
            <a:noFill/>
          </a:ln>
        </p:spPr>
        <p:txBody>
          <a:bodyPr spcFirstLastPara="1" wrap="square" lIns="91425" tIns="91425" rIns="91425" bIns="91425" anchor="t" anchorCtr="0">
            <a:noAutofit/>
          </a:bodyPr>
          <a:lstStyle/>
          <a:p>
            <a:pPr algn="just"/>
            <a:r>
              <a:rPr lang="pt-BR" sz="1200" b="1" dirty="0" smtClean="0">
                <a:solidFill>
                  <a:schemeClr val="accent3">
                    <a:lumMod val="75000"/>
                  </a:schemeClr>
                </a:solidFill>
                <a:latin typeface="Verdana" panose="020B0604030504040204" pitchFamily="34" charset="0"/>
                <a:ea typeface="Verdana" panose="020B0604030504040204" pitchFamily="34" charset="0"/>
              </a:rPr>
              <a:t>CAMPOS RELATIVOS AOS MESES (“células” ou “caixinhas”)</a:t>
            </a:r>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lvl="0"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O </a:t>
            </a:r>
            <a:r>
              <a:rPr lang="pt-BR" sz="1200" dirty="0">
                <a:solidFill>
                  <a:schemeClr val="accent3">
                    <a:lumMod val="75000"/>
                  </a:schemeClr>
                </a:solidFill>
                <a:latin typeface="Verdana" panose="020B0604030504040204" pitchFamily="34" charset="0"/>
                <a:ea typeface="Verdana" panose="020B0604030504040204" pitchFamily="34" charset="0"/>
              </a:rPr>
              <a:t>quantitativo da execução física da etapa, tal como número de servidores ativos remunerados, número de eventos realizados etc., deverá ser informado nos campos dos meses, </a:t>
            </a:r>
            <a:r>
              <a:rPr lang="pt-BR" sz="1200" b="1" u="sng" dirty="0">
                <a:solidFill>
                  <a:schemeClr val="accent3">
                    <a:lumMod val="75000"/>
                  </a:schemeClr>
                </a:solidFill>
                <a:latin typeface="Verdana" panose="020B0604030504040204" pitchFamily="34" charset="0"/>
                <a:ea typeface="Verdana" panose="020B0604030504040204" pitchFamily="34" charset="0"/>
              </a:rPr>
              <a:t>devendo ser compatível com o produto e a unidade de medida previstos para cada etapa</a:t>
            </a:r>
            <a:r>
              <a:rPr lang="pt-BR" sz="1200" u="sng" dirty="0">
                <a:solidFill>
                  <a:schemeClr val="accent3">
                    <a:lumMod val="75000"/>
                  </a:schemeClr>
                </a:solidFill>
                <a:latin typeface="Verdana" panose="020B0604030504040204" pitchFamily="34" charset="0"/>
                <a:ea typeface="Verdana" panose="020B0604030504040204" pitchFamily="34" charset="0"/>
              </a:rPr>
              <a:t>.</a:t>
            </a:r>
            <a:endParaRPr lang="pt-BR" sz="1200" dirty="0">
              <a:solidFill>
                <a:schemeClr val="accent3">
                  <a:lumMod val="75000"/>
                </a:schemeClr>
              </a:solidFill>
              <a:latin typeface="Verdana" panose="020B0604030504040204" pitchFamily="34" charset="0"/>
              <a:ea typeface="Verdana" panose="020B0604030504040204" pitchFamily="34" charset="0"/>
            </a:endParaRPr>
          </a:p>
          <a:p>
            <a:pPr marL="357188" lvl="4" algn="just">
              <a:spcBef>
                <a:spcPts val="600"/>
              </a:spcBef>
              <a:tabLst>
                <a:tab pos="357188" algn="l"/>
              </a:tabLst>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pic>
        <p:nvPicPr>
          <p:cNvPr id="4" name="Imagem 3"/>
          <p:cNvPicPr>
            <a:picLocks noChangeAspect="1"/>
          </p:cNvPicPr>
          <p:nvPr/>
        </p:nvPicPr>
        <p:blipFill>
          <a:blip r:embed="rId3"/>
          <a:stretch>
            <a:fillRect/>
          </a:stretch>
        </p:blipFill>
        <p:spPr>
          <a:xfrm>
            <a:off x="663811" y="2922950"/>
            <a:ext cx="7888908" cy="1426588"/>
          </a:xfrm>
          <a:prstGeom prst="rect">
            <a:avLst/>
          </a:prstGeom>
        </p:spPr>
      </p:pic>
      <p:pic>
        <p:nvPicPr>
          <p:cNvPr id="5" name="Imagem 4"/>
          <p:cNvPicPr>
            <a:picLocks noChangeAspect="1"/>
          </p:cNvPicPr>
          <p:nvPr/>
        </p:nvPicPr>
        <p:blipFill>
          <a:blip r:embed="rId4"/>
          <a:stretch>
            <a:fillRect/>
          </a:stretch>
        </p:blipFill>
        <p:spPr>
          <a:xfrm>
            <a:off x="8409532" y="3749900"/>
            <a:ext cx="597460" cy="201185"/>
          </a:xfrm>
          <a:prstGeom prst="rect">
            <a:avLst/>
          </a:prstGeom>
        </p:spPr>
      </p:pic>
    </p:spTree>
    <p:extLst>
      <p:ext uri="{BB962C8B-B14F-4D97-AF65-F5344CB8AC3E}">
        <p14:creationId xmlns:p14="http://schemas.microsoft.com/office/powerpoint/2010/main" val="17836731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Orientações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51277" y="1500184"/>
            <a:ext cx="8285400" cy="3893338"/>
          </a:xfrm>
          <a:prstGeom prst="rect">
            <a:avLst/>
          </a:prstGeom>
          <a:noFill/>
          <a:ln>
            <a:noFill/>
          </a:ln>
        </p:spPr>
        <p:txBody>
          <a:bodyPr spcFirstLastPara="1" wrap="square" lIns="91425" tIns="91425" rIns="91425" bIns="91425" anchor="t" anchorCtr="0">
            <a:noAutofit/>
          </a:bodyPr>
          <a:lstStyle/>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(i) A </a:t>
            </a:r>
            <a:r>
              <a:rPr lang="pt-BR" sz="1200" dirty="0">
                <a:solidFill>
                  <a:schemeClr val="accent3">
                    <a:lumMod val="75000"/>
                  </a:schemeClr>
                </a:solidFill>
                <a:latin typeface="Verdana" panose="020B0604030504040204" pitchFamily="34" charset="0"/>
                <a:ea typeface="Verdana" panose="020B0604030504040204" pitchFamily="34" charset="0"/>
              </a:rPr>
              <a:t>Unidade deve inserir a </a:t>
            </a:r>
            <a:r>
              <a:rPr lang="pt-BR" sz="1200" b="1" dirty="0">
                <a:solidFill>
                  <a:schemeClr val="accent3">
                    <a:lumMod val="75000"/>
                  </a:schemeClr>
                </a:solidFill>
                <a:latin typeface="Verdana" panose="020B0604030504040204" pitchFamily="34" charset="0"/>
                <a:ea typeface="Verdana" panose="020B0604030504040204" pitchFamily="34" charset="0"/>
              </a:rPr>
              <a:t>parte textual </a:t>
            </a:r>
            <a:r>
              <a:rPr lang="pt-BR" sz="1200" dirty="0">
                <a:solidFill>
                  <a:schemeClr val="accent3">
                    <a:lumMod val="75000"/>
                  </a:schemeClr>
                </a:solidFill>
                <a:latin typeface="Verdana" panose="020B0604030504040204" pitchFamily="34" charset="0"/>
                <a:ea typeface="Verdana" panose="020B0604030504040204" pitchFamily="34" charset="0"/>
              </a:rPr>
              <a:t>no campo “</a:t>
            </a:r>
            <a:r>
              <a:rPr lang="pt-BR" sz="1200" b="1" dirty="0">
                <a:solidFill>
                  <a:schemeClr val="accent3">
                    <a:lumMod val="75000"/>
                  </a:schemeClr>
                </a:solidFill>
                <a:latin typeface="Verdana" panose="020B0604030504040204" pitchFamily="34" charset="0"/>
                <a:ea typeface="Verdana" panose="020B0604030504040204" pitchFamily="34" charset="0"/>
              </a:rPr>
              <a:t>Etapa Realizada</a:t>
            </a:r>
            <a:r>
              <a:rPr lang="pt-BR" sz="1200" dirty="0">
                <a:solidFill>
                  <a:schemeClr val="accent3">
                    <a:lumMod val="75000"/>
                  </a:schemeClr>
                </a:solidFill>
                <a:latin typeface="Verdana" panose="020B0604030504040204" pitchFamily="34" charset="0"/>
                <a:ea typeface="Verdana" panose="020B0604030504040204" pitchFamily="34" charset="0"/>
              </a:rPr>
              <a:t>” e informar o quantitativo da execução física </a:t>
            </a:r>
            <a:r>
              <a:rPr lang="pt-BR" sz="1200" b="1" dirty="0">
                <a:solidFill>
                  <a:schemeClr val="accent3">
                    <a:lumMod val="75000"/>
                  </a:schemeClr>
                </a:solidFill>
                <a:latin typeface="Verdana" panose="020B0604030504040204" pitchFamily="34" charset="0"/>
                <a:ea typeface="Verdana" panose="020B0604030504040204" pitchFamily="34" charset="0"/>
              </a:rPr>
              <a:t>exclusivamente nos campos referentes aos </a:t>
            </a:r>
            <a:r>
              <a:rPr lang="pt-BR" sz="1200" b="1" dirty="0" smtClean="0">
                <a:solidFill>
                  <a:schemeClr val="accent3">
                    <a:lumMod val="75000"/>
                  </a:schemeClr>
                </a:solidFill>
                <a:latin typeface="Verdana" panose="020B0604030504040204" pitchFamily="34" charset="0"/>
                <a:ea typeface="Verdana" panose="020B0604030504040204" pitchFamily="34" charset="0"/>
              </a:rPr>
              <a:t>meses (“caixinhas” ou “células”);</a:t>
            </a: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 </a:t>
            </a: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a:t>
            </a:r>
            <a:r>
              <a:rPr lang="pt-BR" sz="1200" dirty="0" err="1" smtClean="0">
                <a:solidFill>
                  <a:schemeClr val="accent3">
                    <a:lumMod val="75000"/>
                  </a:schemeClr>
                </a:solidFill>
                <a:latin typeface="Verdana" panose="020B0604030504040204" pitchFamily="34" charset="0"/>
                <a:ea typeface="Verdana" panose="020B0604030504040204" pitchFamily="34" charset="0"/>
              </a:rPr>
              <a:t>ii</a:t>
            </a:r>
            <a:r>
              <a:rPr lang="pt-BR" sz="1200" dirty="0" smtClean="0">
                <a:solidFill>
                  <a:schemeClr val="accent3">
                    <a:lumMod val="75000"/>
                  </a:schemeClr>
                </a:solidFill>
                <a:latin typeface="Verdana" panose="020B0604030504040204" pitchFamily="34" charset="0"/>
                <a:ea typeface="Verdana" panose="020B0604030504040204" pitchFamily="34" charset="0"/>
              </a:rPr>
              <a:t>) A </a:t>
            </a:r>
            <a:r>
              <a:rPr lang="pt-BR" sz="1200" dirty="0">
                <a:solidFill>
                  <a:schemeClr val="accent3">
                    <a:lumMod val="75000"/>
                  </a:schemeClr>
                </a:solidFill>
                <a:latin typeface="Verdana" panose="020B0604030504040204" pitchFamily="34" charset="0"/>
                <a:ea typeface="Verdana" panose="020B0604030504040204" pitchFamily="34" charset="0"/>
              </a:rPr>
              <a:t>informação deve ser relativa a </a:t>
            </a:r>
            <a:r>
              <a:rPr lang="pt-BR" sz="1200" b="1" dirty="0">
                <a:solidFill>
                  <a:schemeClr val="accent3">
                    <a:lumMod val="75000"/>
                  </a:schemeClr>
                </a:solidFill>
                <a:latin typeface="Verdana" panose="020B0604030504040204" pitchFamily="34" charset="0"/>
                <a:ea typeface="Verdana" panose="020B0604030504040204" pitchFamily="34" charset="0"/>
              </a:rPr>
              <a:t>cada mês</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não devendo ser acumulada </a:t>
            </a:r>
            <a:r>
              <a:rPr lang="pt-BR" sz="1200" dirty="0">
                <a:solidFill>
                  <a:schemeClr val="accent3">
                    <a:lumMod val="75000"/>
                  </a:schemeClr>
                </a:solidFill>
                <a:latin typeface="Verdana" panose="020B0604030504040204" pitchFamily="34" charset="0"/>
                <a:ea typeface="Verdana" panose="020B0604030504040204" pitchFamily="34" charset="0"/>
              </a:rPr>
              <a:t>para não gerar duplicidade de dados. Caso não haja realização física em determinado mês, o respectivo campo deverá ser preenchido com o algarismo 0</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a:t>
            </a:r>
            <a:r>
              <a:rPr lang="pt-BR" sz="1200" dirty="0" err="1" smtClean="0">
                <a:solidFill>
                  <a:schemeClr val="accent3">
                    <a:lumMod val="75000"/>
                  </a:schemeClr>
                </a:solidFill>
                <a:latin typeface="Verdana" panose="020B0604030504040204" pitchFamily="34" charset="0"/>
                <a:ea typeface="Verdana" panose="020B0604030504040204" pitchFamily="34" charset="0"/>
              </a:rPr>
              <a:t>iii</a:t>
            </a:r>
            <a:r>
              <a:rPr lang="pt-BR" sz="1200" dirty="0" smtClean="0">
                <a:solidFill>
                  <a:schemeClr val="accent3">
                    <a:lumMod val="75000"/>
                  </a:schemeClr>
                </a:solidFill>
                <a:latin typeface="Verdana" panose="020B0604030504040204" pitchFamily="34" charset="0"/>
                <a:ea typeface="Verdana" panose="020B0604030504040204" pitchFamily="34" charset="0"/>
              </a:rPr>
              <a:t>) </a:t>
            </a:r>
            <a:r>
              <a:rPr lang="pt-BR" sz="1200" dirty="0">
                <a:solidFill>
                  <a:schemeClr val="accent3">
                    <a:lumMod val="75000"/>
                  </a:schemeClr>
                </a:solidFill>
                <a:latin typeface="Verdana" panose="020B0604030504040204" pitchFamily="34" charset="0"/>
                <a:ea typeface="Verdana" panose="020B0604030504040204" pitchFamily="34" charset="0"/>
              </a:rPr>
              <a:t>Após preencher todas as informações necessárias, clicar na opção “</a:t>
            </a:r>
            <a:r>
              <a:rPr lang="pt-BR" sz="1200" b="1" dirty="0">
                <a:solidFill>
                  <a:schemeClr val="accent3">
                    <a:lumMod val="75000"/>
                  </a:schemeClr>
                </a:solidFill>
                <a:latin typeface="Verdana" panose="020B0604030504040204" pitchFamily="34" charset="0"/>
                <a:ea typeface="Verdana" panose="020B0604030504040204" pitchFamily="34" charset="0"/>
              </a:rPr>
              <a:t>Alterar</a:t>
            </a:r>
            <a:r>
              <a:rPr lang="pt-BR" sz="1200" dirty="0">
                <a:solidFill>
                  <a:schemeClr val="accent3">
                    <a:lumMod val="75000"/>
                  </a:schemeClr>
                </a:solidFill>
                <a:latin typeface="Verdana" panose="020B0604030504040204" pitchFamily="34" charset="0"/>
                <a:ea typeface="Verdana" panose="020B0604030504040204" pitchFamily="34" charset="0"/>
              </a:rPr>
              <a:t>”, situada na parte inferior da tela, para fins de registro no sistema. </a:t>
            </a:r>
          </a:p>
          <a:p>
            <a:pPr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a:t>
            </a:r>
            <a:r>
              <a:rPr lang="pt-BR" sz="1200" dirty="0" err="1" smtClean="0">
                <a:solidFill>
                  <a:schemeClr val="accent3">
                    <a:lumMod val="75000"/>
                  </a:schemeClr>
                </a:solidFill>
                <a:latin typeface="Verdana" panose="020B0604030504040204" pitchFamily="34" charset="0"/>
                <a:ea typeface="Verdana" panose="020B0604030504040204" pitchFamily="34" charset="0"/>
              </a:rPr>
              <a:t>iv</a:t>
            </a:r>
            <a:r>
              <a:rPr lang="pt-BR" sz="1200" dirty="0" smtClean="0">
                <a:solidFill>
                  <a:schemeClr val="accent3">
                    <a:lumMod val="75000"/>
                  </a:schemeClr>
                </a:solidFill>
                <a:latin typeface="Verdana" panose="020B0604030504040204" pitchFamily="34" charset="0"/>
                <a:ea typeface="Verdana" panose="020B0604030504040204" pitchFamily="34" charset="0"/>
              </a:rPr>
              <a:t>) </a:t>
            </a:r>
            <a:r>
              <a:rPr lang="pt-BR" sz="1200" dirty="0">
                <a:solidFill>
                  <a:schemeClr val="accent3">
                    <a:lumMod val="75000"/>
                  </a:schemeClr>
                </a:solidFill>
                <a:latin typeface="Verdana" panose="020B0604030504040204" pitchFamily="34" charset="0"/>
                <a:ea typeface="Verdana" panose="020B0604030504040204" pitchFamily="34" charset="0"/>
              </a:rPr>
              <a:t>A informação </a:t>
            </a:r>
            <a:r>
              <a:rPr lang="pt-BR" sz="1200" dirty="0" smtClean="0">
                <a:solidFill>
                  <a:schemeClr val="accent3">
                    <a:lumMod val="75000"/>
                  </a:schemeClr>
                </a:solidFill>
                <a:latin typeface="Verdana" panose="020B0604030504040204" pitchFamily="34" charset="0"/>
                <a:ea typeface="Verdana" panose="020B0604030504040204" pitchFamily="34" charset="0"/>
              </a:rPr>
              <a:t>quantitativa relativa </a:t>
            </a:r>
            <a:r>
              <a:rPr lang="pt-BR" sz="1200" dirty="0">
                <a:solidFill>
                  <a:schemeClr val="accent3">
                    <a:lumMod val="75000"/>
                  </a:schemeClr>
                </a:solidFill>
                <a:latin typeface="Verdana" panose="020B0604030504040204" pitchFamily="34" charset="0"/>
                <a:ea typeface="Verdana" panose="020B0604030504040204" pitchFamily="34" charset="0"/>
              </a:rPr>
              <a:t>aos campos dos meses será evidenciada no campo “Etapa Realizada”, </a:t>
            </a:r>
            <a:r>
              <a:rPr lang="pt-BR" sz="1200" dirty="0" smtClean="0">
                <a:solidFill>
                  <a:schemeClr val="accent3">
                    <a:lumMod val="75000"/>
                  </a:schemeClr>
                </a:solidFill>
                <a:latin typeface="Verdana" panose="020B0604030504040204" pitchFamily="34" charset="0"/>
                <a:ea typeface="Verdana" panose="020B0604030504040204" pitchFamily="34" charset="0"/>
              </a:rPr>
              <a:t>dentro </a:t>
            </a:r>
            <a:r>
              <a:rPr lang="pt-BR" sz="1200" dirty="0">
                <a:solidFill>
                  <a:schemeClr val="accent3">
                    <a:lumMod val="75000"/>
                  </a:schemeClr>
                </a:solidFill>
                <a:latin typeface="Verdana" panose="020B0604030504040204" pitchFamily="34" charset="0"/>
                <a:ea typeface="Verdana" panose="020B0604030504040204" pitchFamily="34" charset="0"/>
              </a:rPr>
              <a:t>de “[ </a:t>
            </a:r>
            <a:r>
              <a:rPr lang="pt-BR" sz="1200" dirty="0" smtClean="0">
                <a:solidFill>
                  <a:schemeClr val="accent3">
                    <a:lumMod val="75000"/>
                  </a:schemeClr>
                </a:solidFill>
                <a:latin typeface="Verdana" panose="020B0604030504040204" pitchFamily="34" charset="0"/>
                <a:ea typeface="Verdana" panose="020B0604030504040204" pitchFamily="34" charset="0"/>
              </a:rPr>
              <a:t>]”, precedida pela abreviatura do respectivo mês.</a:t>
            </a:r>
            <a:endParaRPr lang="pt-BR" sz="1200" dirty="0">
              <a:solidFill>
                <a:schemeClr val="accent3">
                  <a:lumMod val="75000"/>
                </a:schemeClr>
              </a:solidFill>
              <a:latin typeface="Verdana" panose="020B0604030504040204" pitchFamily="34" charset="0"/>
              <a:ea typeface="Verdana" panose="020B0604030504040204" pitchFamily="34" charset="0"/>
            </a:endParaRPr>
          </a:p>
          <a:p>
            <a:pPr lvl="0"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a:p>
            <a:pPr marL="357188" lvl="4" algn="just">
              <a:spcBef>
                <a:spcPts val="600"/>
              </a:spcBef>
              <a:tabLst>
                <a:tab pos="357188" algn="l"/>
              </a:tabLst>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28481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Orientações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4133" y="1500184"/>
            <a:ext cx="8285400" cy="3893338"/>
          </a:xfrm>
          <a:prstGeom prst="rect">
            <a:avLst/>
          </a:prstGeom>
          <a:noFill/>
          <a:ln>
            <a:noFill/>
          </a:ln>
        </p:spPr>
        <p:txBody>
          <a:bodyPr spcFirstLastPara="1" wrap="square" lIns="91425" tIns="91425" rIns="91425" bIns="91425" anchor="t" anchorCtr="0">
            <a:noAutofit/>
          </a:bodyPr>
          <a:lstStyle/>
          <a:p>
            <a:pPr algn="just">
              <a:lnSpc>
                <a:spcPct val="150000"/>
              </a:lnSpc>
            </a:pPr>
            <a:r>
              <a:rPr lang="pt-BR" sz="1200" b="1" dirty="0" smtClean="0">
                <a:solidFill>
                  <a:schemeClr val="accent3">
                    <a:lumMod val="75000"/>
                  </a:schemeClr>
                </a:solidFill>
                <a:latin typeface="Verdana" panose="020B0604030504040204" pitchFamily="34" charset="0"/>
                <a:ea typeface="Verdana" panose="020B0604030504040204" pitchFamily="34" charset="0"/>
              </a:rPr>
              <a:t>TELA ILUSTRATIVA 1</a:t>
            </a:r>
          </a:p>
          <a:p>
            <a:pPr lvl="0"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a:p>
            <a:pPr marL="357188" lvl="4" algn="just">
              <a:spcBef>
                <a:spcPts val="600"/>
              </a:spcBef>
              <a:tabLst>
                <a:tab pos="357188" algn="l"/>
              </a:tabLst>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718805" y="1986520"/>
            <a:ext cx="7654107" cy="2935524"/>
          </a:xfrm>
          <a:prstGeom prst="rect">
            <a:avLst/>
          </a:prstGeom>
        </p:spPr>
      </p:pic>
    </p:spTree>
    <p:extLst>
      <p:ext uri="{BB962C8B-B14F-4D97-AF65-F5344CB8AC3E}">
        <p14:creationId xmlns:p14="http://schemas.microsoft.com/office/powerpoint/2010/main" val="2398034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Orientações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478753"/>
            <a:ext cx="8300908" cy="3893338"/>
          </a:xfrm>
          <a:prstGeom prst="rect">
            <a:avLst/>
          </a:prstGeom>
          <a:noFill/>
          <a:ln>
            <a:noFill/>
          </a:ln>
        </p:spPr>
        <p:txBody>
          <a:bodyPr spcFirstLastPara="1" wrap="square" lIns="91425" tIns="91425" rIns="91425" bIns="91425" anchor="t" anchorCtr="0">
            <a:noAutofit/>
          </a:bodyPr>
          <a:lstStyle/>
          <a:p>
            <a:pPr algn="just">
              <a:lnSpc>
                <a:spcPct val="150000"/>
              </a:lnSpc>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rPr>
              <a:t>(v) </a:t>
            </a:r>
            <a:r>
              <a:rPr lang="pt-BR" sz="1200" b="1" dirty="0" smtClean="0">
                <a:solidFill>
                  <a:schemeClr val="accent3">
                    <a:lumMod val="75000"/>
                  </a:schemeClr>
                </a:solidFill>
                <a:latin typeface="Verdana" panose="020B0604030504040204" pitchFamily="34" charset="0"/>
                <a:ea typeface="Verdana" panose="020B0604030504040204" pitchFamily="34" charset="0"/>
              </a:rPr>
              <a:t>Não </a:t>
            </a:r>
            <a:r>
              <a:rPr lang="pt-BR" sz="1200" b="1" dirty="0">
                <a:solidFill>
                  <a:schemeClr val="accent3">
                    <a:lumMod val="75000"/>
                  </a:schemeClr>
                </a:solidFill>
                <a:latin typeface="Verdana" panose="020B0604030504040204" pitchFamily="34" charset="0"/>
                <a:ea typeface="Verdana" panose="020B0604030504040204" pitchFamily="34" charset="0"/>
              </a:rPr>
              <a:t>é obrigatório</a:t>
            </a:r>
            <a:r>
              <a:rPr lang="pt-BR" sz="1200" dirty="0">
                <a:solidFill>
                  <a:schemeClr val="accent3">
                    <a:lumMod val="75000"/>
                  </a:schemeClr>
                </a:solidFill>
                <a:latin typeface="Verdana" panose="020B0604030504040204" pitchFamily="34" charset="0"/>
                <a:ea typeface="Verdana" panose="020B0604030504040204" pitchFamily="34" charset="0"/>
              </a:rPr>
              <a:t> o preenchimento do quantitativo da execução física nos campos mensais nos casos de etapas relativas à </a:t>
            </a:r>
            <a:r>
              <a:rPr lang="pt-BR" sz="1200" b="1" dirty="0">
                <a:solidFill>
                  <a:schemeClr val="accent3">
                    <a:lumMod val="75000"/>
                  </a:schemeClr>
                </a:solidFill>
                <a:latin typeface="Verdana" panose="020B0604030504040204" pitchFamily="34" charset="0"/>
                <a:ea typeface="Verdana" panose="020B0604030504040204" pitchFamily="34" charset="0"/>
              </a:rPr>
              <a:t>execução de obras </a:t>
            </a:r>
            <a:r>
              <a:rPr lang="pt-BR" sz="1200" dirty="0">
                <a:solidFill>
                  <a:schemeClr val="accent3">
                    <a:lumMod val="75000"/>
                  </a:schemeClr>
                </a:solidFill>
                <a:latin typeface="Verdana" panose="020B0604030504040204" pitchFamily="34" charset="0"/>
                <a:ea typeface="Verdana" panose="020B0604030504040204" pitchFamily="34" charset="0"/>
              </a:rPr>
              <a:t>(construção, reforma, urbanização etc.). Contudo, </a:t>
            </a:r>
            <a:r>
              <a:rPr lang="pt-BR" sz="1200" b="1" dirty="0">
                <a:solidFill>
                  <a:schemeClr val="accent3">
                    <a:lumMod val="75000"/>
                  </a:schemeClr>
                </a:solidFill>
                <a:latin typeface="Verdana" panose="020B0604030504040204" pitchFamily="34" charset="0"/>
                <a:ea typeface="Verdana" panose="020B0604030504040204" pitchFamily="34" charset="0"/>
              </a:rPr>
              <a:t>a Unidade deverá</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atualizar bimestralmente</a:t>
            </a:r>
            <a:r>
              <a:rPr lang="pt-BR" sz="1200" dirty="0">
                <a:solidFill>
                  <a:schemeClr val="accent3">
                    <a:lumMod val="75000"/>
                  </a:schemeClr>
                </a:solidFill>
                <a:latin typeface="Verdana" panose="020B0604030504040204" pitchFamily="34" charset="0"/>
                <a:ea typeface="Verdana" panose="020B0604030504040204" pitchFamily="34" charset="0"/>
              </a:rPr>
              <a:t> no campo “Etapa Realizada” </a:t>
            </a:r>
            <a:r>
              <a:rPr lang="pt-BR" sz="1200" b="1" dirty="0">
                <a:solidFill>
                  <a:schemeClr val="accent3">
                    <a:lumMod val="75000"/>
                  </a:schemeClr>
                </a:solidFill>
                <a:latin typeface="Verdana" panose="020B0604030504040204" pitchFamily="34" charset="0"/>
                <a:ea typeface="Verdana" panose="020B0604030504040204" pitchFamily="34" charset="0"/>
              </a:rPr>
              <a:t>o percentual de execução da obra, além de detalhar a execução física</a:t>
            </a:r>
            <a:r>
              <a:rPr lang="pt-BR" sz="1200" dirty="0">
                <a:solidFill>
                  <a:schemeClr val="accent3">
                    <a:lumMod val="75000"/>
                  </a:schemeClr>
                </a:solidFill>
                <a:latin typeface="Verdana" panose="020B0604030504040204" pitchFamily="34" charset="0"/>
                <a:ea typeface="Verdana" panose="020B0604030504040204" pitchFamily="34" charset="0"/>
              </a:rPr>
              <a:t>. No bimestre em que a obra for </a:t>
            </a:r>
            <a:r>
              <a:rPr lang="pt-BR" sz="1200" b="1" dirty="0">
                <a:solidFill>
                  <a:schemeClr val="accent3">
                    <a:lumMod val="75000"/>
                  </a:schemeClr>
                </a:solidFill>
                <a:latin typeface="Verdana" panose="020B0604030504040204" pitchFamily="34" charset="0"/>
                <a:ea typeface="Verdana" panose="020B0604030504040204" pitchFamily="34" charset="0"/>
              </a:rPr>
              <a:t>finalizada</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a área total executada</a:t>
            </a:r>
            <a:r>
              <a:rPr lang="pt-BR" sz="1200" dirty="0">
                <a:solidFill>
                  <a:schemeClr val="accent3">
                    <a:lumMod val="75000"/>
                  </a:schemeClr>
                </a:solidFill>
                <a:latin typeface="Verdana" panose="020B0604030504040204" pitchFamily="34" charset="0"/>
                <a:ea typeface="Verdana" panose="020B0604030504040204" pitchFamily="34" charset="0"/>
              </a:rPr>
              <a:t> deverá ser informada no campo referente ao </a:t>
            </a:r>
            <a:r>
              <a:rPr lang="pt-BR" sz="1200" b="1" dirty="0">
                <a:solidFill>
                  <a:schemeClr val="accent3">
                    <a:lumMod val="75000"/>
                  </a:schemeClr>
                </a:solidFill>
                <a:latin typeface="Verdana" panose="020B0604030504040204" pitchFamily="34" charset="0"/>
                <a:ea typeface="Verdana" panose="020B0604030504040204" pitchFamily="34" charset="0"/>
              </a:rPr>
              <a:t>mês de conclusão</a:t>
            </a:r>
            <a:r>
              <a:rPr lang="pt-BR" sz="1200" dirty="0">
                <a:solidFill>
                  <a:schemeClr val="accent3">
                    <a:lumMod val="75000"/>
                  </a:schemeClr>
                </a:solidFill>
                <a:latin typeface="Verdana" panose="020B0604030504040204" pitchFamily="34" charset="0"/>
                <a:ea typeface="Verdana" panose="020B0604030504040204" pitchFamily="34" charset="0"/>
              </a:rPr>
              <a:t>. </a:t>
            </a: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 </a:t>
            </a: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a:t>
            </a:r>
            <a:r>
              <a:rPr lang="pt-BR" sz="1200" dirty="0">
                <a:solidFill>
                  <a:schemeClr val="accent3">
                    <a:lumMod val="75000"/>
                  </a:schemeClr>
                </a:solidFill>
                <a:latin typeface="Verdana" panose="020B0604030504040204" pitchFamily="34" charset="0"/>
                <a:ea typeface="Verdana" panose="020B0604030504040204" pitchFamily="34" charset="0"/>
              </a:rPr>
              <a:t>v</a:t>
            </a:r>
            <a:r>
              <a:rPr lang="pt-BR" sz="1200" dirty="0" smtClean="0">
                <a:solidFill>
                  <a:schemeClr val="accent3">
                    <a:lumMod val="75000"/>
                  </a:schemeClr>
                </a:solidFill>
                <a:latin typeface="Verdana" panose="020B0604030504040204" pitchFamily="34" charset="0"/>
                <a:ea typeface="Verdana" panose="020B0604030504040204" pitchFamily="34" charset="0"/>
              </a:rPr>
              <a:t>i) </a:t>
            </a:r>
            <a:r>
              <a:rPr lang="pt-BR" sz="1200" b="1" dirty="0">
                <a:solidFill>
                  <a:schemeClr val="accent3">
                    <a:lumMod val="75000"/>
                  </a:schemeClr>
                </a:solidFill>
                <a:latin typeface="Verdana" panose="020B0604030504040204" pitchFamily="34" charset="0"/>
                <a:ea typeface="Verdana" panose="020B0604030504040204" pitchFamily="34" charset="0"/>
              </a:rPr>
              <a:t>Execuções Complementares</a:t>
            </a:r>
            <a:r>
              <a:rPr lang="pt-BR" sz="1200" dirty="0">
                <a:solidFill>
                  <a:schemeClr val="accent3">
                    <a:lumMod val="75000"/>
                  </a:schemeClr>
                </a:solidFill>
                <a:latin typeface="Verdana" panose="020B0604030504040204" pitchFamily="34" charset="0"/>
                <a:ea typeface="Verdana" panose="020B0604030504040204" pitchFamily="34" charset="0"/>
              </a:rPr>
              <a:t>: informações adicionais sobre a execução física das etapas poderão ser detalhadas no campo “Etapa Realizada”, logo após a identificação do número do processo, sob a denominação “Execuções complementares”. Nesse sentido, </a:t>
            </a:r>
            <a:r>
              <a:rPr lang="pt-BR" sz="1200" b="1" dirty="0">
                <a:solidFill>
                  <a:schemeClr val="accent3">
                    <a:lumMod val="75000"/>
                  </a:schemeClr>
                </a:solidFill>
                <a:latin typeface="Verdana" panose="020B0604030504040204" pitchFamily="34" charset="0"/>
                <a:ea typeface="Verdana" panose="020B0604030504040204" pitchFamily="34" charset="0"/>
              </a:rPr>
              <a:t>a Unidade poderá detalhar execuções físicas distintas da  LOA em termos de produto e/ou unidade de medida. </a:t>
            </a:r>
            <a:r>
              <a:rPr lang="pt-BR" sz="1200" dirty="0">
                <a:solidFill>
                  <a:schemeClr val="accent3">
                    <a:lumMod val="75000"/>
                  </a:schemeClr>
                </a:solidFill>
                <a:latin typeface="Verdana" panose="020B0604030504040204" pitchFamily="34" charset="0"/>
                <a:ea typeface="Verdana" panose="020B0604030504040204" pitchFamily="34" charset="0"/>
              </a:rPr>
              <a:t>Recomenda-se, nesses casos, a utilização do critério acumulado (até fev., até abr. etc.), ou seja, não é necessário informar “mês a mês”.</a:t>
            </a:r>
          </a:p>
          <a:p>
            <a:pPr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779002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Orientações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4133" y="1500184"/>
            <a:ext cx="8285400" cy="3893338"/>
          </a:xfrm>
          <a:prstGeom prst="rect">
            <a:avLst/>
          </a:prstGeom>
          <a:noFill/>
          <a:ln>
            <a:noFill/>
          </a:ln>
        </p:spPr>
        <p:txBody>
          <a:bodyPr spcFirstLastPara="1" wrap="square" lIns="91425" tIns="91425" rIns="91425" bIns="91425" anchor="t" anchorCtr="0">
            <a:noAutofit/>
          </a:bodyPr>
          <a:lstStyle/>
          <a:p>
            <a:pPr algn="just">
              <a:lnSpc>
                <a:spcPct val="150000"/>
              </a:lnSpc>
            </a:pPr>
            <a:r>
              <a:rPr lang="pt-BR" sz="1200" b="1" dirty="0" smtClean="0">
                <a:solidFill>
                  <a:schemeClr val="accent3">
                    <a:lumMod val="75000"/>
                  </a:schemeClr>
                </a:solidFill>
                <a:latin typeface="Verdana" panose="020B0604030504040204" pitchFamily="34" charset="0"/>
                <a:ea typeface="Verdana" panose="020B0604030504040204" pitchFamily="34" charset="0"/>
              </a:rPr>
              <a:t>TELA ILUSTRATIVA 2</a:t>
            </a:r>
          </a:p>
          <a:p>
            <a:pPr lvl="0"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a:p>
            <a:pPr marL="357188" lvl="4" algn="just">
              <a:spcBef>
                <a:spcPts val="600"/>
              </a:spcBef>
              <a:tabLst>
                <a:tab pos="357188" algn="l"/>
              </a:tabLst>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spcBef>
                <a:spcPts val="2500"/>
              </a:spcBef>
            </a:pPr>
            <a:endParaRPr lang="pt-BR" sz="1600" dirty="0">
              <a:solidFill>
                <a:schemeClr val="accent3">
                  <a:lumMod val="75000"/>
                </a:schemeClr>
              </a:solidFill>
              <a:latin typeface="Verdana" panose="020B0604030504040204" pitchFamily="34" charset="0"/>
              <a:ea typeface="Verdana" panose="020B0604030504040204" pitchFamily="34" charset="0"/>
            </a:endParaRPr>
          </a:p>
        </p:txBody>
      </p:sp>
      <p:pic>
        <p:nvPicPr>
          <p:cNvPr id="3" name="Imagem 2"/>
          <p:cNvPicPr>
            <a:picLocks noChangeAspect="1"/>
          </p:cNvPicPr>
          <p:nvPr/>
        </p:nvPicPr>
        <p:blipFill>
          <a:blip r:embed="rId3"/>
          <a:stretch>
            <a:fillRect/>
          </a:stretch>
        </p:blipFill>
        <p:spPr>
          <a:xfrm>
            <a:off x="408802" y="2444173"/>
            <a:ext cx="8285289" cy="1879746"/>
          </a:xfrm>
          <a:prstGeom prst="rect">
            <a:avLst/>
          </a:prstGeom>
        </p:spPr>
      </p:pic>
    </p:spTree>
    <p:extLst>
      <p:ext uri="{BB962C8B-B14F-4D97-AF65-F5344CB8AC3E}">
        <p14:creationId xmlns:p14="http://schemas.microsoft.com/office/powerpoint/2010/main" val="1565875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Recomendações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426715"/>
            <a:ext cx="8300908" cy="3893338"/>
          </a:xfrm>
          <a:prstGeom prst="rect">
            <a:avLst/>
          </a:prstGeom>
          <a:noFill/>
          <a:ln>
            <a:noFill/>
          </a:ln>
        </p:spPr>
        <p:txBody>
          <a:bodyPr spcFirstLastPara="1" wrap="square" lIns="91425" tIns="91425" rIns="91425" bIns="91425" anchor="t" anchorCtr="0">
            <a:noAutofit/>
          </a:bodyPr>
          <a:lstStyle/>
          <a:p>
            <a:pPr algn="just">
              <a:lnSpc>
                <a:spcPct val="150000"/>
              </a:lnSpc>
              <a:spcBef>
                <a:spcPts val="600"/>
              </a:spcBef>
            </a:pPr>
            <a:r>
              <a:rPr lang="pt-BR" sz="1200" b="1" dirty="0" smtClean="0">
                <a:solidFill>
                  <a:schemeClr val="accent3">
                    <a:lumMod val="75000"/>
                  </a:schemeClr>
                </a:solidFill>
                <a:latin typeface="Verdana" panose="020B0604030504040204" pitchFamily="34" charset="0"/>
                <a:ea typeface="Verdana" panose="020B0604030504040204" pitchFamily="34" charset="0"/>
              </a:rPr>
              <a:t>(i) Evitar expressões genéricas: </a:t>
            </a:r>
            <a:r>
              <a:rPr lang="pt-BR" sz="1200" dirty="0">
                <a:solidFill>
                  <a:schemeClr val="accent3">
                    <a:lumMod val="75000"/>
                  </a:schemeClr>
                </a:solidFill>
                <a:latin typeface="Verdana" panose="020B0604030504040204" pitchFamily="34" charset="0"/>
                <a:ea typeface="Verdana" panose="020B0604030504040204" pitchFamily="34" charset="0"/>
              </a:rPr>
              <a:t>a</a:t>
            </a:r>
            <a:r>
              <a:rPr lang="pt-BR" sz="1200" dirty="0" smtClean="0">
                <a:solidFill>
                  <a:schemeClr val="accent3">
                    <a:lumMod val="75000"/>
                  </a:schemeClr>
                </a:solidFill>
                <a:latin typeface="Verdana" panose="020B0604030504040204" pitchFamily="34" charset="0"/>
                <a:ea typeface="Verdana" panose="020B0604030504040204" pitchFamily="34" charset="0"/>
              </a:rPr>
              <a:t>crescentar informações detalhadas que expressem claramente o que foi realizado.</a:t>
            </a:r>
          </a:p>
          <a:p>
            <a:pPr algn="just">
              <a:lnSpc>
                <a:spcPct val="150000"/>
              </a:lnSpc>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rPr>
              <a:t>      </a:t>
            </a:r>
            <a:r>
              <a:rPr lang="pt-BR" sz="1200" b="1" dirty="0" smtClean="0">
                <a:solidFill>
                  <a:schemeClr val="accent3">
                    <a:lumMod val="75000"/>
                  </a:schemeClr>
                </a:solidFill>
                <a:latin typeface="Verdana" panose="020B0604030504040204" pitchFamily="34" charset="0"/>
                <a:ea typeface="Verdana" panose="020B0604030504040204" pitchFamily="34" charset="0"/>
              </a:rPr>
              <a:t>Exemplos</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algn="just">
              <a:lnSpc>
                <a:spcPct val="150000"/>
              </a:lnSpc>
              <a:spcBef>
                <a:spcPts val="600"/>
              </a:spcBef>
            </a:pP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dirty="0" smtClean="0">
                <a:solidFill>
                  <a:schemeClr val="accent3">
                    <a:lumMod val="75000"/>
                  </a:schemeClr>
                </a:solidFill>
                <a:latin typeface="Verdana" panose="020B0604030504040204" pitchFamily="34" charset="0"/>
                <a:ea typeface="Verdana" panose="020B0604030504040204" pitchFamily="34" charset="0"/>
              </a:rPr>
              <a:t>     (1) “Serviços executados.” (texto genérico)</a:t>
            </a:r>
          </a:p>
          <a:p>
            <a:pPr algn="just">
              <a:lnSpc>
                <a:spcPct val="150000"/>
              </a:lnSpc>
              <a:spcBef>
                <a:spcPts val="600"/>
              </a:spcBef>
            </a:pP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dirty="0" smtClean="0">
                <a:solidFill>
                  <a:schemeClr val="accent3">
                    <a:lumMod val="75000"/>
                  </a:schemeClr>
                </a:solidFill>
                <a:latin typeface="Verdana" panose="020B0604030504040204" pitchFamily="34" charset="0"/>
                <a:ea typeface="Verdana" panose="020B0604030504040204" pitchFamily="34" charset="0"/>
              </a:rPr>
              <a:t>     (2) “3.000m de fios instalados”; </a:t>
            </a:r>
          </a:p>
          <a:p>
            <a:pPr algn="just">
              <a:lnSpc>
                <a:spcPct val="150000"/>
              </a:lnSpc>
              <a:spcBef>
                <a:spcPts val="600"/>
              </a:spcBef>
            </a:pP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dirty="0" smtClean="0">
                <a:solidFill>
                  <a:schemeClr val="accent3">
                    <a:lumMod val="75000"/>
                  </a:schemeClr>
                </a:solidFill>
                <a:latin typeface="Verdana" panose="020B0604030504040204" pitchFamily="34" charset="0"/>
                <a:ea typeface="Verdana" panose="020B0604030504040204" pitchFamily="34" charset="0"/>
              </a:rPr>
              <a:t>     (3) “150 mudas de árvores plantadas”;</a:t>
            </a:r>
          </a:p>
          <a:p>
            <a:pPr algn="just">
              <a:lnSpc>
                <a:spcPct val="150000"/>
              </a:lnSpc>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rPr>
              <a:t>      (4) “200m</a:t>
            </a:r>
            <a:r>
              <a:rPr lang="pt-BR" sz="1200" baseline="30000" dirty="0" smtClean="0">
                <a:solidFill>
                  <a:schemeClr val="accent3">
                    <a:lumMod val="75000"/>
                  </a:schemeClr>
                </a:solidFill>
                <a:latin typeface="Verdana" panose="020B0604030504040204" pitchFamily="34" charset="0"/>
                <a:ea typeface="Verdana" panose="020B0604030504040204" pitchFamily="34" charset="0"/>
              </a:rPr>
              <a:t>2</a:t>
            </a:r>
            <a:r>
              <a:rPr lang="pt-BR" sz="1200" dirty="0" smtClean="0">
                <a:solidFill>
                  <a:schemeClr val="accent3">
                    <a:lumMod val="75000"/>
                  </a:schemeClr>
                </a:solidFill>
                <a:latin typeface="Verdana" panose="020B0604030504040204" pitchFamily="34" charset="0"/>
                <a:ea typeface="Verdana" panose="020B0604030504040204" pitchFamily="34" charset="0"/>
              </a:rPr>
              <a:t> de áreas pavimentadas”.</a:t>
            </a:r>
          </a:p>
          <a:p>
            <a:pPr algn="just">
              <a:lnSpc>
                <a:spcPct val="150000"/>
              </a:lnSpc>
              <a:spcBef>
                <a:spcPts val="600"/>
              </a:spcBef>
            </a:pPr>
            <a:r>
              <a:rPr lang="pt-BR" sz="1200" b="1" dirty="0">
                <a:solidFill>
                  <a:schemeClr val="accent3">
                    <a:lumMod val="75000"/>
                  </a:schemeClr>
                </a:solidFill>
                <a:latin typeface="Verdana" panose="020B0604030504040204" pitchFamily="34" charset="0"/>
                <a:ea typeface="Verdana" panose="020B0604030504040204" pitchFamily="34" charset="0"/>
              </a:rPr>
              <a:t>(</a:t>
            </a:r>
            <a:r>
              <a:rPr lang="pt-BR" sz="1200" b="1" dirty="0" err="1">
                <a:solidFill>
                  <a:schemeClr val="accent3">
                    <a:lumMod val="75000"/>
                  </a:schemeClr>
                </a:solidFill>
                <a:latin typeface="Verdana" panose="020B0604030504040204" pitchFamily="34" charset="0"/>
                <a:ea typeface="Verdana" panose="020B0604030504040204" pitchFamily="34" charset="0"/>
              </a:rPr>
              <a:t>ii</a:t>
            </a:r>
            <a:r>
              <a:rPr lang="pt-BR" sz="1200" b="1" dirty="0">
                <a:solidFill>
                  <a:schemeClr val="accent3">
                    <a:lumMod val="75000"/>
                  </a:schemeClr>
                </a:solidFill>
                <a:latin typeface="Verdana" panose="020B0604030504040204" pitchFamily="34" charset="0"/>
                <a:ea typeface="Verdana" panose="020B0604030504040204" pitchFamily="34" charset="0"/>
              </a:rPr>
              <a:t>) NUNCA utilizar nomes de pessoas físicas ou jurídicas</a:t>
            </a:r>
            <a:r>
              <a:rPr lang="pt-BR" sz="1200" dirty="0">
                <a:solidFill>
                  <a:schemeClr val="accent3">
                    <a:lumMod val="75000"/>
                  </a:schemeClr>
                </a:solidFill>
                <a:latin typeface="Verdana" panose="020B0604030504040204" pitchFamily="34" charset="0"/>
                <a:ea typeface="Verdana" panose="020B0604030504040204" pitchFamily="34" charset="0"/>
              </a:rPr>
              <a:t> no detalhamento das informações;</a:t>
            </a:r>
          </a:p>
          <a:p>
            <a:pPr algn="just">
              <a:lnSpc>
                <a:spcPct val="150000"/>
              </a:lnSpc>
              <a:spcBef>
                <a:spcPts val="600"/>
              </a:spcBef>
            </a:pPr>
            <a:r>
              <a:rPr lang="pt-BR" sz="1200" b="1" dirty="0">
                <a:solidFill>
                  <a:schemeClr val="accent3">
                    <a:lumMod val="75000"/>
                  </a:schemeClr>
                </a:solidFill>
                <a:latin typeface="Verdana" panose="020B0604030504040204" pitchFamily="34" charset="0"/>
                <a:ea typeface="Verdana" panose="020B0604030504040204" pitchFamily="34" charset="0"/>
              </a:rPr>
              <a:t>(</a:t>
            </a:r>
            <a:r>
              <a:rPr lang="pt-BR" sz="1200" b="1" dirty="0" err="1">
                <a:solidFill>
                  <a:schemeClr val="accent3">
                    <a:lumMod val="75000"/>
                  </a:schemeClr>
                </a:solidFill>
                <a:latin typeface="Verdana" panose="020B0604030504040204" pitchFamily="34" charset="0"/>
                <a:ea typeface="Verdana" panose="020B0604030504040204" pitchFamily="34" charset="0"/>
              </a:rPr>
              <a:t>iii</a:t>
            </a:r>
            <a:r>
              <a:rPr lang="pt-BR" sz="1200" b="1" dirty="0">
                <a:solidFill>
                  <a:schemeClr val="accent3">
                    <a:lumMod val="75000"/>
                  </a:schemeClr>
                </a:solidFill>
                <a:latin typeface="Verdana" panose="020B0604030504040204" pitchFamily="34" charset="0"/>
                <a:ea typeface="Verdana" panose="020B0604030504040204" pitchFamily="34" charset="0"/>
              </a:rPr>
              <a:t>) </a:t>
            </a:r>
            <a:r>
              <a:rPr lang="pt-BR" sz="1200" b="1" u="sng" dirty="0">
                <a:solidFill>
                  <a:schemeClr val="accent3">
                    <a:lumMod val="75000"/>
                  </a:schemeClr>
                </a:solidFill>
                <a:latin typeface="Verdana" panose="020B0604030504040204" pitchFamily="34" charset="0"/>
                <a:ea typeface="Verdana" panose="020B0604030504040204" pitchFamily="34" charset="0"/>
              </a:rPr>
              <a:t>Número do processo:</a:t>
            </a:r>
            <a:r>
              <a:rPr lang="pt-BR" sz="1200" dirty="0">
                <a:solidFill>
                  <a:schemeClr val="accent3">
                    <a:lumMod val="75000"/>
                  </a:schemeClr>
                </a:solidFill>
                <a:latin typeface="Verdana" panose="020B0604030504040204" pitchFamily="34" charset="0"/>
                <a:ea typeface="Verdana" panose="020B0604030504040204" pitchFamily="34" charset="0"/>
              </a:rPr>
              <a:t> informar, </a:t>
            </a:r>
            <a:r>
              <a:rPr lang="pt-BR" sz="1200" b="1" u="sng" dirty="0">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ao final</a:t>
            </a:r>
            <a:r>
              <a:rPr lang="pt-BR" sz="1200" b="1" dirty="0">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pt-BR" sz="1200" dirty="0">
                <a:solidFill>
                  <a:schemeClr val="accent3">
                    <a:lumMod val="75000"/>
                  </a:schemeClr>
                </a:solidFill>
                <a:latin typeface="Verdana" panose="020B0604030504040204" pitchFamily="34" charset="0"/>
                <a:ea typeface="Verdana" panose="020B0604030504040204" pitchFamily="34" charset="0"/>
              </a:rPr>
              <a:t>do detalhamento da etapa realizada, apenas </a:t>
            </a:r>
            <a:r>
              <a:rPr lang="pt-BR" sz="1200" b="1" dirty="0">
                <a:solidFill>
                  <a:schemeClr val="accent3">
                    <a:lumMod val="75000"/>
                  </a:schemeClr>
                </a:solidFill>
                <a:latin typeface="Verdana" panose="020B0604030504040204" pitchFamily="34" charset="0"/>
                <a:ea typeface="Verdana" panose="020B0604030504040204" pitchFamily="34" charset="0"/>
              </a:rPr>
              <a:t>UM</a:t>
            </a:r>
            <a:r>
              <a:rPr lang="pt-BR" sz="1200" dirty="0">
                <a:solidFill>
                  <a:schemeClr val="accent3">
                    <a:lumMod val="75000"/>
                  </a:schemeClr>
                </a:solidFill>
                <a:latin typeface="Verdana" panose="020B0604030504040204" pitchFamily="34" charset="0"/>
                <a:ea typeface="Verdana" panose="020B0604030504040204" pitchFamily="34" charset="0"/>
              </a:rPr>
              <a:t> número de processo, que deverá ser seguido da expressão “e </a:t>
            </a:r>
            <a:r>
              <a:rPr lang="pt-BR" sz="1200" dirty="0" smtClean="0">
                <a:solidFill>
                  <a:schemeClr val="accent3">
                    <a:lumMod val="75000"/>
                  </a:schemeClr>
                </a:solidFill>
                <a:latin typeface="Verdana" panose="020B0604030504040204" pitchFamily="34" charset="0"/>
                <a:ea typeface="Verdana" panose="020B0604030504040204" pitchFamily="34" charset="0"/>
              </a:rPr>
              <a:t>outros.”, </a:t>
            </a:r>
            <a:r>
              <a:rPr lang="pt-BR" sz="1200" dirty="0">
                <a:solidFill>
                  <a:schemeClr val="accent3">
                    <a:lumMod val="75000"/>
                  </a:schemeClr>
                </a:solidFill>
                <a:latin typeface="Verdana" panose="020B0604030504040204" pitchFamily="34" charset="0"/>
                <a:ea typeface="Verdana" panose="020B0604030504040204" pitchFamily="34" charset="0"/>
              </a:rPr>
              <a:t>se houver.</a:t>
            </a: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
        <p:nvSpPr>
          <p:cNvPr id="2" name="Chave direita 1"/>
          <p:cNvSpPr/>
          <p:nvPr/>
        </p:nvSpPr>
        <p:spPr>
          <a:xfrm>
            <a:off x="3910370" y="3033132"/>
            <a:ext cx="156109" cy="944136"/>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CaixaDeTexto 2"/>
          <p:cNvSpPr txBox="1"/>
          <p:nvPr/>
        </p:nvSpPr>
        <p:spPr>
          <a:xfrm>
            <a:off x="4036750" y="3368155"/>
            <a:ext cx="1657806" cy="276999"/>
          </a:xfrm>
          <a:prstGeom prst="rect">
            <a:avLst/>
          </a:prstGeom>
          <a:noFill/>
        </p:spPr>
        <p:txBody>
          <a:bodyPr wrap="square" rtlCol="0">
            <a:spAutoFit/>
          </a:bodyPr>
          <a:lstStyle/>
          <a:p>
            <a:r>
              <a:rPr lang="pt-BR" sz="1200" b="1" dirty="0" smtClean="0">
                <a:solidFill>
                  <a:schemeClr val="accent3">
                    <a:lumMod val="75000"/>
                  </a:schemeClr>
                </a:solidFill>
                <a:latin typeface="Verdana" panose="020B0604030504040204" pitchFamily="34" charset="0"/>
                <a:ea typeface="Verdana" panose="020B0604030504040204" pitchFamily="34" charset="0"/>
              </a:rPr>
              <a:t>Texto detalhado</a:t>
            </a:r>
            <a:endParaRPr lang="pt-BR" sz="1200" b="1" dirty="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75145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em desvio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315846"/>
            <a:ext cx="8300908" cy="3929867"/>
          </a:xfrm>
          <a:prstGeom prst="rect">
            <a:avLst/>
          </a:prstGeom>
          <a:noFill/>
          <a:ln>
            <a:noFill/>
          </a:ln>
        </p:spPr>
        <p:txBody>
          <a:bodyPr spcFirstLastPara="1" wrap="square" lIns="91425" tIns="91425" rIns="91425" bIns="91425" anchor="t" anchorCtr="0">
            <a:noAutofit/>
          </a:bodyPr>
          <a:lstStyle/>
          <a:p>
            <a:pPr algn="just">
              <a:lnSpc>
                <a:spcPct val="150000"/>
              </a:lnSpc>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rPr>
              <a:t>Nos </a:t>
            </a:r>
            <a:r>
              <a:rPr lang="pt-BR" sz="1200" dirty="0">
                <a:solidFill>
                  <a:schemeClr val="accent3">
                    <a:lumMod val="75000"/>
                  </a:schemeClr>
                </a:solidFill>
                <a:latin typeface="Verdana" panose="020B0604030504040204" pitchFamily="34" charset="0"/>
                <a:ea typeface="Verdana" panose="020B0604030504040204" pitchFamily="34" charset="0"/>
              </a:rPr>
              <a:t>casos de etapas classificadas sob os estágios “</a:t>
            </a:r>
            <a:r>
              <a:rPr lang="pt-BR" sz="1200" b="1" dirty="0">
                <a:solidFill>
                  <a:schemeClr val="accent3">
                    <a:lumMod val="75000"/>
                  </a:schemeClr>
                </a:solidFill>
                <a:latin typeface="Verdana" panose="020B0604030504040204" pitchFamily="34" charset="0"/>
                <a:ea typeface="Verdana" panose="020B0604030504040204" pitchFamily="34" charset="0"/>
              </a:rPr>
              <a:t>NI – Não Iniciada</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AT – Atrasada</a:t>
            </a:r>
            <a:r>
              <a:rPr lang="pt-BR" sz="1200" dirty="0">
                <a:solidFill>
                  <a:schemeClr val="accent3">
                    <a:lumMod val="75000"/>
                  </a:schemeClr>
                </a:solidFill>
                <a:latin typeface="Verdana" panose="020B0604030504040204" pitchFamily="34" charset="0"/>
                <a:ea typeface="Verdana" panose="020B0604030504040204" pitchFamily="34" charset="0"/>
              </a:rPr>
              <a:t>” e “</a:t>
            </a:r>
            <a:r>
              <a:rPr lang="pt-BR" sz="1200" b="1" dirty="0">
                <a:solidFill>
                  <a:schemeClr val="accent3">
                    <a:lumMod val="75000"/>
                  </a:schemeClr>
                </a:solidFill>
                <a:latin typeface="Verdana" panose="020B0604030504040204" pitchFamily="34" charset="0"/>
                <a:ea typeface="Verdana" panose="020B0604030504040204" pitchFamily="34" charset="0"/>
              </a:rPr>
              <a:t>PA – Paralisada</a:t>
            </a:r>
            <a:r>
              <a:rPr lang="pt-BR" sz="1200" dirty="0">
                <a:solidFill>
                  <a:schemeClr val="accent3">
                    <a:lumMod val="75000"/>
                  </a:schemeClr>
                </a:solidFill>
                <a:latin typeface="Verdana" panose="020B0604030504040204" pitchFamily="34" charset="0"/>
                <a:ea typeface="Verdana" panose="020B0604030504040204" pitchFamily="34" charset="0"/>
              </a:rPr>
              <a:t>”, que são aquelas cuja execução física não está de acordo com o cronograma previsto, é necessário realizar o preenchimento dos campos disponíveis na aba “</a:t>
            </a:r>
            <a:r>
              <a:rPr lang="pt-BR" sz="1200" b="1" dirty="0">
                <a:solidFill>
                  <a:schemeClr val="accent3">
                    <a:lumMod val="75000"/>
                  </a:schemeClr>
                </a:solidFill>
                <a:latin typeface="Verdana" panose="020B0604030504040204" pitchFamily="34" charset="0"/>
                <a:ea typeface="Verdana" panose="020B0604030504040204" pitchFamily="34" charset="0"/>
              </a:rPr>
              <a:t>Etapa Desvio</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algn="just">
              <a:lnSpc>
                <a:spcPct val="150000"/>
              </a:lnSpc>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rPr>
              <a:t>Para ter acesso a tal aba, na tela </a:t>
            </a:r>
            <a:r>
              <a:rPr lang="pt-BR" sz="1200" dirty="0">
                <a:solidFill>
                  <a:schemeClr val="accent3">
                    <a:lumMod val="75000"/>
                  </a:schemeClr>
                </a:solidFill>
                <a:latin typeface="Verdana" panose="020B0604030504040204" pitchFamily="34" charset="0"/>
                <a:ea typeface="Verdana" panose="020B0604030504040204" pitchFamily="34" charset="0"/>
              </a:rPr>
              <a:t>“</a:t>
            </a:r>
            <a:r>
              <a:rPr lang="pt-BR" sz="1200" b="1" dirty="0">
                <a:solidFill>
                  <a:schemeClr val="accent3">
                    <a:lumMod val="75000"/>
                  </a:schemeClr>
                </a:solidFill>
                <a:latin typeface="Verdana" panose="020B0604030504040204" pitchFamily="34" charset="0"/>
                <a:ea typeface="Verdana" panose="020B0604030504040204" pitchFamily="34" charset="0"/>
              </a:rPr>
              <a:t>Atualizar Acompanhamento da Etapa</a:t>
            </a:r>
            <a:r>
              <a:rPr lang="pt-BR" sz="1200" dirty="0">
                <a:solidFill>
                  <a:schemeClr val="accent3">
                    <a:lumMod val="75000"/>
                  </a:schemeClr>
                </a:solidFill>
                <a:latin typeface="Verdana" panose="020B0604030504040204" pitchFamily="34" charset="0"/>
                <a:ea typeface="Verdana" panose="020B0604030504040204" pitchFamily="34" charset="0"/>
              </a:rPr>
              <a:t>”, aba “</a:t>
            </a:r>
            <a:r>
              <a:rPr lang="pt-BR" sz="1200" b="1" dirty="0">
                <a:solidFill>
                  <a:schemeClr val="accent3">
                    <a:lumMod val="75000"/>
                  </a:schemeClr>
                </a:solidFill>
                <a:latin typeface="Verdana" panose="020B0604030504040204" pitchFamily="34" charset="0"/>
                <a:ea typeface="Verdana" panose="020B0604030504040204" pitchFamily="34" charset="0"/>
              </a:rPr>
              <a:t>Acompanhamento</a:t>
            </a:r>
            <a:r>
              <a:rPr lang="pt-BR" sz="1200" dirty="0">
                <a:solidFill>
                  <a:schemeClr val="accent3">
                    <a:lumMod val="75000"/>
                  </a:schemeClr>
                </a:solidFill>
                <a:latin typeface="Verdana" panose="020B0604030504040204" pitchFamily="34" charset="0"/>
                <a:ea typeface="Verdana" panose="020B0604030504040204" pitchFamily="34" charset="0"/>
              </a:rPr>
              <a:t>”, preencher os campos Unidade Orçamentária e Número da Etapa e </a:t>
            </a:r>
            <a:r>
              <a:rPr lang="pt-BR" sz="1200" dirty="0" smtClean="0">
                <a:solidFill>
                  <a:schemeClr val="accent3">
                    <a:lumMod val="75000"/>
                  </a:schemeClr>
                </a:solidFill>
                <a:latin typeface="Verdana" panose="020B0604030504040204" pitchFamily="34" charset="0"/>
                <a:ea typeface="Verdana" panose="020B0604030504040204" pitchFamily="34" charset="0"/>
              </a:rPr>
              <a:t>clicar no botão </a:t>
            </a:r>
            <a:r>
              <a:rPr lang="pt-BR" sz="1200" dirty="0">
                <a:solidFill>
                  <a:schemeClr val="accent3">
                    <a:lumMod val="75000"/>
                  </a:schemeClr>
                </a:solidFill>
                <a:latin typeface="Verdana" panose="020B0604030504040204" pitchFamily="34" charset="0"/>
                <a:ea typeface="Verdana" panose="020B0604030504040204" pitchFamily="34" charset="0"/>
              </a:rPr>
              <a:t>“CONSULTAR”. </a:t>
            </a:r>
            <a:r>
              <a:rPr lang="pt-BR" sz="1200" dirty="0" smtClean="0">
                <a:solidFill>
                  <a:schemeClr val="accent3">
                    <a:lumMod val="75000"/>
                  </a:schemeClr>
                </a:solidFill>
                <a:latin typeface="Verdana" panose="020B0604030504040204" pitchFamily="34" charset="0"/>
                <a:ea typeface="Verdana" panose="020B0604030504040204" pitchFamily="34" charset="0"/>
              </a:rPr>
              <a:t>Tal operação carregará na tela todos os campos da etapa.</a:t>
            </a: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pic>
        <p:nvPicPr>
          <p:cNvPr id="4" name="Imagem 3"/>
          <p:cNvPicPr>
            <a:picLocks noChangeAspect="1"/>
          </p:cNvPicPr>
          <p:nvPr/>
        </p:nvPicPr>
        <p:blipFill>
          <a:blip r:embed="rId3"/>
          <a:stretch>
            <a:fillRect/>
          </a:stretch>
        </p:blipFill>
        <p:spPr>
          <a:xfrm>
            <a:off x="1200484" y="3224221"/>
            <a:ext cx="6702014" cy="1877607"/>
          </a:xfrm>
          <a:prstGeom prst="rect">
            <a:avLst/>
          </a:prstGeom>
        </p:spPr>
      </p:pic>
    </p:spTree>
    <p:extLst>
      <p:ext uri="{BB962C8B-B14F-4D97-AF65-F5344CB8AC3E}">
        <p14:creationId xmlns:p14="http://schemas.microsoft.com/office/powerpoint/2010/main" val="4879710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em desvio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278676"/>
            <a:ext cx="8300908" cy="3929867"/>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spcBef>
                <a:spcPts val="600"/>
              </a:spcBef>
            </a:pPr>
            <a:r>
              <a:rPr lang="pt-BR" sz="1200" dirty="0" smtClean="0">
                <a:solidFill>
                  <a:schemeClr val="accent3">
                    <a:lumMod val="75000"/>
                  </a:schemeClr>
                </a:solidFill>
                <a:latin typeface="Verdana" panose="020B0604030504040204" pitchFamily="34" charset="0"/>
                <a:ea typeface="Verdana" panose="020B0604030504040204" pitchFamily="34" charset="0"/>
              </a:rPr>
              <a:t>Se </a:t>
            </a:r>
            <a:r>
              <a:rPr lang="pt-BR" sz="1200" dirty="0">
                <a:solidFill>
                  <a:schemeClr val="accent3">
                    <a:lumMod val="75000"/>
                  </a:schemeClr>
                </a:solidFill>
                <a:latin typeface="Verdana" panose="020B0604030504040204" pitchFamily="34" charset="0"/>
                <a:ea typeface="Verdana" panose="020B0604030504040204" pitchFamily="34" charset="0"/>
              </a:rPr>
              <a:t>esta etapa estiver em desvio, selecione a “Sigla do Estágio” mais adequada (NI – Não Iniciada; AT - Atrasada; PA – Paralisada). Após a seleção de um desses estágios, ficará disponível a aba “</a:t>
            </a:r>
            <a:r>
              <a:rPr lang="pt-BR" sz="1200" b="1" dirty="0">
                <a:solidFill>
                  <a:schemeClr val="accent3">
                    <a:lumMod val="75000"/>
                  </a:schemeClr>
                </a:solidFill>
                <a:latin typeface="Verdana" panose="020B0604030504040204" pitchFamily="34" charset="0"/>
                <a:ea typeface="Verdana" panose="020B0604030504040204" pitchFamily="34" charset="0"/>
              </a:rPr>
              <a:t>Etapa Desvio</a:t>
            </a:r>
            <a:r>
              <a:rPr lang="pt-BR" sz="1200" dirty="0">
                <a:solidFill>
                  <a:schemeClr val="accent3">
                    <a:lumMod val="75000"/>
                  </a:schemeClr>
                </a:solidFill>
                <a:latin typeface="Verdana" panose="020B0604030504040204" pitchFamily="34" charset="0"/>
                <a:ea typeface="Verdana" panose="020B0604030504040204" pitchFamily="34" charset="0"/>
              </a:rPr>
              <a:t>”.</a:t>
            </a: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pic>
        <p:nvPicPr>
          <p:cNvPr id="9" name="Image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94" y="2532667"/>
            <a:ext cx="7382506" cy="2493292"/>
          </a:xfrm>
          <a:prstGeom prst="rect">
            <a:avLst/>
          </a:prstGeom>
          <a:noFill/>
          <a:ln>
            <a:solidFill>
              <a:schemeClr val="bg2">
                <a:lumMod val="90000"/>
              </a:schemeClr>
            </a:solidFill>
          </a:ln>
        </p:spPr>
      </p:pic>
    </p:spTree>
    <p:extLst>
      <p:ext uri="{BB962C8B-B14F-4D97-AF65-F5344CB8AC3E}">
        <p14:creationId xmlns:p14="http://schemas.microsoft.com/office/powerpoint/2010/main" val="8873782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em desvio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278676"/>
            <a:ext cx="8300908" cy="3929867"/>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spcBef>
                <a:spcPts val="600"/>
              </a:spcBef>
            </a:pPr>
            <a:r>
              <a:rPr lang="pt-BR" sz="1200" dirty="0">
                <a:solidFill>
                  <a:schemeClr val="accent3">
                    <a:lumMod val="75000"/>
                  </a:schemeClr>
                </a:solidFill>
                <a:latin typeface="Verdana" panose="020B0604030504040204" pitchFamily="34" charset="0"/>
                <a:ea typeface="Verdana" panose="020B0604030504040204" pitchFamily="34" charset="0"/>
              </a:rPr>
              <a:t>Após clicar na aba “</a:t>
            </a:r>
            <a:r>
              <a:rPr lang="pt-BR" sz="1200" b="1" dirty="0">
                <a:solidFill>
                  <a:schemeClr val="accent3">
                    <a:lumMod val="75000"/>
                  </a:schemeClr>
                </a:solidFill>
                <a:latin typeface="Verdana" panose="020B0604030504040204" pitchFamily="34" charset="0"/>
                <a:ea typeface="Verdana" panose="020B0604030504040204" pitchFamily="34" charset="0"/>
              </a:rPr>
              <a:t>Etapa Desvio</a:t>
            </a:r>
            <a:r>
              <a:rPr lang="pt-BR" sz="1200" dirty="0">
                <a:solidFill>
                  <a:schemeClr val="accent3">
                    <a:lumMod val="75000"/>
                  </a:schemeClr>
                </a:solidFill>
                <a:latin typeface="Verdana" panose="020B0604030504040204" pitchFamily="34" charset="0"/>
                <a:ea typeface="Verdana" panose="020B0604030504040204" pitchFamily="34" charset="0"/>
              </a:rPr>
              <a:t>”, será demonstrada a tela a seguir</a:t>
            </a:r>
            <a:r>
              <a:rPr lang="pt-BR" sz="1200" dirty="0"/>
              <a:t>.</a:t>
            </a: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788842" y="2193318"/>
            <a:ext cx="7608467" cy="2560542"/>
          </a:xfrm>
          <a:prstGeom prst="rect">
            <a:avLst/>
          </a:prstGeom>
        </p:spPr>
      </p:pic>
    </p:spTree>
    <p:extLst>
      <p:ext uri="{BB962C8B-B14F-4D97-AF65-F5344CB8AC3E}">
        <p14:creationId xmlns:p14="http://schemas.microsoft.com/office/powerpoint/2010/main" val="35610938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em desvio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159729"/>
            <a:ext cx="8300908" cy="3922436"/>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pPr>
            <a:r>
              <a:rPr lang="pt-BR" sz="1200" b="1" dirty="0">
                <a:solidFill>
                  <a:schemeClr val="accent3">
                    <a:lumMod val="75000"/>
                  </a:schemeClr>
                </a:solidFill>
                <a:latin typeface="Verdana" panose="020B0604030504040204" pitchFamily="34" charset="0"/>
                <a:ea typeface="Verdana" panose="020B0604030504040204" pitchFamily="34" charset="0"/>
              </a:rPr>
              <a:t>Campos a serem </a:t>
            </a:r>
            <a:r>
              <a:rPr lang="pt-BR" sz="1200" b="1" dirty="0" smtClean="0">
                <a:solidFill>
                  <a:schemeClr val="accent3">
                    <a:lumMod val="75000"/>
                  </a:schemeClr>
                </a:solidFill>
                <a:latin typeface="Verdana" panose="020B0604030504040204" pitchFamily="34" charset="0"/>
                <a:ea typeface="Verdana" panose="020B0604030504040204" pitchFamily="34" charset="0"/>
              </a:rPr>
              <a:t>preenchidos</a:t>
            </a:r>
          </a:p>
          <a:p>
            <a:pPr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buFont typeface="Wingdings" panose="05000000000000000000" pitchFamily="2" charset="2"/>
              <a:buChar char="ü"/>
            </a:pPr>
            <a:r>
              <a:rPr lang="pt-BR" sz="1200" b="1" u="sng" dirty="0" smtClean="0">
                <a:solidFill>
                  <a:schemeClr val="accent3">
                    <a:lumMod val="75000"/>
                  </a:schemeClr>
                </a:solidFill>
                <a:latin typeface="Verdana" panose="020B0604030504040204" pitchFamily="34" charset="0"/>
                <a:ea typeface="Verdana" panose="020B0604030504040204" pitchFamily="34" charset="0"/>
              </a:rPr>
              <a:t> Sigla </a:t>
            </a:r>
            <a:r>
              <a:rPr lang="pt-BR" sz="1200" b="1" u="sng" dirty="0">
                <a:solidFill>
                  <a:schemeClr val="accent3">
                    <a:lumMod val="75000"/>
                  </a:schemeClr>
                </a:solidFill>
                <a:latin typeface="Verdana" panose="020B0604030504040204" pitchFamily="34" charset="0"/>
                <a:ea typeface="Verdana" panose="020B0604030504040204" pitchFamily="34" charset="0"/>
              </a:rPr>
              <a:t>da Causa Desvio</a:t>
            </a:r>
            <a:r>
              <a:rPr lang="pt-BR" sz="1200" dirty="0">
                <a:solidFill>
                  <a:schemeClr val="accent3">
                    <a:lumMod val="75000"/>
                  </a:schemeClr>
                </a:solidFill>
                <a:latin typeface="Verdana" panose="020B0604030504040204" pitchFamily="34" charset="0"/>
                <a:ea typeface="Verdana" panose="020B0604030504040204" pitchFamily="34" charset="0"/>
              </a:rPr>
              <a:t>: após clicar no campo “Sigla da Causa Desvio”, serão </a:t>
            </a:r>
            <a:r>
              <a:rPr lang="pt-BR" sz="1200" dirty="0" smtClean="0">
                <a:solidFill>
                  <a:schemeClr val="accent3">
                    <a:lumMod val="75000"/>
                  </a:schemeClr>
                </a:solidFill>
                <a:latin typeface="Verdana" panose="020B0604030504040204" pitchFamily="34" charset="0"/>
                <a:ea typeface="Verdana" panose="020B0604030504040204" pitchFamily="34" charset="0"/>
              </a:rPr>
              <a:t>apresentadas </a:t>
            </a:r>
            <a:r>
              <a:rPr lang="pt-BR" sz="1200" dirty="0">
                <a:solidFill>
                  <a:schemeClr val="accent3">
                    <a:lumMod val="75000"/>
                  </a:schemeClr>
                </a:solidFill>
                <a:latin typeface="Verdana" panose="020B0604030504040204" pitchFamily="34" charset="0"/>
                <a:ea typeface="Verdana" panose="020B0604030504040204" pitchFamily="34" charset="0"/>
              </a:rPr>
              <a:t>opções para que o agente de </a:t>
            </a:r>
            <a:r>
              <a:rPr lang="pt-BR" sz="1200" dirty="0" smtClean="0">
                <a:solidFill>
                  <a:schemeClr val="accent3">
                    <a:lumMod val="75000"/>
                  </a:schemeClr>
                </a:solidFill>
                <a:latin typeface="Verdana" panose="020B0604030504040204" pitchFamily="34" charset="0"/>
                <a:ea typeface="Verdana" panose="020B0604030504040204" pitchFamily="34" charset="0"/>
              </a:rPr>
              <a:t>planejamento selecione </a:t>
            </a:r>
            <a:r>
              <a:rPr lang="pt-BR" sz="1200" dirty="0">
                <a:solidFill>
                  <a:schemeClr val="accent3">
                    <a:lumMod val="75000"/>
                  </a:schemeClr>
                </a:solidFill>
                <a:latin typeface="Verdana" panose="020B0604030504040204" pitchFamily="34" charset="0"/>
                <a:ea typeface="Verdana" panose="020B0604030504040204" pitchFamily="34" charset="0"/>
              </a:rPr>
              <a:t>a causa de desvio que tem maior pertinência com a etapa, tais como alteração na programação da unidade </a:t>
            </a:r>
            <a:r>
              <a:rPr lang="pt-BR" sz="1200" dirty="0" smtClean="0">
                <a:solidFill>
                  <a:schemeClr val="accent3">
                    <a:lumMod val="75000"/>
                  </a:schemeClr>
                </a:solidFill>
                <a:latin typeface="Verdana" panose="020B0604030504040204" pitchFamily="34" charset="0"/>
                <a:ea typeface="Verdana" panose="020B0604030504040204" pitchFamily="34" charset="0"/>
              </a:rPr>
              <a:t>executiva, </a:t>
            </a:r>
            <a:r>
              <a:rPr lang="pt-BR" sz="1200" dirty="0">
                <a:solidFill>
                  <a:schemeClr val="accent3">
                    <a:lumMod val="75000"/>
                  </a:schemeClr>
                </a:solidFill>
                <a:latin typeface="Verdana" panose="020B0604030504040204" pitchFamily="34" charset="0"/>
                <a:ea typeface="Verdana" panose="020B0604030504040204" pitchFamily="34" charset="0"/>
              </a:rPr>
              <a:t>crédito </a:t>
            </a:r>
            <a:r>
              <a:rPr lang="pt-BR" sz="1200" dirty="0" smtClean="0">
                <a:solidFill>
                  <a:schemeClr val="accent3">
                    <a:lumMod val="75000"/>
                  </a:schemeClr>
                </a:solidFill>
                <a:latin typeface="Verdana" panose="020B0604030504040204" pitchFamily="34" charset="0"/>
                <a:ea typeface="Verdana" panose="020B0604030504040204" pitchFamily="34" charset="0"/>
              </a:rPr>
              <a:t>cancelado, </a:t>
            </a:r>
            <a:r>
              <a:rPr lang="pt-BR" sz="1200" dirty="0">
                <a:solidFill>
                  <a:schemeClr val="accent3">
                    <a:lumMod val="75000"/>
                  </a:schemeClr>
                </a:solidFill>
                <a:latin typeface="Verdana" panose="020B0604030504040204" pitchFamily="34" charset="0"/>
                <a:ea typeface="Verdana" panose="020B0604030504040204" pitchFamily="34" charset="0"/>
              </a:rPr>
              <a:t>crédito contingenciado ou </a:t>
            </a:r>
            <a:r>
              <a:rPr lang="pt-BR" sz="1200" dirty="0" smtClean="0">
                <a:solidFill>
                  <a:schemeClr val="accent3">
                    <a:lumMod val="75000"/>
                  </a:schemeClr>
                </a:solidFill>
                <a:latin typeface="Verdana" panose="020B0604030504040204" pitchFamily="34" charset="0"/>
                <a:ea typeface="Verdana" panose="020B0604030504040204" pitchFamily="34" charset="0"/>
              </a:rPr>
              <a:t>bloqueado, </a:t>
            </a:r>
            <a:r>
              <a:rPr lang="pt-BR" sz="1200" dirty="0">
                <a:solidFill>
                  <a:schemeClr val="accent3">
                    <a:lumMod val="75000"/>
                  </a:schemeClr>
                </a:solidFill>
                <a:latin typeface="Verdana" panose="020B0604030504040204" pitchFamily="34" charset="0"/>
                <a:ea typeface="Verdana" panose="020B0604030504040204" pitchFamily="34" charset="0"/>
              </a:rPr>
              <a:t>etc. </a:t>
            </a:r>
          </a:p>
          <a:p>
            <a:pPr algn="just">
              <a:lnSpc>
                <a:spcPct val="150000"/>
              </a:lnSpc>
              <a:buFont typeface="Wingdings" panose="05000000000000000000" pitchFamily="2" charset="2"/>
              <a:buChar char="ü"/>
            </a:pPr>
            <a:r>
              <a:rPr lang="pt-BR" sz="1200" b="1" u="sng" dirty="0" smtClean="0">
                <a:solidFill>
                  <a:schemeClr val="accent3">
                    <a:lumMod val="75000"/>
                  </a:schemeClr>
                </a:solidFill>
                <a:latin typeface="Verdana" panose="020B0604030504040204" pitchFamily="34" charset="0"/>
                <a:ea typeface="Verdana" panose="020B0604030504040204" pitchFamily="34" charset="0"/>
              </a:rPr>
              <a:t> Detalhamento</a:t>
            </a:r>
            <a:r>
              <a:rPr lang="pt-BR" sz="1200" dirty="0">
                <a:solidFill>
                  <a:schemeClr val="accent3">
                    <a:lumMod val="75000"/>
                  </a:schemeClr>
                </a:solidFill>
                <a:latin typeface="Verdana" panose="020B0604030504040204" pitchFamily="34" charset="0"/>
                <a:ea typeface="Verdana" panose="020B0604030504040204" pitchFamily="34" charset="0"/>
              </a:rPr>
              <a:t>: informar de forma clara e objetiva o que causou o desvio. Importante lembrar que somente a Unidade Orçamentária conhece os motivos pelos quais a etapa entrou em desvio. De preferência, citar algum </a:t>
            </a:r>
            <a:r>
              <a:rPr lang="pt-BR" sz="1200" b="1" dirty="0">
                <a:solidFill>
                  <a:schemeClr val="accent3">
                    <a:lumMod val="75000"/>
                  </a:schemeClr>
                </a:solidFill>
                <a:latin typeface="Verdana" panose="020B0604030504040204" pitchFamily="34" charset="0"/>
                <a:ea typeface="Verdana" panose="020B0604030504040204" pitchFamily="34" charset="0"/>
              </a:rPr>
              <a:t>documento de origem que ampare o desvio</a:t>
            </a:r>
            <a:r>
              <a:rPr lang="pt-BR" sz="1200" dirty="0">
                <a:solidFill>
                  <a:schemeClr val="accent3">
                    <a:lumMod val="75000"/>
                  </a:schemeClr>
                </a:solidFill>
                <a:latin typeface="Verdana" panose="020B0604030504040204" pitchFamily="34" charset="0"/>
                <a:ea typeface="Verdana" panose="020B0604030504040204" pitchFamily="34" charset="0"/>
              </a:rPr>
              <a:t>. </a:t>
            </a:r>
          </a:p>
          <a:p>
            <a:pPr algn="just">
              <a:lnSpc>
                <a:spcPct val="150000"/>
              </a:lnSpc>
              <a:buFont typeface="Wingdings" panose="05000000000000000000" pitchFamily="2" charset="2"/>
              <a:buChar char="ü"/>
            </a:pPr>
            <a:r>
              <a:rPr lang="pt-BR" sz="1200" b="1" u="sng" dirty="0" smtClean="0">
                <a:solidFill>
                  <a:schemeClr val="accent3">
                    <a:lumMod val="75000"/>
                  </a:schemeClr>
                </a:solidFill>
                <a:latin typeface="Verdana" panose="020B0604030504040204" pitchFamily="34" charset="0"/>
                <a:ea typeface="Verdana" panose="020B0604030504040204" pitchFamily="34" charset="0"/>
              </a:rPr>
              <a:t> Natureza </a:t>
            </a:r>
            <a:r>
              <a:rPr lang="pt-BR" sz="1200" b="1" u="sng" dirty="0">
                <a:solidFill>
                  <a:schemeClr val="accent3">
                    <a:lumMod val="75000"/>
                  </a:schemeClr>
                </a:solidFill>
                <a:latin typeface="Verdana" panose="020B0604030504040204" pitchFamily="34" charset="0"/>
                <a:ea typeface="Verdana" panose="020B0604030504040204" pitchFamily="34" charset="0"/>
              </a:rPr>
              <a:t>do Desvio</a:t>
            </a:r>
            <a:r>
              <a:rPr lang="pt-BR" sz="1200" dirty="0">
                <a:solidFill>
                  <a:schemeClr val="accent3">
                    <a:lumMod val="75000"/>
                  </a:schemeClr>
                </a:solidFill>
                <a:latin typeface="Verdana" panose="020B0604030504040204" pitchFamily="34" charset="0"/>
                <a:ea typeface="Verdana" panose="020B0604030504040204" pitchFamily="34" charset="0"/>
              </a:rPr>
              <a:t>: clicar no campo “Natureza do Desvio” para selecionar a mais </a:t>
            </a:r>
            <a:r>
              <a:rPr lang="pt-BR" sz="1200" dirty="0" smtClean="0">
                <a:solidFill>
                  <a:schemeClr val="accent3">
                    <a:lumMod val="75000"/>
                  </a:schemeClr>
                </a:solidFill>
                <a:latin typeface="Verdana" panose="020B0604030504040204" pitchFamily="34" charset="0"/>
                <a:ea typeface="Verdana" panose="020B0604030504040204" pitchFamily="34" charset="0"/>
              </a:rPr>
              <a:t>adequada </a:t>
            </a:r>
            <a:r>
              <a:rPr lang="pt-BR" sz="1200" dirty="0">
                <a:solidFill>
                  <a:schemeClr val="accent3">
                    <a:lumMod val="75000"/>
                  </a:schemeClr>
                </a:solidFill>
                <a:latin typeface="Verdana" panose="020B0604030504040204" pitchFamily="34" charset="0"/>
                <a:ea typeface="Verdana" panose="020B0604030504040204" pitchFamily="34" charset="0"/>
              </a:rPr>
              <a:t>dentre as opções </a:t>
            </a:r>
            <a:r>
              <a:rPr lang="pt-BR" sz="1200" dirty="0" smtClean="0">
                <a:solidFill>
                  <a:schemeClr val="accent3">
                    <a:lumMod val="75000"/>
                  </a:schemeClr>
                </a:solidFill>
                <a:latin typeface="Verdana" panose="020B0604030504040204" pitchFamily="34" charset="0"/>
                <a:ea typeface="Verdana" panose="020B0604030504040204" pitchFamily="34" charset="0"/>
              </a:rPr>
              <a:t>administrativa, técnica, financeira, orçamentária, </a:t>
            </a:r>
            <a:r>
              <a:rPr lang="pt-BR" sz="1200" dirty="0">
                <a:solidFill>
                  <a:schemeClr val="accent3">
                    <a:lumMod val="75000"/>
                  </a:schemeClr>
                </a:solidFill>
                <a:latin typeface="Verdana" panose="020B0604030504040204" pitchFamily="34" charset="0"/>
                <a:ea typeface="Verdana" panose="020B0604030504040204" pitchFamily="34" charset="0"/>
              </a:rPr>
              <a:t>etc. </a:t>
            </a: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234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7667782"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p>
          <a:p>
            <a:endParaRPr lang="pt-BR" sz="1800" b="1" dirty="0">
              <a:solidFill>
                <a:srgbClr val="00518E"/>
              </a:solidFill>
              <a:latin typeface="Verdana" panose="020B0604030504040204" pitchFamily="34" charset="0"/>
              <a:ea typeface="Verdana" panose="020B0604030504040204" pitchFamily="34" charset="0"/>
              <a:cs typeface="Ubuntu"/>
              <a:sym typeface="Ubuntu"/>
            </a:endParaRPr>
          </a:p>
          <a:p>
            <a:pPr algn="ctr"/>
            <a:endParaRPr lang="pt-BR" sz="1800" b="1" dirty="0" smtClean="0">
              <a:solidFill>
                <a:srgbClr val="FF0000"/>
              </a:solidFill>
            </a:endParaRPr>
          </a:p>
          <a:p>
            <a:pPr algn="ctr"/>
            <a:r>
              <a:rPr lang="pt-BR" sz="1800" b="1" dirty="0" smtClean="0">
                <a:solidFill>
                  <a:schemeClr val="accent2">
                    <a:lumMod val="75000"/>
                    <a:lumOff val="25000"/>
                  </a:schemeClr>
                </a:solidFill>
              </a:rPr>
              <a:t>PROGRAMA </a:t>
            </a:r>
            <a:r>
              <a:rPr lang="pt-BR" sz="1800" b="1" dirty="0">
                <a:solidFill>
                  <a:schemeClr val="accent2">
                    <a:lumMod val="75000"/>
                    <a:lumOff val="25000"/>
                  </a:schemeClr>
                </a:solidFill>
              </a:rPr>
              <a:t>DE TRABALHO - LOA</a:t>
            </a:r>
            <a:endParaRPr lang="pt-BR" sz="1800" b="1" dirty="0">
              <a:solidFill>
                <a:schemeClr val="accent2">
                  <a:lumMod val="75000"/>
                  <a:lumOff val="25000"/>
                </a:schemeClr>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1219200" y="1779663"/>
            <a:ext cx="6400800" cy="1745332"/>
          </a:xfrm>
        </p:spPr>
        <p:txBody>
          <a:bodyPr>
            <a:normAutofit/>
          </a:bodyPr>
          <a:lstStyle/>
          <a:p>
            <a:endParaRPr lang="pt-BR" sz="3200" b="1" dirty="0" smtClean="0">
              <a:solidFill>
                <a:schemeClr val="accent2">
                  <a:lumMod val="75000"/>
                  <a:lumOff val="25000"/>
                </a:schemeClr>
              </a:solidFill>
              <a:latin typeface="Verdana" panose="020B0604030504040204" pitchFamily="34" charset="0"/>
              <a:ea typeface="Verdana" panose="020B0604030504040204" pitchFamily="34" charset="0"/>
            </a:endParaRPr>
          </a:p>
          <a:p>
            <a:r>
              <a:rPr lang="pt-BR" sz="3200" b="1" dirty="0" smtClean="0">
                <a:solidFill>
                  <a:schemeClr val="accent2">
                    <a:lumMod val="75000"/>
                    <a:lumOff val="25000"/>
                  </a:schemeClr>
                </a:solidFill>
                <a:latin typeface="Verdana" panose="020B0604030504040204" pitchFamily="34" charset="0"/>
                <a:ea typeface="Verdana" panose="020B0604030504040204" pitchFamily="34" charset="0"/>
              </a:rPr>
              <a:t>04.122.6203.2985.0003</a:t>
            </a:r>
          </a:p>
        </p:txBody>
      </p:sp>
      <p:sp>
        <p:nvSpPr>
          <p:cNvPr id="7" name="Chave Direita 4"/>
          <p:cNvSpPr/>
          <p:nvPr/>
        </p:nvSpPr>
        <p:spPr>
          <a:xfrm rot="5400000">
            <a:off x="6423636" y="2288152"/>
            <a:ext cx="444981" cy="115972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Seta Dobrada para Cima 13"/>
          <p:cNvSpPr/>
          <p:nvPr/>
        </p:nvSpPr>
        <p:spPr>
          <a:xfrm rot="5400000">
            <a:off x="6454222" y="3361135"/>
            <a:ext cx="909731" cy="544097"/>
          </a:xfrm>
          <a:prstGeom prst="bentUpArrow">
            <a:avLst>
              <a:gd name="adj1" fmla="val 9077"/>
              <a:gd name="adj2" fmla="val 25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upo 4"/>
          <p:cNvGrpSpPr/>
          <p:nvPr/>
        </p:nvGrpSpPr>
        <p:grpSpPr>
          <a:xfrm>
            <a:off x="7245845" y="3554092"/>
            <a:ext cx="1659105" cy="891526"/>
            <a:chOff x="7164071" y="2795812"/>
            <a:chExt cx="1659105" cy="790314"/>
          </a:xfrm>
        </p:grpSpPr>
        <p:cxnSp>
          <p:nvCxnSpPr>
            <p:cNvPr id="10" name="Conector reto 9"/>
            <p:cNvCxnSpPr/>
            <p:nvPr/>
          </p:nvCxnSpPr>
          <p:spPr>
            <a:xfrm flipH="1" flipV="1">
              <a:off x="7213522" y="2795812"/>
              <a:ext cx="2589" cy="7903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7164071" y="2825119"/>
              <a:ext cx="1659105" cy="738664"/>
            </a:xfrm>
            <a:prstGeom prst="rect">
              <a:avLst/>
            </a:prstGeom>
            <a:noFill/>
          </p:spPr>
          <p:txBody>
            <a:bodyPr wrap="square" rtlCol="0">
              <a:spAutoFit/>
            </a:bodyPr>
            <a:lstStyle/>
            <a:p>
              <a:r>
                <a:rPr lang="pt-BR" dirty="0" smtClean="0"/>
                <a:t>Etapa 001</a:t>
              </a:r>
            </a:p>
            <a:p>
              <a:r>
                <a:rPr lang="pt-BR" dirty="0" smtClean="0"/>
                <a:t>Etapa 002</a:t>
              </a:r>
            </a:p>
            <a:p>
              <a:r>
                <a:rPr lang="pt-BR" dirty="0" smtClean="0"/>
                <a:t>Etapa 003</a:t>
              </a:r>
              <a:endParaRPr lang="pt-BR" dirty="0"/>
            </a:p>
          </p:txBody>
        </p:sp>
      </p:grpSp>
    </p:spTree>
    <p:extLst>
      <p:ext uri="{BB962C8B-B14F-4D97-AF65-F5344CB8AC3E}">
        <p14:creationId xmlns:p14="http://schemas.microsoft.com/office/powerpoint/2010/main" val="26432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Etapas em desvio</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42622" y="1159729"/>
            <a:ext cx="8300908" cy="3922436"/>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pPr>
            <a:r>
              <a:rPr lang="pt-BR" sz="1200" dirty="0">
                <a:solidFill>
                  <a:schemeClr val="accent3">
                    <a:lumMod val="75000"/>
                  </a:schemeClr>
                </a:solidFill>
                <a:latin typeface="Verdana" panose="020B0604030504040204" pitchFamily="34" charset="0"/>
                <a:ea typeface="Verdana" panose="020B0604030504040204" pitchFamily="34" charset="0"/>
              </a:rPr>
              <a:t>Em seguida, devem ser gerados os </a:t>
            </a:r>
            <a:r>
              <a:rPr lang="pt-BR" sz="1200" b="1" dirty="0">
                <a:solidFill>
                  <a:schemeClr val="accent3">
                    <a:lumMod val="75000"/>
                  </a:schemeClr>
                </a:solidFill>
                <a:latin typeface="Verdana" panose="020B0604030504040204" pitchFamily="34" charset="0"/>
                <a:ea typeface="Verdana" panose="020B0604030504040204" pitchFamily="34" charset="0"/>
              </a:rPr>
              <a:t>Relatórios das Etapas Programadas para Execução </a:t>
            </a:r>
            <a:r>
              <a:rPr lang="pt-BR" sz="1200" dirty="0">
                <a:solidFill>
                  <a:schemeClr val="accent3">
                    <a:lumMod val="75000"/>
                  </a:schemeClr>
                </a:solidFill>
                <a:latin typeface="Verdana" panose="020B0604030504040204" pitchFamily="34" charset="0"/>
                <a:ea typeface="Verdana" panose="020B0604030504040204" pitchFamily="34" charset="0"/>
              </a:rPr>
              <a:t>e das </a:t>
            </a:r>
            <a:r>
              <a:rPr lang="pt-BR" sz="1200" b="1" dirty="0">
                <a:solidFill>
                  <a:schemeClr val="accent3">
                    <a:lumMod val="75000"/>
                  </a:schemeClr>
                </a:solidFill>
                <a:latin typeface="Verdana" panose="020B0604030504040204" pitchFamily="34" charset="0"/>
                <a:ea typeface="Verdana" panose="020B0604030504040204" pitchFamily="34" charset="0"/>
              </a:rPr>
              <a:t>Etapas Programadas em Desvio</a:t>
            </a:r>
            <a:r>
              <a:rPr lang="pt-BR" sz="1200" dirty="0">
                <a:solidFill>
                  <a:schemeClr val="accent3">
                    <a:lumMod val="75000"/>
                  </a:schemeClr>
                </a:solidFill>
                <a:latin typeface="Verdana" panose="020B0604030504040204" pitchFamily="34" charset="0"/>
                <a:ea typeface="Verdana" panose="020B0604030504040204" pitchFamily="34" charset="0"/>
              </a:rPr>
              <a:t> para verificar se todas as etapas programadas foram atualizadas e se a atualização está de acordo com as instruções de </a:t>
            </a:r>
            <a:r>
              <a:rPr lang="pt-BR" sz="1200" dirty="0" smtClean="0">
                <a:solidFill>
                  <a:schemeClr val="accent3">
                    <a:lumMod val="75000"/>
                  </a:schemeClr>
                </a:solidFill>
                <a:latin typeface="Verdana" panose="020B0604030504040204" pitchFamily="34" charset="0"/>
                <a:ea typeface="Verdana" panose="020B0604030504040204" pitchFamily="34" charset="0"/>
              </a:rPr>
              <a:t>acompanhamento.</a:t>
            </a: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266388" y="2358899"/>
            <a:ext cx="3935611" cy="1666025"/>
          </a:xfrm>
          <a:prstGeom prst="rect">
            <a:avLst/>
          </a:prstGeom>
          <a:noFill/>
          <a:ln>
            <a:solidFill>
              <a:schemeClr val="bg2">
                <a:lumMod val="90000"/>
              </a:schemeClr>
            </a:solidFill>
          </a:ln>
        </p:spPr>
      </p:pic>
      <p:pic>
        <p:nvPicPr>
          <p:cNvPr id="10" name="Imagem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692" y="2591282"/>
            <a:ext cx="5832648" cy="2435210"/>
          </a:xfrm>
          <a:prstGeom prst="rect">
            <a:avLst/>
          </a:prstGeom>
          <a:noFill/>
          <a:ln>
            <a:solidFill>
              <a:schemeClr val="bg2">
                <a:lumMod val="90000"/>
              </a:schemeClr>
            </a:solidFill>
          </a:ln>
        </p:spPr>
      </p:pic>
    </p:spTree>
    <p:extLst>
      <p:ext uri="{BB962C8B-B14F-4D97-AF65-F5344CB8AC3E}">
        <p14:creationId xmlns:p14="http://schemas.microsoft.com/office/powerpoint/2010/main" val="39434763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Casos Especiais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35188" y="1159729"/>
            <a:ext cx="8300908" cy="3922436"/>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(I) </a:t>
            </a:r>
            <a:r>
              <a:rPr lang="pt-BR" sz="1200" b="1" dirty="0" smtClean="0">
                <a:solidFill>
                  <a:schemeClr val="accent3">
                    <a:lumMod val="75000"/>
                  </a:schemeClr>
                </a:solidFill>
                <a:latin typeface="Verdana" panose="020B0604030504040204" pitchFamily="34" charset="0"/>
                <a:ea typeface="Verdana" panose="020B0604030504040204" pitchFamily="34" charset="0"/>
              </a:rPr>
              <a:t>Elaboração </a:t>
            </a:r>
            <a:r>
              <a:rPr lang="pt-BR" sz="1200" b="1" dirty="0">
                <a:solidFill>
                  <a:schemeClr val="accent3">
                    <a:lumMod val="75000"/>
                  </a:schemeClr>
                </a:solidFill>
                <a:latin typeface="Verdana" panose="020B0604030504040204" pitchFamily="34" charset="0"/>
                <a:ea typeface="Verdana" panose="020B0604030504040204" pitchFamily="34" charset="0"/>
              </a:rPr>
              <a:t>de projeto/estudo</a:t>
            </a:r>
            <a:r>
              <a:rPr lang="pt-BR" sz="1200" dirty="0">
                <a:solidFill>
                  <a:schemeClr val="accent3">
                    <a:lumMod val="75000"/>
                  </a:schemeClr>
                </a:solidFill>
                <a:latin typeface="Verdana" panose="020B0604030504040204" pitchFamily="34" charset="0"/>
                <a:ea typeface="Verdana" panose="020B0604030504040204" pitchFamily="34" charset="0"/>
              </a:rPr>
              <a:t>: quando a elaboração do projeto/estudo estiver prevista no contrato de execução, deve-se cadastrar somente uma etapa para acompanhamento e, a cada bimestre, as realizações devem ser acrescentadas. </a:t>
            </a: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Exemplo</a:t>
            </a:r>
            <a:r>
              <a:rPr lang="pt-BR" sz="1200" dirty="0">
                <a:solidFill>
                  <a:schemeClr val="accent3">
                    <a:lumMod val="75000"/>
                  </a:schemeClr>
                </a:solidFill>
                <a:latin typeface="Verdana" panose="020B0604030504040204" pitchFamily="34" charset="0"/>
                <a:ea typeface="Verdana" panose="020B0604030504040204" pitchFamily="34" charset="0"/>
              </a:rPr>
              <a:t>:</a:t>
            </a:r>
          </a:p>
          <a:p>
            <a:pPr>
              <a:lnSpc>
                <a:spcPct val="150000"/>
              </a:lnSpc>
            </a:pPr>
            <a:r>
              <a:rPr lang="pt-BR" sz="1200" u="sng" dirty="0">
                <a:solidFill>
                  <a:schemeClr val="accent3">
                    <a:lumMod val="75000"/>
                  </a:schemeClr>
                </a:solidFill>
                <a:latin typeface="Verdana" panose="020B0604030504040204" pitchFamily="34" charset="0"/>
                <a:ea typeface="Verdana" panose="020B0604030504040204" pitchFamily="34" charset="0"/>
              </a:rPr>
              <a:t>1º bimestre</a:t>
            </a:r>
            <a:r>
              <a:rPr lang="pt-BR" sz="1200" dirty="0">
                <a:solidFill>
                  <a:schemeClr val="accent3">
                    <a:lumMod val="75000"/>
                  </a:schemeClr>
                </a:solidFill>
                <a:latin typeface="Verdana" panose="020B0604030504040204" pitchFamily="34" charset="0"/>
                <a:ea typeface="Verdana" panose="020B0604030504040204" pitchFamily="34" charset="0"/>
              </a:rPr>
              <a:t>: </a:t>
            </a:r>
          </a:p>
          <a:p>
            <a:pPr marL="0" indent="0">
              <a:lnSpc>
                <a:spcPct val="150000"/>
              </a:lnSpc>
              <a:buNone/>
            </a:pPr>
            <a:r>
              <a:rPr lang="pt-BR" sz="1200" b="1" dirty="0">
                <a:solidFill>
                  <a:schemeClr val="accent3">
                    <a:lumMod val="75000"/>
                  </a:schemeClr>
                </a:solidFill>
                <a:latin typeface="Verdana" panose="020B0604030504040204" pitchFamily="34" charset="0"/>
                <a:ea typeface="Verdana" panose="020B0604030504040204" pitchFamily="34" charset="0"/>
              </a:rPr>
              <a:t>Etapa Realizada: Percentual de Execução</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10%</a:t>
            </a:r>
            <a:r>
              <a:rPr lang="pt-BR" sz="1200" dirty="0">
                <a:solidFill>
                  <a:schemeClr val="accent3">
                    <a:lumMod val="75000"/>
                  </a:schemeClr>
                </a:solidFill>
                <a:latin typeface="Verdana" panose="020B0604030504040204" pitchFamily="34" charset="0"/>
                <a:ea typeface="Verdana" panose="020B0604030504040204" pitchFamily="34" charset="0"/>
              </a:rPr>
              <a:t>. Elaborados os projetos de arquitetura e engenharia. Processo nº. XXX.XXX.XXX/202X.    </a:t>
            </a:r>
          </a:p>
          <a:p>
            <a:pPr>
              <a:lnSpc>
                <a:spcPct val="150000"/>
              </a:lnSpc>
            </a:pPr>
            <a:r>
              <a:rPr lang="pt-BR" sz="1200" u="sng" dirty="0" smtClean="0">
                <a:solidFill>
                  <a:schemeClr val="accent3">
                    <a:lumMod val="75000"/>
                  </a:schemeClr>
                </a:solidFill>
                <a:latin typeface="Verdana" panose="020B0604030504040204" pitchFamily="34" charset="0"/>
                <a:ea typeface="Verdana" panose="020B0604030504040204" pitchFamily="34" charset="0"/>
              </a:rPr>
              <a:t>2º </a:t>
            </a:r>
            <a:r>
              <a:rPr lang="pt-BR" sz="1200" u="sng" dirty="0">
                <a:solidFill>
                  <a:schemeClr val="accent3">
                    <a:lumMod val="75000"/>
                  </a:schemeClr>
                </a:solidFill>
                <a:latin typeface="Verdana" panose="020B0604030504040204" pitchFamily="34" charset="0"/>
                <a:ea typeface="Verdana" panose="020B0604030504040204" pitchFamily="34" charset="0"/>
              </a:rPr>
              <a:t>bimestre</a:t>
            </a:r>
            <a:r>
              <a:rPr lang="pt-BR" sz="1200" dirty="0">
                <a:solidFill>
                  <a:schemeClr val="accent3">
                    <a:lumMod val="75000"/>
                  </a:schemeClr>
                </a:solidFill>
                <a:latin typeface="Verdana" panose="020B0604030504040204" pitchFamily="34" charset="0"/>
                <a:ea typeface="Verdana" panose="020B0604030504040204" pitchFamily="34" charset="0"/>
              </a:rPr>
              <a:t>: </a:t>
            </a:r>
          </a:p>
          <a:p>
            <a:pPr marL="0" indent="0">
              <a:lnSpc>
                <a:spcPct val="150000"/>
              </a:lnSpc>
              <a:buNone/>
            </a:pPr>
            <a:r>
              <a:rPr lang="pt-BR" sz="1200" b="1" dirty="0">
                <a:solidFill>
                  <a:schemeClr val="accent3">
                    <a:lumMod val="75000"/>
                  </a:schemeClr>
                </a:solidFill>
                <a:latin typeface="Verdana" panose="020B0604030504040204" pitchFamily="34" charset="0"/>
                <a:ea typeface="Verdana" panose="020B0604030504040204" pitchFamily="34" charset="0"/>
              </a:rPr>
              <a:t>Etapa Realizada</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Percentual de Execução</a:t>
            </a:r>
            <a:r>
              <a:rPr lang="pt-BR" sz="1200" dirty="0">
                <a:solidFill>
                  <a:schemeClr val="accent3">
                    <a:lumMod val="75000"/>
                  </a:schemeClr>
                </a:solidFill>
                <a:latin typeface="Verdana" panose="020B0604030504040204" pitchFamily="34" charset="0"/>
                <a:ea typeface="Verdana" panose="020B0604030504040204" pitchFamily="34" charset="0"/>
              </a:rPr>
              <a:t>: </a:t>
            </a:r>
            <a:r>
              <a:rPr lang="pt-BR" sz="1200" b="1" dirty="0">
                <a:solidFill>
                  <a:schemeClr val="accent3">
                    <a:lumMod val="75000"/>
                  </a:schemeClr>
                </a:solidFill>
                <a:latin typeface="Verdana" panose="020B0604030504040204" pitchFamily="34" charset="0"/>
                <a:ea typeface="Verdana" panose="020B0604030504040204" pitchFamily="34" charset="0"/>
              </a:rPr>
              <a:t>60%</a:t>
            </a:r>
            <a:r>
              <a:rPr lang="pt-BR" sz="1200" dirty="0">
                <a:solidFill>
                  <a:schemeClr val="accent3">
                    <a:lumMod val="75000"/>
                  </a:schemeClr>
                </a:solidFill>
                <a:latin typeface="Verdana" panose="020B0604030504040204" pitchFamily="34" charset="0"/>
                <a:ea typeface="Verdana" panose="020B0604030504040204" pitchFamily="34" charset="0"/>
              </a:rPr>
              <a:t>. Elaborados os projetos de arquitetura e engenharia. Fundações e estruturas de concreto; paredes de alvenaria; </a:t>
            </a:r>
            <a:r>
              <a:rPr lang="pt-BR" sz="1200" b="1" dirty="0">
                <a:solidFill>
                  <a:schemeClr val="accent3">
                    <a:lumMod val="75000"/>
                  </a:schemeClr>
                </a:solidFill>
                <a:latin typeface="Verdana" panose="020B0604030504040204" pitchFamily="34" charset="0"/>
                <a:ea typeface="Verdana" panose="020B0604030504040204" pitchFamily="34" charset="0"/>
              </a:rPr>
              <a:t>estrutura metálica para cobertura e telhado; instalações hidráulicas e elétricas concluídos</a:t>
            </a:r>
            <a:r>
              <a:rPr lang="pt-BR" sz="1200" dirty="0">
                <a:solidFill>
                  <a:schemeClr val="accent3">
                    <a:lumMod val="75000"/>
                  </a:schemeClr>
                </a:solidFill>
                <a:latin typeface="Verdana" panose="020B0604030504040204" pitchFamily="34" charset="0"/>
                <a:ea typeface="Verdana" panose="020B0604030504040204" pitchFamily="34" charset="0"/>
              </a:rPr>
              <a:t>. Processo nº. XXX.XXX.XXX/202X</a:t>
            </a:r>
            <a:r>
              <a:rPr lang="pt-BR" sz="1200" dirty="0" smtClean="0">
                <a:solidFill>
                  <a:schemeClr val="accent3">
                    <a:lumMod val="75000"/>
                  </a:schemeClr>
                </a:solidFill>
                <a:latin typeface="Verdana" panose="020B0604030504040204" pitchFamily="34" charset="0"/>
                <a:ea typeface="Verdana" panose="020B0604030504040204" pitchFamily="34" charset="0"/>
              </a:rPr>
              <a:t>.</a:t>
            </a: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326938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Casos Especiais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35188" y="1159729"/>
            <a:ext cx="8300908" cy="3922436"/>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r>
              <a:rPr lang="pt-BR" sz="1200" dirty="0" smtClean="0">
                <a:solidFill>
                  <a:schemeClr val="accent3">
                    <a:lumMod val="75000"/>
                  </a:schemeClr>
                </a:solidFill>
                <a:latin typeface="Verdana" panose="020B0604030504040204" pitchFamily="34" charset="0"/>
                <a:ea typeface="Verdana" panose="020B0604030504040204" pitchFamily="34" charset="0"/>
              </a:rPr>
              <a:t>(II) </a:t>
            </a:r>
            <a:r>
              <a:rPr lang="pt-BR" sz="1200" dirty="0">
                <a:solidFill>
                  <a:schemeClr val="accent3">
                    <a:lumMod val="75000"/>
                  </a:schemeClr>
                </a:solidFill>
                <a:latin typeface="Verdana" panose="020B0604030504040204" pitchFamily="34" charset="0"/>
                <a:ea typeface="Verdana" panose="020B0604030504040204" pitchFamily="34" charset="0"/>
              </a:rPr>
              <a:t>No bimestre de conclusão da execução física do projeto/estudo, deverá ser inserida a quantidade executada no campo dos meses, conforme o mês de conclusão da etapa.</a:t>
            </a:r>
          </a:p>
          <a:p>
            <a:pPr marL="0" indent="0">
              <a:lnSpc>
                <a:spcPct val="150000"/>
              </a:lnSpc>
              <a:buNone/>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pic>
        <p:nvPicPr>
          <p:cNvPr id="2" name="Imagem 1"/>
          <p:cNvPicPr>
            <a:picLocks noChangeAspect="1"/>
          </p:cNvPicPr>
          <p:nvPr/>
        </p:nvPicPr>
        <p:blipFill>
          <a:blip r:embed="rId3"/>
          <a:stretch>
            <a:fillRect/>
          </a:stretch>
        </p:blipFill>
        <p:spPr>
          <a:xfrm>
            <a:off x="803254" y="1951692"/>
            <a:ext cx="7280577" cy="3029884"/>
          </a:xfrm>
          <a:prstGeom prst="rect">
            <a:avLst/>
          </a:prstGeom>
        </p:spPr>
      </p:pic>
    </p:spTree>
    <p:extLst>
      <p:ext uri="{BB962C8B-B14F-4D97-AF65-F5344CB8AC3E}">
        <p14:creationId xmlns:p14="http://schemas.microsoft.com/office/powerpoint/2010/main" val="38621785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Casos Especiais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35188" y="1204332"/>
            <a:ext cx="8300908" cy="3932661"/>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(III) </a:t>
            </a:r>
            <a:r>
              <a:rPr lang="pt-BR" sz="1200" b="1" dirty="0">
                <a:solidFill>
                  <a:schemeClr val="accent3">
                    <a:lumMod val="75000"/>
                  </a:schemeClr>
                </a:solidFill>
                <a:latin typeface="Verdana" panose="020B0604030504040204" pitchFamily="34" charset="0"/>
                <a:ea typeface="Verdana" panose="020B0604030504040204" pitchFamily="34" charset="0"/>
              </a:rPr>
              <a:t>Descentralização de </a:t>
            </a:r>
            <a:r>
              <a:rPr lang="pt-BR" sz="1200" b="1" dirty="0" smtClean="0">
                <a:solidFill>
                  <a:schemeClr val="accent3">
                    <a:lumMod val="75000"/>
                  </a:schemeClr>
                </a:solidFill>
                <a:latin typeface="Verdana" panose="020B0604030504040204" pitchFamily="34" charset="0"/>
                <a:ea typeface="Verdana" panose="020B0604030504040204" pitchFamily="34" charset="0"/>
              </a:rPr>
              <a:t>Crédito</a:t>
            </a:r>
          </a:p>
          <a:p>
            <a:pPr algn="just">
              <a:lnSpc>
                <a:spcPct val="150000"/>
              </a:lnSpc>
            </a:pPr>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Durante </a:t>
            </a:r>
            <a:r>
              <a:rPr lang="pt-BR" sz="1200" dirty="0">
                <a:solidFill>
                  <a:schemeClr val="accent3">
                    <a:lumMod val="75000"/>
                  </a:schemeClr>
                </a:solidFill>
                <a:latin typeface="Verdana" panose="020B0604030504040204" pitchFamily="34" charset="0"/>
                <a:ea typeface="Verdana" panose="020B0604030504040204" pitchFamily="34" charset="0"/>
              </a:rPr>
              <a:t>o processo de execução, é comum ser necessário descentralizar o crédito para outra Unidade que detenha a função de executar determinada ação</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r>
              <a:rPr lang="pt-BR" sz="1200" dirty="0" smtClean="0">
                <a:solidFill>
                  <a:schemeClr val="accent3">
                    <a:lumMod val="75000"/>
                  </a:schemeClr>
                </a:solidFill>
                <a:latin typeface="Verdana" panose="020B0604030504040204" pitchFamily="34" charset="0"/>
                <a:ea typeface="Verdana" panose="020B0604030504040204" pitchFamily="34" charset="0"/>
              </a:rPr>
              <a:t>Assim</a:t>
            </a:r>
            <a:r>
              <a:rPr lang="pt-BR" sz="1200" dirty="0">
                <a:solidFill>
                  <a:schemeClr val="accent3">
                    <a:lumMod val="75000"/>
                  </a:schemeClr>
                </a:solidFill>
                <a:latin typeface="Verdana" panose="020B0604030504040204" pitchFamily="34" charset="0"/>
                <a:ea typeface="Verdana" panose="020B0604030504040204" pitchFamily="34" charset="0"/>
              </a:rPr>
              <a:t>, a Unidade Orçamentária que, por meio de portaria conjunta, descentralizar crédito de um determinado subtítulo para outra UO, </a:t>
            </a:r>
            <a:r>
              <a:rPr lang="pt-BR" sz="1200" b="1" dirty="0">
                <a:solidFill>
                  <a:schemeClr val="accent3">
                    <a:lumMod val="75000"/>
                  </a:schemeClr>
                </a:solidFill>
                <a:latin typeface="Verdana" panose="020B0604030504040204" pitchFamily="34" charset="0"/>
                <a:ea typeface="Verdana" panose="020B0604030504040204" pitchFamily="34" charset="0"/>
              </a:rPr>
              <a:t>continuará com a responsabilidade de acompanhar e informar o andamento da execução até a conclusão no SAG.</a:t>
            </a:r>
            <a:r>
              <a:rPr lang="pt-BR" sz="1200" dirty="0">
                <a:solidFill>
                  <a:schemeClr val="accent3">
                    <a:lumMod val="75000"/>
                  </a:schemeClr>
                </a:solidFill>
                <a:latin typeface="Verdana" panose="020B0604030504040204" pitchFamily="34" charset="0"/>
                <a:ea typeface="Verdana" panose="020B0604030504040204" pitchFamily="34" charset="0"/>
              </a:rPr>
              <a:t> </a:t>
            </a: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r>
              <a:rPr lang="pt-BR" sz="1200" dirty="0" smtClean="0">
                <a:solidFill>
                  <a:schemeClr val="accent3">
                    <a:lumMod val="75000"/>
                  </a:schemeClr>
                </a:solidFill>
                <a:latin typeface="Verdana" panose="020B0604030504040204" pitchFamily="34" charset="0"/>
                <a:ea typeface="Verdana" panose="020B0604030504040204" pitchFamily="34" charset="0"/>
              </a:rPr>
              <a:t>As </a:t>
            </a:r>
            <a:r>
              <a:rPr lang="pt-BR" sz="1200" dirty="0">
                <a:solidFill>
                  <a:schemeClr val="accent3">
                    <a:lumMod val="75000"/>
                  </a:schemeClr>
                </a:solidFill>
                <a:latin typeface="Verdana" panose="020B0604030504040204" pitchFamily="34" charset="0"/>
                <a:ea typeface="Verdana" panose="020B0604030504040204" pitchFamily="34" charset="0"/>
              </a:rPr>
              <a:t>etapas cujos recursos forem </a:t>
            </a:r>
            <a:r>
              <a:rPr lang="pt-BR" sz="1200" b="1" dirty="0">
                <a:solidFill>
                  <a:schemeClr val="accent3">
                    <a:lumMod val="75000"/>
                  </a:schemeClr>
                </a:solidFill>
                <a:latin typeface="Verdana" panose="020B0604030504040204" pitchFamily="34" charset="0"/>
                <a:ea typeface="Verdana" panose="020B0604030504040204" pitchFamily="34" charset="0"/>
              </a:rPr>
              <a:t>descentralizados</a:t>
            </a:r>
            <a:r>
              <a:rPr lang="pt-BR" sz="1200" dirty="0">
                <a:solidFill>
                  <a:schemeClr val="accent3">
                    <a:lumMod val="75000"/>
                  </a:schemeClr>
                </a:solidFill>
                <a:latin typeface="Verdana" panose="020B0604030504040204" pitchFamily="34" charset="0"/>
                <a:ea typeface="Verdana" panose="020B0604030504040204" pitchFamily="34" charset="0"/>
              </a:rPr>
              <a:t> somente poderão apresentar o estágio </a:t>
            </a:r>
            <a:r>
              <a:rPr lang="pt-BR" sz="1200" b="1" dirty="0">
                <a:solidFill>
                  <a:schemeClr val="accent3">
                    <a:lumMod val="75000"/>
                  </a:schemeClr>
                </a:solidFill>
                <a:latin typeface="Verdana" panose="020B0604030504040204" pitchFamily="34" charset="0"/>
                <a:ea typeface="Verdana" panose="020B0604030504040204" pitchFamily="34" charset="0"/>
              </a:rPr>
              <a:t>“Andamento Normal”</a:t>
            </a:r>
            <a:r>
              <a:rPr lang="pt-BR" sz="1200" dirty="0">
                <a:solidFill>
                  <a:schemeClr val="accent3">
                    <a:lumMod val="75000"/>
                  </a:schemeClr>
                </a:solidFill>
                <a:latin typeface="Verdana" panose="020B0604030504040204" pitchFamily="34" charset="0"/>
                <a:ea typeface="Verdana" panose="020B0604030504040204" pitchFamily="34" charset="0"/>
              </a:rPr>
              <a:t> quando a obra ou o serviço for </a:t>
            </a:r>
            <a:r>
              <a:rPr lang="pt-BR" sz="1200" b="1" dirty="0">
                <a:solidFill>
                  <a:schemeClr val="accent3">
                    <a:lumMod val="75000"/>
                  </a:schemeClr>
                </a:solidFill>
                <a:latin typeface="Verdana" panose="020B0604030504040204" pitchFamily="34" charset="0"/>
                <a:ea typeface="Verdana" panose="020B0604030504040204" pitchFamily="34" charset="0"/>
              </a:rPr>
              <a:t>efetivamente iniciado fisicamente</a:t>
            </a:r>
            <a:r>
              <a:rPr lang="pt-BR" sz="1200" dirty="0">
                <a:solidFill>
                  <a:schemeClr val="accent3">
                    <a:lumMod val="75000"/>
                  </a:schemeClr>
                </a:solidFill>
                <a:latin typeface="Verdana" panose="020B0604030504040204" pitchFamily="34" charset="0"/>
                <a:ea typeface="Verdana" panose="020B0604030504040204" pitchFamily="34" charset="0"/>
              </a:rPr>
              <a:t>, ou seja, o ato de descentralização do crédito, por si só, </a:t>
            </a:r>
            <a:r>
              <a:rPr lang="pt-BR" sz="1200" b="1" dirty="0">
                <a:solidFill>
                  <a:schemeClr val="accent3">
                    <a:lumMod val="75000"/>
                  </a:schemeClr>
                </a:solidFill>
                <a:latin typeface="Verdana" panose="020B0604030504040204" pitchFamily="34" charset="0"/>
                <a:ea typeface="Verdana" panose="020B0604030504040204" pitchFamily="34" charset="0"/>
              </a:rPr>
              <a:t>não causa alteração no estágio da etapa</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marL="0" indent="0" algn="just">
              <a:lnSpc>
                <a:spcPct val="150000"/>
              </a:lnSpc>
              <a:buNone/>
            </a:pPr>
            <a:endParaRPr lang="pt-BR" sz="1200" dirty="0">
              <a:solidFill>
                <a:schemeClr val="accent3">
                  <a:lumMod val="75000"/>
                </a:schemeClr>
              </a:solidFill>
              <a:latin typeface="Verdana" panose="020B0604030504040204" pitchFamily="34" charset="0"/>
              <a:ea typeface="Verdana" panose="020B0604030504040204" pitchFamily="34" charset="0"/>
            </a:endParaRPr>
          </a:p>
          <a:p>
            <a:pPr marL="0" indent="0">
              <a:lnSpc>
                <a:spcPct val="150000"/>
              </a:lnSpc>
              <a:buNone/>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494469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Casos Especiais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35188" y="1204332"/>
            <a:ext cx="8300908" cy="3932661"/>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(III) </a:t>
            </a:r>
            <a:r>
              <a:rPr lang="pt-BR" sz="1200" b="1" dirty="0">
                <a:solidFill>
                  <a:schemeClr val="accent3">
                    <a:lumMod val="75000"/>
                  </a:schemeClr>
                </a:solidFill>
                <a:latin typeface="Verdana" panose="020B0604030504040204" pitchFamily="34" charset="0"/>
                <a:ea typeface="Verdana" panose="020B0604030504040204" pitchFamily="34" charset="0"/>
              </a:rPr>
              <a:t>Descentralização de </a:t>
            </a:r>
            <a:r>
              <a:rPr lang="pt-BR" sz="1200" b="1" dirty="0" smtClean="0">
                <a:solidFill>
                  <a:schemeClr val="accent3">
                    <a:lumMod val="75000"/>
                  </a:schemeClr>
                </a:solidFill>
                <a:latin typeface="Verdana" panose="020B0604030504040204" pitchFamily="34" charset="0"/>
                <a:ea typeface="Verdana" panose="020B0604030504040204" pitchFamily="34" charset="0"/>
              </a:rPr>
              <a:t>Crédito (continuação)</a:t>
            </a:r>
          </a:p>
          <a:p>
            <a:pPr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r>
              <a:rPr lang="pt-BR" sz="1200" dirty="0">
                <a:solidFill>
                  <a:schemeClr val="accent3">
                    <a:lumMod val="75000"/>
                  </a:schemeClr>
                </a:solidFill>
                <a:latin typeface="Verdana" panose="020B0604030504040204" pitchFamily="34" charset="0"/>
                <a:ea typeface="Verdana" panose="020B0604030504040204" pitchFamily="34" charset="0"/>
              </a:rPr>
              <a:t>Os recursos previstos na Lei Orçamentária Anual são sempre de responsabilidade da Unidade que recebeu a dotação. Portanto, é imprescindível que a Unidade Cedente solicite à Unidade Recebedora as informações do que foi executado. Da mesma forma, cabe à Unidade Recebedora repassar para a Unidade Cedente o que foi executado com o crédito, para que esta proceda à atualização do SAG</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marL="0" indent="0" algn="just">
              <a:lnSpc>
                <a:spcPct val="150000"/>
              </a:lnSpc>
              <a:buNone/>
            </a:pPr>
            <a:endParaRPr lang="pt-BR" sz="1200" dirty="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r>
              <a:rPr lang="pt-BR" sz="1200" dirty="0">
                <a:solidFill>
                  <a:schemeClr val="accent3">
                    <a:lumMod val="75000"/>
                  </a:schemeClr>
                </a:solidFill>
                <a:latin typeface="Verdana" panose="020B0604030504040204" pitchFamily="34" charset="0"/>
                <a:ea typeface="Verdana" panose="020B0604030504040204" pitchFamily="34" charset="0"/>
              </a:rPr>
              <a:t>Desse modo, no campo Etapa Realizada deve ser mencionado o que foi </a:t>
            </a:r>
            <a:r>
              <a:rPr lang="pt-BR" sz="1200" b="1" dirty="0">
                <a:solidFill>
                  <a:schemeClr val="accent3">
                    <a:lumMod val="75000"/>
                  </a:schemeClr>
                </a:solidFill>
                <a:latin typeface="Verdana" panose="020B0604030504040204" pitchFamily="34" charset="0"/>
                <a:ea typeface="Verdana" panose="020B0604030504040204" pitchFamily="34" charset="0"/>
              </a:rPr>
              <a:t>efetivamente realizado, acrescentando-se a informação “Descentralização para a Unidade XXX, conforme portaria conjunta nº </a:t>
            </a:r>
            <a:r>
              <a:rPr lang="pt-BR" sz="1200" b="1" dirty="0" err="1">
                <a:solidFill>
                  <a:schemeClr val="accent3">
                    <a:lumMod val="75000"/>
                  </a:schemeClr>
                </a:solidFill>
                <a:latin typeface="Verdana" panose="020B0604030504040204" pitchFamily="34" charset="0"/>
                <a:ea typeface="Verdana" panose="020B0604030504040204" pitchFamily="34" charset="0"/>
              </a:rPr>
              <a:t>xx</a:t>
            </a:r>
            <a:r>
              <a:rPr lang="pt-BR" sz="1200" b="1" dirty="0">
                <a:solidFill>
                  <a:schemeClr val="accent3">
                    <a:lumMod val="75000"/>
                  </a:schemeClr>
                </a:solidFill>
                <a:latin typeface="Verdana" panose="020B0604030504040204" pitchFamily="34" charset="0"/>
                <a:ea typeface="Verdana" panose="020B0604030504040204" pitchFamily="34" charset="0"/>
              </a:rPr>
              <a:t>, de </a:t>
            </a:r>
            <a:r>
              <a:rPr lang="pt-BR" sz="1200" b="1" dirty="0" err="1">
                <a:solidFill>
                  <a:schemeClr val="accent3">
                    <a:lumMod val="75000"/>
                  </a:schemeClr>
                </a:solidFill>
                <a:latin typeface="Verdana" panose="020B0604030504040204" pitchFamily="34" charset="0"/>
                <a:ea typeface="Verdana" panose="020B0604030504040204" pitchFamily="34" charset="0"/>
              </a:rPr>
              <a:t>xx</a:t>
            </a:r>
            <a:r>
              <a:rPr lang="pt-BR" sz="1200" b="1" dirty="0">
                <a:solidFill>
                  <a:schemeClr val="accent3">
                    <a:lumMod val="75000"/>
                  </a:schemeClr>
                </a:solidFill>
                <a:latin typeface="Verdana" panose="020B0604030504040204" pitchFamily="34" charset="0"/>
                <a:ea typeface="Verdana" panose="020B0604030504040204" pitchFamily="34" charset="0"/>
              </a:rPr>
              <a:t>/</a:t>
            </a:r>
            <a:r>
              <a:rPr lang="pt-BR" sz="1200" b="1" dirty="0" err="1">
                <a:solidFill>
                  <a:schemeClr val="accent3">
                    <a:lumMod val="75000"/>
                  </a:schemeClr>
                </a:solidFill>
                <a:latin typeface="Verdana" panose="020B0604030504040204" pitchFamily="34" charset="0"/>
                <a:ea typeface="Verdana" panose="020B0604030504040204" pitchFamily="34" charset="0"/>
              </a:rPr>
              <a:t>xx</a:t>
            </a:r>
            <a:r>
              <a:rPr lang="pt-BR" sz="1200" b="1" dirty="0">
                <a:solidFill>
                  <a:schemeClr val="accent3">
                    <a:lumMod val="75000"/>
                  </a:schemeClr>
                </a:solidFill>
                <a:latin typeface="Verdana" panose="020B0604030504040204" pitchFamily="34" charset="0"/>
                <a:ea typeface="Verdana" panose="020B0604030504040204" pitchFamily="34" charset="0"/>
              </a:rPr>
              <a:t>/20xx.” </a:t>
            </a:r>
            <a:r>
              <a:rPr lang="pt-BR" sz="1200" dirty="0">
                <a:solidFill>
                  <a:schemeClr val="accent3">
                    <a:lumMod val="75000"/>
                  </a:schemeClr>
                </a:solidFill>
                <a:latin typeface="Verdana" panose="020B0604030504040204" pitchFamily="34" charset="0"/>
                <a:ea typeface="Verdana" panose="020B0604030504040204" pitchFamily="34" charset="0"/>
              </a:rPr>
              <a:t>(citar a Unidade Recebedora e dados da portaria).</a:t>
            </a:r>
          </a:p>
          <a:p>
            <a:pPr marL="0" indent="0" algn="just">
              <a:lnSpc>
                <a:spcPct val="150000"/>
              </a:lnSpc>
              <a:buNone/>
            </a:pPr>
            <a:endParaRPr lang="pt-BR" sz="1200" dirty="0">
              <a:solidFill>
                <a:schemeClr val="accent3">
                  <a:lumMod val="75000"/>
                </a:schemeClr>
              </a:solidFill>
              <a:latin typeface="Verdana" panose="020B0604030504040204" pitchFamily="34" charset="0"/>
              <a:ea typeface="Verdana" panose="020B0604030504040204" pitchFamily="34" charset="0"/>
            </a:endParaRPr>
          </a:p>
          <a:p>
            <a:pPr marL="0" indent="0">
              <a:lnSpc>
                <a:spcPct val="150000"/>
              </a:lnSpc>
              <a:buNone/>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a:solidFill>
                <a:schemeClr val="tx1"/>
              </a:solidFill>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140886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Casos Especiais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35188" y="1115124"/>
            <a:ext cx="8300908" cy="3932661"/>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algn="just"/>
            <a:r>
              <a:rPr lang="pt-BR" sz="1200" dirty="0" smtClean="0">
                <a:solidFill>
                  <a:schemeClr val="accent3">
                    <a:lumMod val="75000"/>
                  </a:schemeClr>
                </a:solidFill>
                <a:latin typeface="Verdana" panose="020B0604030504040204" pitchFamily="34" charset="0"/>
                <a:ea typeface="Verdana" panose="020B0604030504040204" pitchFamily="34" charset="0"/>
              </a:rPr>
              <a:t>(IV) </a:t>
            </a:r>
            <a:r>
              <a:rPr lang="pt-BR" sz="1200" b="1" dirty="0" smtClean="0">
                <a:solidFill>
                  <a:schemeClr val="accent3">
                    <a:lumMod val="75000"/>
                  </a:schemeClr>
                </a:solidFill>
                <a:latin typeface="Verdana" panose="020B0604030504040204" pitchFamily="34" charset="0"/>
                <a:ea typeface="Verdana" panose="020B0604030504040204" pitchFamily="34" charset="0"/>
              </a:rPr>
              <a:t>Despesas de Exercícios Anteriores</a:t>
            </a:r>
          </a:p>
          <a:p>
            <a:pPr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Como </a:t>
            </a:r>
            <a:r>
              <a:rPr lang="pt-BR" sz="1200" dirty="0">
                <a:solidFill>
                  <a:schemeClr val="accent3">
                    <a:lumMod val="75000"/>
                  </a:schemeClr>
                </a:solidFill>
                <a:latin typeface="Verdana" panose="020B0604030504040204" pitchFamily="34" charset="0"/>
                <a:ea typeface="Verdana" panose="020B0604030504040204" pitchFamily="34" charset="0"/>
              </a:rPr>
              <a:t>regra geral, não deve ser cadastrada etapa específica para pagamento de despesas de exercícios anteriores. Utiliza-se o campo “etapa realizada” com a expressão “Execuções complementares”.</a:t>
            </a:r>
          </a:p>
          <a:p>
            <a:pPr marL="0" indent="0" algn="just">
              <a:lnSpc>
                <a:spcPct val="150000"/>
              </a:lnSpc>
              <a:buNone/>
            </a:pPr>
            <a:r>
              <a:rPr lang="pt-BR" sz="1200" dirty="0">
                <a:solidFill>
                  <a:schemeClr val="accent3">
                    <a:lumMod val="75000"/>
                  </a:schemeClr>
                </a:solidFill>
                <a:latin typeface="Verdana" panose="020B0604030504040204" pitchFamily="34" charset="0"/>
                <a:ea typeface="Verdana" panose="020B0604030504040204" pitchFamily="34" charset="0"/>
              </a:rPr>
              <a:t>Contudo, faz-se necessário o cadastramento de </a:t>
            </a:r>
            <a:r>
              <a:rPr lang="pt-BR" sz="1200" b="1" dirty="0">
                <a:solidFill>
                  <a:schemeClr val="accent3">
                    <a:lumMod val="75000"/>
                  </a:schemeClr>
                </a:solidFill>
                <a:latin typeface="Verdana" panose="020B0604030504040204" pitchFamily="34" charset="0"/>
                <a:ea typeface="Verdana" panose="020B0604030504040204" pitchFamily="34" charset="0"/>
              </a:rPr>
              <a:t>etapa específica</a:t>
            </a:r>
            <a:r>
              <a:rPr lang="pt-BR" sz="1200" dirty="0">
                <a:solidFill>
                  <a:schemeClr val="accent3">
                    <a:lumMod val="75000"/>
                  </a:schemeClr>
                </a:solidFill>
                <a:latin typeface="Verdana" panose="020B0604030504040204" pitchFamily="34" charset="0"/>
                <a:ea typeface="Verdana" panose="020B0604030504040204" pitchFamily="34" charset="0"/>
              </a:rPr>
              <a:t> quando: </a:t>
            </a:r>
          </a:p>
          <a:p>
            <a:pPr lvl="0" algn="just">
              <a:lnSpc>
                <a:spcPct val="150000"/>
              </a:lnSpc>
              <a:buFont typeface="Wingdings" panose="05000000000000000000" pitchFamily="2" charset="2"/>
              <a:buChar char="ü"/>
            </a:pPr>
            <a:r>
              <a:rPr lang="pt-BR" sz="1200" dirty="0">
                <a:solidFill>
                  <a:schemeClr val="accent3">
                    <a:lumMod val="75000"/>
                  </a:schemeClr>
                </a:solidFill>
                <a:latin typeface="Verdana" panose="020B0604030504040204" pitchFamily="34" charset="0"/>
                <a:ea typeface="Verdana" panose="020B0604030504040204" pitchFamily="34" charset="0"/>
              </a:rPr>
              <a:t>No programa de trabalho só ocorreu liquidação para este tipo de despesa; ou</a:t>
            </a:r>
          </a:p>
          <a:p>
            <a:pPr lvl="0" algn="just">
              <a:lnSpc>
                <a:spcPct val="150000"/>
              </a:lnSpc>
              <a:buFont typeface="Wingdings" panose="05000000000000000000" pitchFamily="2" charset="2"/>
              <a:buChar char="ü"/>
            </a:pPr>
            <a:r>
              <a:rPr lang="pt-BR" sz="1200" dirty="0">
                <a:solidFill>
                  <a:schemeClr val="accent3">
                    <a:lumMod val="75000"/>
                  </a:schemeClr>
                </a:solidFill>
                <a:latin typeface="Verdana" panose="020B0604030504040204" pitchFamily="34" charset="0"/>
                <a:ea typeface="Verdana" panose="020B0604030504040204" pitchFamily="34" charset="0"/>
              </a:rPr>
              <a:t>Os valores liquidados neste elemento de despesa forem muito elevados. </a:t>
            </a:r>
          </a:p>
          <a:p>
            <a:pPr marL="0" indent="0" algn="just">
              <a:lnSpc>
                <a:spcPct val="150000"/>
              </a:lnSpc>
              <a:buNone/>
            </a:pPr>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r>
              <a:rPr lang="pt-BR" sz="1200" b="1" dirty="0" smtClean="0">
                <a:solidFill>
                  <a:schemeClr val="accent3">
                    <a:lumMod val="75000"/>
                  </a:schemeClr>
                </a:solidFill>
                <a:latin typeface="Verdana" panose="020B0604030504040204" pitchFamily="34" charset="0"/>
                <a:ea typeface="Verdana" panose="020B0604030504040204" pitchFamily="34" charset="0"/>
              </a:rPr>
              <a:t>Exemplo</a:t>
            </a:r>
            <a:r>
              <a:rPr lang="pt-BR" sz="1200" b="1" dirty="0">
                <a:solidFill>
                  <a:schemeClr val="accent3">
                    <a:lumMod val="75000"/>
                  </a:schemeClr>
                </a:solidFill>
                <a:latin typeface="Verdana" panose="020B0604030504040204" pitchFamily="34" charset="0"/>
                <a:ea typeface="Verdana" panose="020B0604030504040204" pitchFamily="34" charset="0"/>
              </a:rPr>
              <a:t>:</a:t>
            </a:r>
            <a:endParaRPr lang="pt-BR" sz="1200" dirty="0">
              <a:solidFill>
                <a:schemeClr val="accent3">
                  <a:lumMod val="75000"/>
                </a:schemeClr>
              </a:solidFill>
              <a:latin typeface="Verdana" panose="020B0604030504040204" pitchFamily="34" charset="0"/>
              <a:ea typeface="Verdana" panose="020B0604030504040204" pitchFamily="34" charset="0"/>
            </a:endParaRPr>
          </a:p>
          <a:p>
            <a:pPr marL="0" indent="0" algn="just">
              <a:lnSpc>
                <a:spcPct val="150000"/>
              </a:lnSpc>
              <a:buNone/>
            </a:pPr>
            <a:r>
              <a:rPr lang="pt-BR" sz="1200" b="1" dirty="0">
                <a:solidFill>
                  <a:schemeClr val="accent3">
                    <a:lumMod val="75000"/>
                  </a:schemeClr>
                </a:solidFill>
                <a:latin typeface="Verdana" panose="020B0604030504040204" pitchFamily="34" charset="0"/>
                <a:ea typeface="Verdana" panose="020B0604030504040204" pitchFamily="34" charset="0"/>
              </a:rPr>
              <a:t>Etapa Prevista</a:t>
            </a:r>
            <a:r>
              <a:rPr lang="pt-BR" sz="1200" dirty="0">
                <a:solidFill>
                  <a:schemeClr val="accent3">
                    <a:lumMod val="75000"/>
                  </a:schemeClr>
                </a:solidFill>
                <a:latin typeface="Verdana" panose="020B0604030504040204" pitchFamily="34" charset="0"/>
                <a:ea typeface="Verdana" panose="020B0604030504040204" pitchFamily="34" charset="0"/>
              </a:rPr>
              <a:t>: 000X - Efetuar pagamento de despesas de exercícios anteriores ... (mencionar do que se trata).</a:t>
            </a:r>
          </a:p>
          <a:p>
            <a:pPr marL="0" indent="0" algn="just">
              <a:lnSpc>
                <a:spcPct val="150000"/>
              </a:lnSpc>
              <a:buNone/>
            </a:pPr>
            <a:r>
              <a:rPr lang="pt-BR" sz="1200" b="1" dirty="0">
                <a:solidFill>
                  <a:schemeClr val="accent3">
                    <a:lumMod val="75000"/>
                  </a:schemeClr>
                </a:solidFill>
                <a:latin typeface="Verdana" panose="020B0604030504040204" pitchFamily="34" charset="0"/>
                <a:ea typeface="Verdana" panose="020B0604030504040204" pitchFamily="34" charset="0"/>
              </a:rPr>
              <a:t>Etapa Realizada</a:t>
            </a:r>
            <a:r>
              <a:rPr lang="pt-BR" sz="1200" dirty="0">
                <a:solidFill>
                  <a:schemeClr val="accent3">
                    <a:lumMod val="75000"/>
                  </a:schemeClr>
                </a:solidFill>
                <a:latin typeface="Verdana" panose="020B0604030504040204" pitchFamily="34" charset="0"/>
                <a:ea typeface="Verdana" panose="020B0604030504040204" pitchFamily="34" charset="0"/>
              </a:rPr>
              <a:t>: Pagamento de despesas referentes a (mencionar do que se trata o reconhecimento de dívidas), publicado no DODF nº, de      /     /     , pág. Processo nº XXX.XXX.XXX/202X.</a:t>
            </a:r>
          </a:p>
          <a:p>
            <a:pPr algn="just">
              <a:lnSpc>
                <a:spcPct val="150000"/>
              </a:lnSpc>
            </a:pPr>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071827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82998"/>
            <a:ext cx="8031664" cy="1014600"/>
          </a:xfrm>
          <a:prstGeom prst="rect">
            <a:avLst/>
          </a:prstGeom>
          <a:noFill/>
          <a:ln>
            <a:noFill/>
          </a:ln>
        </p:spPr>
        <p:txBody>
          <a:bodyPr spcFirstLastPara="1" wrap="square" lIns="91425" tIns="91425" rIns="91425" bIns="91425" anchor="t" anchorCtr="0">
            <a:noAutofit/>
          </a:bodyPr>
          <a:lstStyle/>
          <a:p>
            <a:r>
              <a:rPr lang="pt-BR" sz="1800" b="1" dirty="0">
                <a:solidFill>
                  <a:srgbClr val="00518E"/>
                </a:solidFill>
                <a:latin typeface="Verdana" panose="020B0604030504040204" pitchFamily="34" charset="0"/>
                <a:ea typeface="Verdana" panose="020B0604030504040204" pitchFamily="34" charset="0"/>
              </a:rPr>
              <a:t>SAG </a:t>
            </a:r>
            <a:r>
              <a:rPr lang="pt-BR" sz="1800" b="1" dirty="0" smtClean="0">
                <a:solidFill>
                  <a:srgbClr val="00518E"/>
                </a:solidFill>
                <a:latin typeface="Verdana" panose="020B0604030504040204" pitchFamily="34" charset="0"/>
                <a:ea typeface="Verdana" panose="020B0604030504040204" pitchFamily="34" charset="0"/>
              </a:rPr>
              <a:t>2021 - </a:t>
            </a:r>
            <a:r>
              <a:rPr lang="pt-BR" sz="1800" b="1" dirty="0">
                <a:solidFill>
                  <a:srgbClr val="00518E"/>
                </a:solidFill>
                <a:latin typeface="Verdana" panose="020B0604030504040204" pitchFamily="34" charset="0"/>
                <a:ea typeface="Verdana" panose="020B0604030504040204" pitchFamily="34" charset="0"/>
              </a:rPr>
              <a:t>Acompanhamento </a:t>
            </a:r>
            <a:r>
              <a:rPr lang="pt-BR" sz="1800" b="1" dirty="0" smtClean="0">
                <a:solidFill>
                  <a:srgbClr val="00518E"/>
                </a:solidFill>
                <a:latin typeface="Verdana" panose="020B0604030504040204" pitchFamily="34" charset="0"/>
                <a:ea typeface="Verdana" panose="020B0604030504040204" pitchFamily="34" charset="0"/>
              </a:rPr>
              <a:t>Físico-Financeiro</a:t>
            </a:r>
          </a:p>
          <a:p>
            <a:r>
              <a:rPr lang="pt-BR" sz="1800" b="1" dirty="0" smtClean="0">
                <a:solidFill>
                  <a:srgbClr val="00518E"/>
                </a:solidFill>
                <a:latin typeface="Verdana" panose="020B0604030504040204" pitchFamily="34" charset="0"/>
                <a:ea typeface="Verdana" panose="020B0604030504040204" pitchFamily="34" charset="0"/>
              </a:rPr>
              <a:t>Acompanhamento bimestral de etapas cadastradas</a:t>
            </a:r>
          </a:p>
          <a:p>
            <a:pPr algn="ctr"/>
            <a:endParaRPr lang="pt-BR" sz="1800" b="1" dirty="0" smtClean="0">
              <a:solidFill>
                <a:srgbClr val="003B68"/>
              </a:solidFill>
              <a:latin typeface="Verdana" panose="020B0604030504040204" pitchFamily="34" charset="0"/>
              <a:ea typeface="Verdana" panose="020B0604030504040204" pitchFamily="34" charset="0"/>
            </a:endParaRPr>
          </a:p>
          <a:p>
            <a:pPr algn="ctr"/>
            <a:r>
              <a:rPr lang="pt-BR" sz="1800" b="1" dirty="0" smtClean="0">
                <a:solidFill>
                  <a:srgbClr val="003B68"/>
                </a:solidFill>
                <a:latin typeface="Verdana" panose="020B0604030504040204" pitchFamily="34" charset="0"/>
                <a:ea typeface="Verdana" panose="020B0604030504040204" pitchFamily="34" charset="0"/>
              </a:rPr>
              <a:t>Casos Especiais</a:t>
            </a:r>
            <a:endParaRPr lang="pt-BR" sz="1800" dirty="0">
              <a:solidFill>
                <a:srgbClr val="00518E"/>
              </a:solidFill>
              <a:latin typeface="Verdana" panose="020B0604030504040204" pitchFamily="34" charset="0"/>
              <a:ea typeface="Verdana" panose="020B0604030504040204" pitchFamily="34" charset="0"/>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832812"/>
            <a:ext cx="8285400" cy="1926000"/>
          </a:xfrm>
          <a:prstGeom prst="rect">
            <a:avLst/>
          </a:prstGeom>
          <a:solidFill>
            <a:schemeClr val="bg1"/>
          </a:solidFill>
          <a:ln>
            <a:noFill/>
          </a:ln>
        </p:spPr>
        <p:txBody>
          <a:bodyPr spcFirstLastPara="1" wrap="square" lIns="91425" tIns="91425" rIns="91425" bIns="91425" anchor="t" anchorCtr="0">
            <a:noAutofit/>
          </a:bodyPr>
          <a:lstStyle/>
          <a:p>
            <a:pPr lvl="0"/>
            <a:endParaRPr sz="1200" dirty="0">
              <a:solidFill>
                <a:schemeClr val="bg2"/>
              </a:solidFill>
              <a:latin typeface="Verdana" panose="020B0604030504040204" pitchFamily="34" charset="0"/>
              <a:ea typeface="Verdana" panose="020B0604030504040204" pitchFamily="34" charset="0"/>
              <a:cs typeface="Ubuntu Light"/>
              <a:sym typeface="Ubuntu Light"/>
            </a:endParaRP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
        <p:nvSpPr>
          <p:cNvPr id="6" name="Subtítulo 2"/>
          <p:cNvSpPr>
            <a:spLocks noGrp="1"/>
          </p:cNvSpPr>
          <p:nvPr>
            <p:ph type="subTitle" idx="1"/>
          </p:nvPr>
        </p:nvSpPr>
        <p:spPr>
          <a:xfrm>
            <a:off x="359365" y="1178718"/>
            <a:ext cx="8384165" cy="3237751"/>
          </a:xfrm>
        </p:spPr>
        <p:txBody>
          <a:bodyPr>
            <a:normAutofit/>
          </a:bodyPr>
          <a:lstStyle/>
          <a:p>
            <a:pPr marL="0" lv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200" dirty="0" smtClean="0">
              <a:latin typeface="Verdana" panose="020B0604030504040204" pitchFamily="34" charset="0"/>
              <a:ea typeface="Verdana" panose="020B0604030504040204" pitchFamily="34" charset="0"/>
            </a:endParaRPr>
          </a:p>
          <a:p>
            <a:pPr marL="0" indent="0" algn="just">
              <a:lnSpc>
                <a:spcPct val="150000"/>
              </a:lnSpc>
            </a:pPr>
            <a:endParaRPr lang="pt-BR" sz="1200" dirty="0">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0" indent="0" algn="just">
              <a:lnSpc>
                <a:spcPct val="150000"/>
              </a:lnSpc>
            </a:pPr>
            <a:endParaRPr lang="pt-BR" sz="1000" dirty="0" smtClean="0">
              <a:solidFill>
                <a:srgbClr val="FF0000"/>
              </a:solidFill>
              <a:latin typeface="Verdana" panose="020B0604030504040204" pitchFamily="34" charset="0"/>
              <a:ea typeface="Verdana" panose="020B0604030504040204" pitchFamily="34" charset="0"/>
            </a:endParaRPr>
          </a:p>
          <a:p>
            <a:pPr marL="114300" indent="0" algn="just">
              <a:lnSpc>
                <a:spcPct val="170000"/>
              </a:lnSpc>
            </a:pPr>
            <a:endParaRPr lang="pt-BR" sz="1200" dirty="0" smtClean="0">
              <a:solidFill>
                <a:srgbClr val="0070C0"/>
              </a:solidFill>
              <a:latin typeface="Verdana" panose="020B0604030504040204" pitchFamily="34" charset="0"/>
              <a:ea typeface="Verdana" panose="020B0604030504040204" pitchFamily="34" charset="0"/>
            </a:endParaRPr>
          </a:p>
          <a:p>
            <a:pPr indent="-457200"/>
            <a:endParaRPr lang="pt-BR" sz="1200" b="1" dirty="0" smtClean="0">
              <a:solidFill>
                <a:schemeClr val="accent2">
                  <a:lumMod val="75000"/>
                  <a:lumOff val="25000"/>
                </a:schemeClr>
              </a:solidFill>
              <a:latin typeface="Verdana" panose="020B0604030504040204" pitchFamily="34" charset="0"/>
              <a:ea typeface="Verdana" panose="020B0604030504040204" pitchFamily="34" charset="0"/>
            </a:endParaRPr>
          </a:p>
        </p:txBody>
      </p:sp>
      <p:sp>
        <p:nvSpPr>
          <p:cNvPr id="7" name="Google Shape;110;p17"/>
          <p:cNvSpPr txBox="1"/>
          <p:nvPr/>
        </p:nvSpPr>
        <p:spPr>
          <a:xfrm>
            <a:off x="435188" y="1115124"/>
            <a:ext cx="8300908" cy="3932661"/>
          </a:xfrm>
          <a:prstGeom prst="rect">
            <a:avLst/>
          </a:prstGeom>
          <a:noFill/>
          <a:ln>
            <a:noFill/>
          </a:ln>
        </p:spPr>
        <p:txBody>
          <a:bodyPr spcFirstLastPara="1" wrap="square" lIns="91425" tIns="91425" rIns="91425" bIns="91425" anchor="t" anchorCtr="0">
            <a:noAutofit/>
          </a:bodyPr>
          <a:lstStyle/>
          <a:p>
            <a:pPr algn="just">
              <a:spcBef>
                <a:spcPts val="600"/>
              </a:spcBef>
            </a:pPr>
            <a:endParaRPr lang="pt-BR" sz="1200" dirty="0" smtClean="0"/>
          </a:p>
          <a:p>
            <a:pPr lvl="0"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(V) </a:t>
            </a:r>
            <a:r>
              <a:rPr lang="pt-BR" sz="1200" b="1" dirty="0">
                <a:solidFill>
                  <a:schemeClr val="accent3">
                    <a:lumMod val="75000"/>
                  </a:schemeClr>
                </a:solidFill>
                <a:latin typeface="Verdana" panose="020B0604030504040204" pitchFamily="34" charset="0"/>
                <a:ea typeface="Verdana" panose="020B0604030504040204" pitchFamily="34" charset="0"/>
              </a:rPr>
              <a:t>Despesas referentes </a:t>
            </a:r>
            <a:r>
              <a:rPr lang="pt-BR" sz="1200" b="1" dirty="0" smtClean="0">
                <a:solidFill>
                  <a:schemeClr val="accent3">
                    <a:lumMod val="75000"/>
                  </a:schemeClr>
                </a:solidFill>
                <a:latin typeface="Verdana" panose="020B0604030504040204" pitchFamily="34" charset="0"/>
                <a:ea typeface="Verdana" panose="020B0604030504040204" pitchFamily="34" charset="0"/>
              </a:rPr>
              <a:t>ao RPPS</a:t>
            </a:r>
            <a:endParaRPr lang="pt-BR" sz="1200" dirty="0">
              <a:solidFill>
                <a:schemeClr val="accent3">
                  <a:lumMod val="75000"/>
                </a:schemeClr>
              </a:solidFill>
              <a:latin typeface="Verdana" panose="020B0604030504040204" pitchFamily="34" charset="0"/>
              <a:ea typeface="Verdana" panose="020B0604030504040204" pitchFamily="34" charset="0"/>
            </a:endParaRPr>
          </a:p>
          <a:p>
            <a:pPr lvl="0"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lvl="0" algn="just">
              <a:lnSpc>
                <a:spcPct val="150000"/>
              </a:lnSpc>
            </a:pPr>
            <a:r>
              <a:rPr lang="pt-BR" sz="1200" dirty="0" smtClean="0">
                <a:solidFill>
                  <a:schemeClr val="accent3">
                    <a:lumMod val="75000"/>
                  </a:schemeClr>
                </a:solidFill>
                <a:latin typeface="Verdana" panose="020B0604030504040204" pitchFamily="34" charset="0"/>
                <a:ea typeface="Verdana" panose="020B0604030504040204" pitchFamily="34" charset="0"/>
              </a:rPr>
              <a:t>A </a:t>
            </a:r>
            <a:r>
              <a:rPr lang="pt-BR" sz="1200" dirty="0">
                <a:solidFill>
                  <a:schemeClr val="accent3">
                    <a:lumMod val="75000"/>
                  </a:schemeClr>
                </a:solidFill>
                <a:latin typeface="Verdana" panose="020B0604030504040204" pitchFamily="34" charset="0"/>
                <a:ea typeface="Verdana" panose="020B0604030504040204" pitchFamily="34" charset="0"/>
              </a:rPr>
              <a:t>despesa com </a:t>
            </a:r>
            <a:r>
              <a:rPr lang="pt-BR" sz="1200" b="1" dirty="0">
                <a:solidFill>
                  <a:schemeClr val="accent3">
                    <a:lumMod val="75000"/>
                  </a:schemeClr>
                </a:solidFill>
                <a:latin typeface="Verdana" panose="020B0604030504040204" pitchFamily="34" charset="0"/>
                <a:ea typeface="Verdana" panose="020B0604030504040204" pitchFamily="34" charset="0"/>
              </a:rPr>
              <a:t>Contribuição Patronal </a:t>
            </a:r>
            <a:r>
              <a:rPr lang="pt-BR" sz="1200" dirty="0">
                <a:solidFill>
                  <a:schemeClr val="accent3">
                    <a:lumMod val="75000"/>
                  </a:schemeClr>
                </a:solidFill>
                <a:latin typeface="Verdana" panose="020B0604030504040204" pitchFamily="34" charset="0"/>
                <a:ea typeface="Verdana" panose="020B0604030504040204" pitchFamily="34" charset="0"/>
              </a:rPr>
              <a:t>para o Regime Próprio de Previdência Social - RPPS deve ser realizada na Ação 8502 – Administração de Pessoal, conforme Manual de Planejamento e Orçamento – MPO/, em subtítulo já existente utilizado para o lançamento das demais despesas de pessoal</a:t>
            </a:r>
            <a:r>
              <a:rPr lang="pt-BR" sz="1200" dirty="0" smtClean="0">
                <a:solidFill>
                  <a:schemeClr val="accent3">
                    <a:lumMod val="75000"/>
                  </a:schemeClr>
                </a:solidFill>
                <a:latin typeface="Verdana" panose="020B0604030504040204" pitchFamily="34" charset="0"/>
                <a:ea typeface="Verdana" panose="020B0604030504040204" pitchFamily="34" charset="0"/>
              </a:rPr>
              <a:t>.</a:t>
            </a:r>
          </a:p>
          <a:p>
            <a:pPr lvl="0" algn="just">
              <a:lnSpc>
                <a:spcPct val="150000"/>
              </a:lnSpc>
            </a:pPr>
            <a:endParaRPr lang="pt-BR" sz="1200" dirty="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r>
              <a:rPr lang="pt-BR" sz="1200" dirty="0">
                <a:solidFill>
                  <a:schemeClr val="accent3">
                    <a:lumMod val="75000"/>
                  </a:schemeClr>
                </a:solidFill>
                <a:latin typeface="Verdana" panose="020B0604030504040204" pitchFamily="34" charset="0"/>
                <a:ea typeface="Verdana" panose="020B0604030504040204" pitchFamily="34" charset="0"/>
              </a:rPr>
              <a:t>Desta forma, não deve ser criada etapa específica, nem é necessário discriminar seu pagamento no campo Etapa Realizada.</a:t>
            </a:r>
          </a:p>
          <a:p>
            <a:pPr algn="just">
              <a:lnSpc>
                <a:spcPct val="150000"/>
              </a:lnSpc>
            </a:pPr>
            <a:endParaRPr lang="pt-BR" sz="1200" b="1"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a:p>
            <a:pPr algn="just">
              <a:lnSpc>
                <a:spcPct val="150000"/>
              </a:lnSpc>
              <a:spcBef>
                <a:spcPts val="600"/>
              </a:spcBef>
            </a:pPr>
            <a:endParaRPr lang="pt-BR" sz="1200" dirty="0" smtClean="0">
              <a:solidFill>
                <a:schemeClr val="accent3">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74220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7" name="Google Shape;54;p13"/>
          <p:cNvPicPr preferRelativeResize="0"/>
          <p:nvPr/>
        </p:nvPicPr>
        <p:blipFill>
          <a:blip r:embed="rId3">
            <a:alphaModFix/>
          </a:blip>
          <a:stretch>
            <a:fillRect/>
          </a:stretch>
        </p:blipFill>
        <p:spPr>
          <a:xfrm>
            <a:off x="273" y="-2"/>
            <a:ext cx="9143727" cy="5143502"/>
          </a:xfrm>
          <a:prstGeom prst="rect">
            <a:avLst/>
          </a:prstGeom>
          <a:noFill/>
          <a:ln>
            <a:noFill/>
          </a:ln>
        </p:spPr>
      </p:pic>
      <p:pic>
        <p:nvPicPr>
          <p:cNvPr id="9" name="Google Shape;55;p13"/>
          <p:cNvPicPr preferRelativeResize="0"/>
          <p:nvPr/>
        </p:nvPicPr>
        <p:blipFill>
          <a:blip r:embed="rId4">
            <a:alphaModFix amt="84000"/>
          </a:blip>
          <a:stretch>
            <a:fillRect/>
          </a:stretch>
        </p:blipFill>
        <p:spPr>
          <a:xfrm>
            <a:off x="0" y="-2"/>
            <a:ext cx="9144000" cy="5143500"/>
          </a:xfrm>
          <a:prstGeom prst="rect">
            <a:avLst/>
          </a:prstGeom>
          <a:noFill/>
          <a:ln>
            <a:noFill/>
          </a:ln>
        </p:spPr>
      </p:pic>
      <p:sp>
        <p:nvSpPr>
          <p:cNvPr id="108" name="Google Shape;108;p17"/>
          <p:cNvSpPr txBox="1"/>
          <p:nvPr/>
        </p:nvSpPr>
        <p:spPr>
          <a:xfrm>
            <a:off x="694165" y="1152292"/>
            <a:ext cx="7667782" cy="459755"/>
          </a:xfrm>
          <a:prstGeom prst="rect">
            <a:avLst/>
          </a:prstGeom>
          <a:noFill/>
          <a:ln>
            <a:noFill/>
          </a:ln>
        </p:spPr>
        <p:txBody>
          <a:bodyPr spcFirstLastPara="1" wrap="square" lIns="91425" tIns="91425" rIns="91425" bIns="91425" anchor="t" anchorCtr="0">
            <a:noAutofit/>
          </a:bodyPr>
          <a:lstStyle/>
          <a:p>
            <a:pPr algn="ctr"/>
            <a:r>
              <a:rPr lang="pt-BR" sz="3600" dirty="0" smtClean="0">
                <a:solidFill>
                  <a:schemeClr val="bg1"/>
                </a:solidFill>
                <a:latin typeface="Verdana" panose="020B0604030504040204" pitchFamily="34" charset="0"/>
                <a:ea typeface="Verdana" panose="020B0604030504040204" pitchFamily="34" charset="0"/>
                <a:cs typeface="Ubuntu"/>
                <a:sym typeface="Ubuntu"/>
              </a:rPr>
              <a:t>Obrigado!</a:t>
            </a:r>
            <a:endParaRPr lang="pt-BR" sz="3600" dirty="0">
              <a:solidFill>
                <a:schemeClr val="bg1"/>
              </a:solidFill>
              <a:latin typeface="Verdana" panose="020B0604030504040204" pitchFamily="34" charset="0"/>
              <a:ea typeface="Verdana" panose="020B0604030504040204" pitchFamily="34" charset="0"/>
              <a:cs typeface="Ubuntu"/>
              <a:sym typeface="Ubuntu"/>
            </a:endParaRPr>
          </a:p>
          <a:p>
            <a:pPr marL="0" lvl="0" indent="0" algn="l" rtl="0">
              <a:spcBef>
                <a:spcPts val="0"/>
              </a:spcBef>
              <a:spcAft>
                <a:spcPts val="0"/>
              </a:spcAft>
              <a:buNone/>
            </a:pPr>
            <a:endParaRPr sz="2000" dirty="0">
              <a:solidFill>
                <a:schemeClr val="bg1"/>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614450" y="0"/>
            <a:ext cx="0" cy="2857500"/>
          </a:xfrm>
          <a:prstGeom prst="straightConnector1">
            <a:avLst/>
          </a:prstGeom>
          <a:noFill/>
          <a:ln w="19050" cap="flat" cmpd="sng">
            <a:solidFill>
              <a:schemeClr val="bg1"/>
            </a:solidFill>
            <a:prstDash val="solid"/>
            <a:round/>
            <a:headEnd type="none" w="med" len="med"/>
            <a:tailEnd type="none" w="med" len="med"/>
          </a:ln>
        </p:spPr>
      </p:cxn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000" dirty="0" smtClean="0">
                <a:solidFill>
                  <a:schemeClr val="bg1"/>
                </a:solidFill>
                <a:latin typeface="Verdana" panose="020B0604030504040204" pitchFamily="34" charset="0"/>
                <a:ea typeface="Verdana" panose="020B0604030504040204" pitchFamily="34" charset="0"/>
                <a:cs typeface="Ubuntu Light"/>
                <a:sym typeface="Ubuntu Light"/>
              </a:rPr>
              <a:t>FEVEREIRO/2021</a:t>
            </a:r>
            <a:endParaRPr sz="1000" dirty="0">
              <a:solidFill>
                <a:schemeClr val="bg1"/>
              </a:solidFill>
              <a:latin typeface="Verdana" panose="020B0604030504040204" pitchFamily="34" charset="0"/>
              <a:ea typeface="Verdana" panose="020B0604030504040204" pitchFamily="34" charset="0"/>
              <a:cs typeface="Ubuntu Light"/>
              <a:sym typeface="Ubuntu Light"/>
            </a:endParaRPr>
          </a:p>
        </p:txBody>
      </p:sp>
      <p:pic>
        <p:nvPicPr>
          <p:cNvPr id="10" name="Google Shape;56;p13"/>
          <p:cNvPicPr preferRelativeResize="0"/>
          <p:nvPr/>
        </p:nvPicPr>
        <p:blipFill>
          <a:blip r:embed="rId5">
            <a:alphaModFix/>
          </a:blip>
          <a:stretch>
            <a:fillRect/>
          </a:stretch>
        </p:blipFill>
        <p:spPr>
          <a:xfrm>
            <a:off x="6468897" y="4196275"/>
            <a:ext cx="2345226" cy="637425"/>
          </a:xfrm>
          <a:prstGeom prst="rect">
            <a:avLst/>
          </a:prstGeom>
          <a:noFill/>
          <a:ln>
            <a:noFill/>
          </a:ln>
        </p:spPr>
      </p:pic>
      <p:sp>
        <p:nvSpPr>
          <p:cNvPr id="11" name="Google Shape;58;p13"/>
          <p:cNvSpPr txBox="1"/>
          <p:nvPr/>
        </p:nvSpPr>
        <p:spPr>
          <a:xfrm>
            <a:off x="200025" y="4615283"/>
            <a:ext cx="6333300" cy="2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dirty="0" smtClean="0">
                <a:solidFill>
                  <a:schemeClr val="lt1"/>
                </a:solidFill>
                <a:latin typeface="Verdana" panose="020B0604030504040204" pitchFamily="34" charset="0"/>
                <a:ea typeface="Verdana" panose="020B0604030504040204" pitchFamily="34" charset="0"/>
                <a:cs typeface="Ubuntu Light"/>
                <a:sym typeface="Ubuntu Light"/>
              </a:rPr>
              <a:t>SUPLAN/SEEC</a:t>
            </a:r>
            <a:endParaRPr sz="1000" dirty="0">
              <a:solidFill>
                <a:schemeClr val="lt1"/>
              </a:solidFill>
              <a:latin typeface="Verdana" panose="020B0604030504040204" pitchFamily="34" charset="0"/>
              <a:ea typeface="Verdana" panose="020B0604030504040204" pitchFamily="34" charset="0"/>
              <a:cs typeface="Ubuntu Light"/>
              <a:sym typeface="Ubuntu Light"/>
            </a:endParaRPr>
          </a:p>
        </p:txBody>
      </p:sp>
      <p:sp>
        <p:nvSpPr>
          <p:cNvPr id="4" name="CaixaDeTexto 3"/>
          <p:cNvSpPr txBox="1"/>
          <p:nvPr/>
        </p:nvSpPr>
        <p:spPr>
          <a:xfrm>
            <a:off x="679721" y="2394395"/>
            <a:ext cx="6226384" cy="1508105"/>
          </a:xfrm>
          <a:prstGeom prst="rect">
            <a:avLst/>
          </a:prstGeom>
          <a:noFill/>
        </p:spPr>
        <p:txBody>
          <a:bodyPr wrap="none" rtlCol="0">
            <a:spAutoFit/>
          </a:bodyPr>
          <a:lstStyle/>
          <a:p>
            <a:r>
              <a:rPr lang="pt-BR" sz="2000" b="1" dirty="0">
                <a:solidFill>
                  <a:schemeClr val="bg1"/>
                </a:solidFill>
              </a:rPr>
              <a:t>CONTATOS:</a:t>
            </a:r>
          </a:p>
          <a:p>
            <a:r>
              <a:rPr lang="pt-BR" sz="1600" b="1" dirty="0">
                <a:solidFill>
                  <a:schemeClr val="bg1"/>
                </a:solidFill>
              </a:rPr>
              <a:t>Subsecretaria de Planejamento Governamental/SEORC/SEEC</a:t>
            </a:r>
            <a:endParaRPr lang="pt-BR" sz="1600" dirty="0">
              <a:solidFill>
                <a:schemeClr val="bg1"/>
              </a:solidFill>
            </a:endParaRPr>
          </a:p>
          <a:p>
            <a:r>
              <a:rPr lang="pt-BR" b="1" dirty="0">
                <a:solidFill>
                  <a:schemeClr val="bg1"/>
                </a:solidFill>
              </a:rPr>
              <a:t>Endereço</a:t>
            </a:r>
            <a:r>
              <a:rPr lang="pt-BR" dirty="0">
                <a:solidFill>
                  <a:schemeClr val="bg1"/>
                </a:solidFill>
              </a:rPr>
              <a:t>:  </a:t>
            </a:r>
            <a:r>
              <a:rPr lang="pt-BR" dirty="0" smtClean="0">
                <a:solidFill>
                  <a:schemeClr val="bg1"/>
                </a:solidFill>
              </a:rPr>
              <a:t>Anexo </a:t>
            </a:r>
            <a:r>
              <a:rPr lang="pt-BR" dirty="0">
                <a:solidFill>
                  <a:schemeClr val="bg1"/>
                </a:solidFill>
              </a:rPr>
              <a:t>do Palácio do Buriti, 10º andar, sala 1016.</a:t>
            </a:r>
          </a:p>
          <a:p>
            <a:r>
              <a:rPr lang="pt-BR" b="1" dirty="0">
                <a:solidFill>
                  <a:schemeClr val="bg1"/>
                </a:solidFill>
              </a:rPr>
              <a:t>Telefones</a:t>
            </a:r>
            <a:r>
              <a:rPr lang="pt-BR" dirty="0">
                <a:solidFill>
                  <a:schemeClr val="bg1"/>
                </a:solidFill>
              </a:rPr>
              <a:t>:  </a:t>
            </a:r>
            <a:r>
              <a:rPr lang="pt-BR" dirty="0" smtClean="0">
                <a:solidFill>
                  <a:schemeClr val="bg1"/>
                </a:solidFill>
              </a:rPr>
              <a:t>3414-6177 - 3223-6097 - </a:t>
            </a:r>
            <a:r>
              <a:rPr lang="pt-BR" dirty="0">
                <a:solidFill>
                  <a:schemeClr val="bg1"/>
                </a:solidFill>
              </a:rPr>
              <a:t>3414-6192</a:t>
            </a:r>
          </a:p>
          <a:p>
            <a:r>
              <a:rPr lang="pt-BR" b="1" dirty="0">
                <a:solidFill>
                  <a:schemeClr val="bg1"/>
                </a:solidFill>
              </a:rPr>
              <a:t>E-mail: </a:t>
            </a:r>
            <a:r>
              <a:rPr lang="pt-BR" b="1" dirty="0"/>
              <a:t>	</a:t>
            </a:r>
            <a:r>
              <a:rPr lang="pt-BR" b="1" dirty="0">
                <a:hlinkClick r:id="rId6"/>
              </a:rPr>
              <a:t>coapag@economia.df.gov.br</a:t>
            </a:r>
            <a:r>
              <a:rPr lang="pt-BR" b="1" dirty="0"/>
              <a:t>; </a:t>
            </a:r>
            <a:r>
              <a:rPr lang="pt-BR" b="1" dirty="0">
                <a:hlinkClick r:id="rId7"/>
              </a:rPr>
              <a:t>geimde@economia.df.gov.br</a:t>
            </a:r>
            <a:r>
              <a:rPr lang="pt-BR" b="1" dirty="0"/>
              <a:t>; </a:t>
            </a:r>
            <a:endParaRPr lang="pt-BR" b="1" dirty="0" smtClean="0"/>
          </a:p>
          <a:p>
            <a:r>
              <a:rPr lang="pt-BR" b="1" dirty="0"/>
              <a:t>	</a:t>
            </a:r>
            <a:r>
              <a:rPr lang="pt-BR" b="1" dirty="0">
                <a:hlinkClick r:id="rId8"/>
              </a:rPr>
              <a:t>geasgp@economia.df.gov.br</a:t>
            </a:r>
            <a:endParaRPr lang="pt-BR" b="1" dirty="0"/>
          </a:p>
        </p:txBody>
      </p:sp>
    </p:spTree>
    <p:extLst>
      <p:ext uri="{BB962C8B-B14F-4D97-AF65-F5344CB8AC3E}">
        <p14:creationId xmlns:p14="http://schemas.microsoft.com/office/powerpoint/2010/main" val="4284841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7"/>
          <p:cNvSpPr txBox="1"/>
          <p:nvPr/>
        </p:nvSpPr>
        <p:spPr>
          <a:xfrm>
            <a:off x="465565" y="266307"/>
            <a:ext cx="7667782" cy="1014600"/>
          </a:xfrm>
          <a:prstGeom prst="rect">
            <a:avLst/>
          </a:prstGeom>
          <a:noFill/>
          <a:ln>
            <a:noFill/>
          </a:ln>
        </p:spPr>
        <p:txBody>
          <a:bodyPr spcFirstLastPara="1" wrap="square" lIns="91425" tIns="91425" rIns="91425" bIns="91425" anchor="t" anchorCtr="0">
            <a:noAutofit/>
          </a:bodyPr>
          <a:lstStyle/>
          <a:p>
            <a:r>
              <a:rPr lang="pt-BR" sz="1800" b="1" dirty="0" smtClean="0">
                <a:solidFill>
                  <a:srgbClr val="00518E"/>
                </a:solidFill>
                <a:latin typeface="Verdana" panose="020B0604030504040204" pitchFamily="34" charset="0"/>
                <a:ea typeface="Verdana" panose="020B0604030504040204" pitchFamily="34" charset="0"/>
              </a:rPr>
              <a:t>SAG - Acompanhamento Físico-Financeiro</a:t>
            </a:r>
            <a:endParaRPr lang="pt-BR" sz="1800" b="1" dirty="0">
              <a:solidFill>
                <a:srgbClr val="00518E"/>
              </a:solidFill>
              <a:latin typeface="Verdana" panose="020B0604030504040204" pitchFamily="34" charset="0"/>
              <a:ea typeface="Verdana" panose="020B0604030504040204" pitchFamily="34" charset="0"/>
              <a:cs typeface="Ubuntu"/>
              <a:sym typeface="Ubuntu"/>
            </a:endParaRPr>
          </a:p>
        </p:txBody>
      </p:sp>
      <p:cxnSp>
        <p:nvCxnSpPr>
          <p:cNvPr id="109" name="Google Shape;109;p17"/>
          <p:cNvCxnSpPr/>
          <p:nvPr/>
        </p:nvCxnSpPr>
        <p:spPr>
          <a:xfrm>
            <a:off x="366800" y="0"/>
            <a:ext cx="0" cy="613611"/>
          </a:xfrm>
          <a:prstGeom prst="straightConnector1">
            <a:avLst/>
          </a:prstGeom>
          <a:noFill/>
          <a:ln w="19050" cap="flat" cmpd="sng">
            <a:solidFill>
              <a:srgbClr val="0B5394"/>
            </a:solidFill>
            <a:prstDash val="solid"/>
            <a:round/>
            <a:headEnd type="none" w="med" len="med"/>
            <a:tailEnd type="none" w="med" len="med"/>
          </a:ln>
        </p:spPr>
      </p:cxnSp>
      <p:sp>
        <p:nvSpPr>
          <p:cNvPr id="110" name="Google Shape;110;p17"/>
          <p:cNvSpPr txBox="1"/>
          <p:nvPr/>
        </p:nvSpPr>
        <p:spPr>
          <a:xfrm>
            <a:off x="465565" y="1789949"/>
            <a:ext cx="8285400" cy="1926000"/>
          </a:xfrm>
          <a:prstGeom prst="rect">
            <a:avLst/>
          </a:prstGeom>
          <a:noFill/>
          <a:ln>
            <a:noFill/>
          </a:ln>
        </p:spPr>
        <p:txBody>
          <a:bodyPr spcFirstLastPara="1" wrap="square" lIns="91425" tIns="91425" rIns="91425" bIns="91425" anchor="t" anchorCtr="0">
            <a:noAutofit/>
          </a:bodyPr>
          <a:lstStyle/>
          <a:p>
            <a:pPr marL="271463" indent="-271463" algn="just" defTabSz="933450">
              <a:lnSpc>
                <a:spcPct val="200000"/>
              </a:lnSpc>
              <a:buFont typeface="Wingdings" panose="05000000000000000000" pitchFamily="2" charset="2"/>
              <a:buChar char="v"/>
              <a:tabLst>
                <a:tab pos="447675" algn="l"/>
                <a:tab pos="542925" algn="l"/>
                <a:tab pos="3676650" algn="l"/>
              </a:tabLst>
            </a:pPr>
            <a:r>
              <a:rPr lang="pt-BR" dirty="0">
                <a:latin typeface="Verdana" panose="020B0604030504040204" pitchFamily="34" charset="0"/>
                <a:ea typeface="Verdana" panose="020B0604030504040204" pitchFamily="34" charset="0"/>
              </a:rPr>
              <a:t>Permite o conhecimento e acompanhamento da execução do conjunto das ações de governo e seus resultados;</a:t>
            </a:r>
          </a:p>
          <a:p>
            <a:pPr marL="271463" indent="-271463" algn="just" defTabSz="933450">
              <a:lnSpc>
                <a:spcPct val="200000"/>
              </a:lnSpc>
              <a:buFont typeface="Wingdings" panose="05000000000000000000" pitchFamily="2" charset="2"/>
              <a:buChar char="v"/>
              <a:tabLst>
                <a:tab pos="447675" algn="l"/>
                <a:tab pos="542925" algn="l"/>
                <a:tab pos="3676650" algn="l"/>
              </a:tabLst>
            </a:pPr>
            <a:r>
              <a:rPr lang="pt-BR" dirty="0">
                <a:solidFill>
                  <a:schemeClr val="tx1"/>
                </a:solidFill>
                <a:latin typeface="Verdana" panose="020B0604030504040204" pitchFamily="34" charset="0"/>
                <a:ea typeface="Verdana" panose="020B0604030504040204" pitchFamily="34" charset="0"/>
              </a:rPr>
              <a:t>Reflete a atuação da unidade;</a:t>
            </a:r>
          </a:p>
          <a:p>
            <a:pPr marL="271463" indent="-271463" algn="just">
              <a:lnSpc>
                <a:spcPct val="200000"/>
              </a:lnSpc>
              <a:buFont typeface="Wingdings" panose="05000000000000000000" pitchFamily="2" charset="2"/>
              <a:buChar char="v"/>
            </a:pPr>
            <a:r>
              <a:rPr lang="pt-BR" b="1" dirty="0">
                <a:solidFill>
                  <a:srgbClr val="006699"/>
                </a:solidFill>
                <a:latin typeface="Verdana" panose="020B0604030504040204" pitchFamily="34" charset="0"/>
                <a:ea typeface="Verdana" panose="020B0604030504040204" pitchFamily="34" charset="0"/>
              </a:rPr>
              <a:t>Auxilia no processo de avaliação da gestão</a:t>
            </a:r>
            <a:r>
              <a:rPr lang="pt-BR" dirty="0">
                <a:solidFill>
                  <a:schemeClr val="tx1"/>
                </a:solidFill>
                <a:latin typeface="Verdana" panose="020B0604030504040204" pitchFamily="34" charset="0"/>
                <a:ea typeface="Verdana" panose="020B0604030504040204" pitchFamily="34" charset="0"/>
              </a:rPr>
              <a:t>; e</a:t>
            </a:r>
          </a:p>
          <a:p>
            <a:pPr marL="271463" indent="-271463" algn="just">
              <a:lnSpc>
                <a:spcPct val="200000"/>
              </a:lnSpc>
              <a:buFont typeface="Wingdings" panose="05000000000000000000" pitchFamily="2" charset="2"/>
              <a:buChar char="v"/>
            </a:pPr>
            <a:r>
              <a:rPr lang="pt-BR" dirty="0">
                <a:solidFill>
                  <a:schemeClr val="tx1"/>
                </a:solidFill>
                <a:latin typeface="Verdana" panose="020B0604030504040204" pitchFamily="34" charset="0"/>
                <a:ea typeface="Verdana" panose="020B0604030504040204" pitchFamily="34" charset="0"/>
              </a:rPr>
              <a:t>Contribui para a transparência da aplicação dos recursos públicos.</a:t>
            </a:r>
          </a:p>
        </p:txBody>
      </p:sp>
      <p:sp>
        <p:nvSpPr>
          <p:cNvPr id="8" name="Google Shape;87;p15"/>
          <p:cNvSpPr txBox="1"/>
          <p:nvPr/>
        </p:nvSpPr>
        <p:spPr>
          <a:xfrm>
            <a:off x="7579895" y="76200"/>
            <a:ext cx="1487905" cy="413596"/>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800" dirty="0" smtClean="0">
                <a:solidFill>
                  <a:schemeClr val="bg1">
                    <a:lumMod val="75000"/>
                  </a:schemeClr>
                </a:solidFill>
                <a:latin typeface="Verdana" panose="020B0604030504040204" pitchFamily="34" charset="0"/>
                <a:ea typeface="Verdana" panose="020B0604030504040204" pitchFamily="34" charset="0"/>
                <a:cs typeface="Ubuntu Light"/>
                <a:sym typeface="Ubuntu Light"/>
              </a:rPr>
              <a:t>SUPLAN/SEEC</a:t>
            </a:r>
            <a:endParaRPr sz="800" dirty="0">
              <a:solidFill>
                <a:schemeClr val="bg1">
                  <a:lumMod val="75000"/>
                </a:schemeClr>
              </a:solidFill>
              <a:latin typeface="Verdana" panose="020B0604030504040204" pitchFamily="34" charset="0"/>
              <a:ea typeface="Verdana" panose="020B0604030504040204" pitchFamily="34" charset="0"/>
              <a:cs typeface="Ubuntu Light"/>
              <a:sym typeface="Ubuntu Light"/>
            </a:endParaRPr>
          </a:p>
        </p:txBody>
      </p:sp>
    </p:spTree>
    <p:extLst>
      <p:ext uri="{BB962C8B-B14F-4D97-AF65-F5344CB8AC3E}">
        <p14:creationId xmlns:p14="http://schemas.microsoft.com/office/powerpoint/2010/main" val="1139726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6210</Words>
  <Application>Microsoft Office PowerPoint</Application>
  <PresentationFormat>Apresentação na tela (16:9)</PresentationFormat>
  <Paragraphs>1085</Paragraphs>
  <Slides>87</Slides>
  <Notes>87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87</vt:i4>
      </vt:variant>
    </vt:vector>
  </HeadingPairs>
  <TitlesOfParts>
    <vt:vector size="94" baseType="lpstr">
      <vt:lpstr>Wingdings</vt:lpstr>
      <vt:lpstr>Arial</vt:lpstr>
      <vt:lpstr>Ubuntu</vt:lpstr>
      <vt:lpstr>Verdana</vt:lpstr>
      <vt:lpstr>Ubuntu Light</vt:lpstr>
      <vt:lpstr>Calibri</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Roberta Martins Pinto</dc:creator>
  <cp:lastModifiedBy>Valéria A. Pais</cp:lastModifiedBy>
  <cp:revision>216</cp:revision>
  <dcterms:modified xsi:type="dcterms:W3CDTF">2021-02-14T00:50:12Z</dcterms:modified>
</cp:coreProperties>
</file>