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40" r:id="rId1"/>
  </p:sldMasterIdLst>
  <p:notesMasterIdLst>
    <p:notesMasterId r:id="rId37"/>
  </p:notesMasterIdLst>
  <p:handoutMasterIdLst>
    <p:handoutMasterId r:id="rId38"/>
  </p:handoutMasterIdLst>
  <p:sldIdLst>
    <p:sldId id="792" r:id="rId2"/>
    <p:sldId id="822" r:id="rId3"/>
    <p:sldId id="823" r:id="rId4"/>
    <p:sldId id="824" r:id="rId5"/>
    <p:sldId id="831" r:id="rId6"/>
    <p:sldId id="826" r:id="rId7"/>
    <p:sldId id="827" r:id="rId8"/>
    <p:sldId id="828" r:id="rId9"/>
    <p:sldId id="829" r:id="rId10"/>
    <p:sldId id="825" r:id="rId11"/>
    <p:sldId id="794" r:id="rId12"/>
    <p:sldId id="846" r:id="rId13"/>
    <p:sldId id="847" r:id="rId14"/>
    <p:sldId id="886" r:id="rId15"/>
    <p:sldId id="890" r:id="rId16"/>
    <p:sldId id="820" r:id="rId17"/>
    <p:sldId id="849" r:id="rId18"/>
    <p:sldId id="852" r:id="rId19"/>
    <p:sldId id="854" r:id="rId20"/>
    <p:sldId id="855" r:id="rId21"/>
    <p:sldId id="858" r:id="rId22"/>
    <p:sldId id="885" r:id="rId23"/>
    <p:sldId id="859" r:id="rId24"/>
    <p:sldId id="884" r:id="rId25"/>
    <p:sldId id="894" r:id="rId26"/>
    <p:sldId id="895" r:id="rId27"/>
    <p:sldId id="889" r:id="rId28"/>
    <p:sldId id="887" r:id="rId29"/>
    <p:sldId id="888" r:id="rId30"/>
    <p:sldId id="892" r:id="rId31"/>
    <p:sldId id="864" r:id="rId32"/>
    <p:sldId id="870" r:id="rId33"/>
    <p:sldId id="874" r:id="rId34"/>
    <p:sldId id="873" r:id="rId35"/>
    <p:sldId id="883" r:id="rId36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CC00"/>
    <a:srgbClr val="FF9966"/>
    <a:srgbClr val="FFCC00"/>
    <a:srgbClr val="99FF99"/>
    <a:srgbClr val="CC9900"/>
    <a:srgbClr val="CCFF66"/>
    <a:srgbClr val="CC00CC"/>
    <a:srgbClr val="FF00FF"/>
    <a:srgbClr val="FF66CC"/>
    <a:srgbClr val="99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86323" autoAdjust="0"/>
  </p:normalViewPr>
  <p:slideViewPr>
    <p:cSldViewPr>
      <p:cViewPr>
        <p:scale>
          <a:sx n="81" d="100"/>
          <a:sy n="81" d="100"/>
        </p:scale>
        <p:origin x="-87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35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0E5541-8702-433F-A4F9-B3660FB123E2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8348CD9-8C40-42AE-974E-396101CD07BC}">
      <dgm:prSet phldrT="[Texto]" custT="1"/>
      <dgm:spPr>
        <a:solidFill>
          <a:srgbClr val="FFC000"/>
        </a:solidFill>
      </dgm:spPr>
      <dgm:t>
        <a:bodyPr/>
        <a:lstStyle/>
        <a:p>
          <a:r>
            <a:rPr lang="pt-BR" sz="1500" b="1" dirty="0" smtClean="0">
              <a:solidFill>
                <a:schemeClr val="tx1"/>
              </a:solidFill>
            </a:rPr>
            <a:t>Secretaria de Planejamento e Orçamento – </a:t>
          </a:r>
          <a:r>
            <a:rPr lang="pt-BR" sz="1800" b="1" dirty="0" smtClean="0">
              <a:solidFill>
                <a:schemeClr val="tx1"/>
              </a:solidFill>
            </a:rPr>
            <a:t>Órgão Central </a:t>
          </a:r>
          <a:endParaRPr lang="pt-BR" sz="1800" b="1" dirty="0">
            <a:solidFill>
              <a:schemeClr val="tx1"/>
            </a:solidFill>
          </a:endParaRPr>
        </a:p>
      </dgm:t>
    </dgm:pt>
    <dgm:pt modelId="{D01F2001-3573-44AE-B85A-F25A010C45B2}" type="parTrans" cxnId="{B864A642-3F84-436C-BD11-94D6FD9F7AB3}">
      <dgm:prSet/>
      <dgm:spPr/>
      <dgm:t>
        <a:bodyPr/>
        <a:lstStyle/>
        <a:p>
          <a:endParaRPr lang="pt-BR"/>
        </a:p>
      </dgm:t>
    </dgm:pt>
    <dgm:pt modelId="{DB2EF2B1-7EC8-4C9C-BEAA-282F350001A7}" type="sibTrans" cxnId="{B864A642-3F84-436C-BD11-94D6FD9F7AB3}">
      <dgm:prSet/>
      <dgm:spPr/>
      <dgm:t>
        <a:bodyPr/>
        <a:lstStyle/>
        <a:p>
          <a:endParaRPr lang="pt-BR"/>
        </a:p>
      </dgm:t>
    </dgm:pt>
    <dgm:pt modelId="{EE408FE8-0D74-45C5-913E-9050E72E5C8C}">
      <dgm:prSet phldrT="[Texto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pt-BR" sz="2400" dirty="0" smtClean="0">
              <a:solidFill>
                <a:schemeClr val="bg1"/>
              </a:solidFill>
            </a:rPr>
            <a:t>Casa Civil</a:t>
          </a:r>
          <a:endParaRPr lang="pt-BR" sz="2400" dirty="0">
            <a:solidFill>
              <a:schemeClr val="bg1"/>
            </a:solidFill>
          </a:endParaRPr>
        </a:p>
      </dgm:t>
    </dgm:pt>
    <dgm:pt modelId="{F325C727-C84C-4F51-A775-DD34A02EBD5E}" type="parTrans" cxnId="{9BEA4846-58FA-42C4-9849-15F093B932F0}">
      <dgm:prSet custT="1"/>
      <dgm:spPr>
        <a:solidFill>
          <a:srgbClr val="002060"/>
        </a:solidFill>
        <a:ln w="28575">
          <a:solidFill>
            <a:schemeClr val="accent1"/>
          </a:solidFill>
        </a:ln>
      </dgm:spPr>
      <dgm:t>
        <a:bodyPr/>
        <a:lstStyle/>
        <a:p>
          <a:endParaRPr lang="pt-BR" sz="1500" dirty="0">
            <a:solidFill>
              <a:schemeClr val="bg1"/>
            </a:solidFill>
          </a:endParaRPr>
        </a:p>
      </dgm:t>
    </dgm:pt>
    <dgm:pt modelId="{45F18B92-0BBD-435A-81AF-4ECF17D3B84B}" type="sibTrans" cxnId="{9BEA4846-58FA-42C4-9849-15F093B932F0}">
      <dgm:prSet/>
      <dgm:spPr/>
      <dgm:t>
        <a:bodyPr/>
        <a:lstStyle/>
        <a:p>
          <a:endParaRPr lang="pt-BR"/>
        </a:p>
      </dgm:t>
    </dgm:pt>
    <dgm:pt modelId="{53DA0ACF-F5FB-467D-9024-BA21B3EEF752}">
      <dgm:prSet phldrT="[Texto]" custT="1"/>
      <dgm:spPr>
        <a:solidFill>
          <a:srgbClr val="002060"/>
        </a:solidFill>
      </dgm:spPr>
      <dgm:t>
        <a:bodyPr/>
        <a:lstStyle/>
        <a:p>
          <a:r>
            <a:rPr lang="pt-BR" sz="1600" dirty="0" smtClean="0">
              <a:solidFill>
                <a:schemeClr val="bg1"/>
              </a:solidFill>
            </a:rPr>
            <a:t>Secretaria de Administração Pública</a:t>
          </a:r>
          <a:endParaRPr lang="pt-BR" sz="1600" dirty="0">
            <a:solidFill>
              <a:schemeClr val="bg1"/>
            </a:solidFill>
          </a:endParaRPr>
        </a:p>
      </dgm:t>
    </dgm:pt>
    <dgm:pt modelId="{97FAC885-2DED-4D78-9C18-BD9EA9562E78}" type="parTrans" cxnId="{8F25014A-5A09-44D7-AA09-128C6727CEE4}">
      <dgm:prSet custT="1"/>
      <dgm:spPr>
        <a:solidFill>
          <a:srgbClr val="002060"/>
        </a:solidFill>
      </dgm:spPr>
      <dgm:t>
        <a:bodyPr/>
        <a:lstStyle/>
        <a:p>
          <a:endParaRPr lang="pt-BR" sz="1500" dirty="0">
            <a:solidFill>
              <a:schemeClr val="bg1"/>
            </a:solidFill>
          </a:endParaRPr>
        </a:p>
      </dgm:t>
    </dgm:pt>
    <dgm:pt modelId="{613E00CA-F970-4C8E-8EA5-D6D7457E6114}" type="sibTrans" cxnId="{8F25014A-5A09-44D7-AA09-128C6727CEE4}">
      <dgm:prSet/>
      <dgm:spPr/>
      <dgm:t>
        <a:bodyPr/>
        <a:lstStyle/>
        <a:p>
          <a:endParaRPr lang="pt-BR"/>
        </a:p>
      </dgm:t>
    </dgm:pt>
    <dgm:pt modelId="{0F4662EE-B510-474B-932D-80026DD5CE71}">
      <dgm:prSet phldrT="[Texto]" custT="1"/>
      <dgm:spPr>
        <a:solidFill>
          <a:srgbClr val="456327"/>
        </a:solidFill>
      </dgm:spPr>
      <dgm:t>
        <a:bodyPr/>
        <a:lstStyle/>
        <a:p>
          <a:r>
            <a:rPr lang="pt-BR" sz="1800" dirty="0" smtClean="0">
              <a:solidFill>
                <a:schemeClr val="bg1"/>
              </a:solidFill>
            </a:rPr>
            <a:t>Secretaria de Fazenda</a:t>
          </a:r>
          <a:endParaRPr lang="pt-BR" sz="1800" dirty="0">
            <a:solidFill>
              <a:schemeClr val="bg1"/>
            </a:solidFill>
          </a:endParaRPr>
        </a:p>
      </dgm:t>
    </dgm:pt>
    <dgm:pt modelId="{E575F415-F93D-47DE-BF12-A2FC86629DB0}" type="parTrans" cxnId="{41CD4372-0BE7-4421-B852-D17719CC6CD9}">
      <dgm:prSet custT="1"/>
      <dgm:spPr>
        <a:solidFill>
          <a:srgbClr val="002060"/>
        </a:solidFill>
      </dgm:spPr>
      <dgm:t>
        <a:bodyPr/>
        <a:lstStyle/>
        <a:p>
          <a:endParaRPr lang="pt-BR" sz="1500" dirty="0">
            <a:solidFill>
              <a:schemeClr val="bg1"/>
            </a:solidFill>
          </a:endParaRPr>
        </a:p>
      </dgm:t>
    </dgm:pt>
    <dgm:pt modelId="{3222ABE3-A165-400A-9F24-634F322BAF51}" type="sibTrans" cxnId="{41CD4372-0BE7-4421-B852-D17719CC6CD9}">
      <dgm:prSet/>
      <dgm:spPr/>
      <dgm:t>
        <a:bodyPr/>
        <a:lstStyle/>
        <a:p>
          <a:endParaRPr lang="pt-BR"/>
        </a:p>
      </dgm:t>
    </dgm:pt>
    <dgm:pt modelId="{7C5DCF45-B882-443E-8DF3-1B0EA5C80C2E}">
      <dgm:prSet custScaleX="117566" custScaleY="107983"/>
      <dgm:spPr/>
      <dgm:t>
        <a:bodyPr/>
        <a:lstStyle/>
        <a:p>
          <a:endParaRPr lang="pt-BR"/>
        </a:p>
      </dgm:t>
    </dgm:pt>
    <dgm:pt modelId="{9DBD58BE-3572-420B-A9FC-A0837CBBE85E}" type="parTrans" cxnId="{8CD7C6CD-F123-4B95-8BE3-85ED99F8EF0C}">
      <dgm:prSet custScaleX="2000000" custScaleY="107983"/>
      <dgm:spPr>
        <a:solidFill>
          <a:srgbClr val="002060"/>
        </a:solidFill>
      </dgm:spPr>
      <dgm:t>
        <a:bodyPr/>
        <a:lstStyle/>
        <a:p>
          <a:endParaRPr lang="pt-BR" dirty="0">
            <a:solidFill>
              <a:schemeClr val="bg1"/>
            </a:solidFill>
          </a:endParaRPr>
        </a:p>
      </dgm:t>
    </dgm:pt>
    <dgm:pt modelId="{546AF971-A8D3-4A1C-BA9A-0563C19B0AB3}" type="sibTrans" cxnId="{8CD7C6CD-F123-4B95-8BE3-85ED99F8EF0C}">
      <dgm:prSet/>
      <dgm:spPr/>
      <dgm:t>
        <a:bodyPr/>
        <a:lstStyle/>
        <a:p>
          <a:endParaRPr lang="pt-BR"/>
        </a:p>
      </dgm:t>
    </dgm:pt>
    <dgm:pt modelId="{5614B9F1-77C5-4164-B6D9-B9345BF37ACE}">
      <dgm:prSet custScaleX="117566" custScaleY="107983"/>
      <dgm:spPr/>
      <dgm:t>
        <a:bodyPr/>
        <a:lstStyle/>
        <a:p>
          <a:endParaRPr lang="pt-BR"/>
        </a:p>
      </dgm:t>
    </dgm:pt>
    <dgm:pt modelId="{4BD2F724-E367-42EB-9785-470400BA6BF3}" type="parTrans" cxnId="{3E796666-395E-4726-AC2D-8BF703693ECA}">
      <dgm:prSet custScaleX="2000000" custScaleY="107983"/>
      <dgm:spPr>
        <a:solidFill>
          <a:srgbClr val="002060"/>
        </a:solidFill>
      </dgm:spPr>
      <dgm:t>
        <a:bodyPr/>
        <a:lstStyle/>
        <a:p>
          <a:endParaRPr lang="pt-BR" dirty="0">
            <a:solidFill>
              <a:schemeClr val="bg1"/>
            </a:solidFill>
          </a:endParaRPr>
        </a:p>
      </dgm:t>
    </dgm:pt>
    <dgm:pt modelId="{121D9FF6-8CF3-4E50-BE20-0C35BE0886F6}" type="sibTrans" cxnId="{3E796666-395E-4726-AC2D-8BF703693ECA}">
      <dgm:prSet/>
      <dgm:spPr/>
      <dgm:t>
        <a:bodyPr/>
        <a:lstStyle/>
        <a:p>
          <a:endParaRPr lang="pt-BR"/>
        </a:p>
      </dgm:t>
    </dgm:pt>
    <dgm:pt modelId="{F5BB8154-E5F4-4BEA-B17A-63469D13EDBE}">
      <dgm:prSet custScaleX="103907" custScaleY="98355" custRadScaleRad="83707" custRadScaleInc="-979"/>
      <dgm:spPr/>
      <dgm:t>
        <a:bodyPr/>
        <a:lstStyle/>
        <a:p>
          <a:endParaRPr lang="pt-BR"/>
        </a:p>
      </dgm:t>
    </dgm:pt>
    <dgm:pt modelId="{C30AC83F-5F01-458F-AA86-B246149A34C2}" type="parTrans" cxnId="{9498FA70-10A0-4EA6-BD92-8E394F9E8E88}">
      <dgm:prSet custScaleX="2000000" custScaleY="107983"/>
      <dgm:spPr>
        <a:solidFill>
          <a:srgbClr val="002060"/>
        </a:solidFill>
      </dgm:spPr>
      <dgm:t>
        <a:bodyPr/>
        <a:lstStyle/>
        <a:p>
          <a:endParaRPr lang="pt-BR" dirty="0">
            <a:solidFill>
              <a:schemeClr val="bg1"/>
            </a:solidFill>
          </a:endParaRPr>
        </a:p>
      </dgm:t>
    </dgm:pt>
    <dgm:pt modelId="{555462A9-4809-483B-A5F6-6768BED8DA87}" type="sibTrans" cxnId="{9498FA70-10A0-4EA6-BD92-8E394F9E8E88}">
      <dgm:prSet/>
      <dgm:spPr/>
      <dgm:t>
        <a:bodyPr/>
        <a:lstStyle/>
        <a:p>
          <a:endParaRPr lang="pt-BR"/>
        </a:p>
      </dgm:t>
    </dgm:pt>
    <dgm:pt modelId="{7CAF7915-A532-4CD7-811D-1BC62DC15614}">
      <dgm:prSet custScaleX="116489" custScaleY="107983" custRadScaleRad="147397" custRadScaleInc="-48485"/>
      <dgm:spPr/>
      <dgm:t>
        <a:bodyPr/>
        <a:lstStyle/>
        <a:p>
          <a:endParaRPr lang="pt-BR"/>
        </a:p>
      </dgm:t>
    </dgm:pt>
    <dgm:pt modelId="{7256C1ED-F793-4F8D-9627-EB3CEAA707FA}" type="parTrans" cxnId="{68C41864-F554-48B4-8088-3D5C495A9530}">
      <dgm:prSet custScaleX="2000000" custScaleY="107983"/>
      <dgm:spPr>
        <a:solidFill>
          <a:srgbClr val="002060"/>
        </a:solidFill>
      </dgm:spPr>
      <dgm:t>
        <a:bodyPr/>
        <a:lstStyle/>
        <a:p>
          <a:endParaRPr lang="pt-BR" dirty="0">
            <a:solidFill>
              <a:schemeClr val="bg1"/>
            </a:solidFill>
          </a:endParaRPr>
        </a:p>
      </dgm:t>
    </dgm:pt>
    <dgm:pt modelId="{4FE46D41-4199-4D14-AA12-5BF5FABC7EF6}" type="sibTrans" cxnId="{68C41864-F554-48B4-8088-3D5C495A9530}">
      <dgm:prSet/>
      <dgm:spPr/>
      <dgm:t>
        <a:bodyPr/>
        <a:lstStyle/>
        <a:p>
          <a:endParaRPr lang="pt-BR"/>
        </a:p>
      </dgm:t>
    </dgm:pt>
    <dgm:pt modelId="{DBA57263-1112-4608-BFEA-43D4C3D4376C}">
      <dgm:prSet custScaleX="116489" custScaleY="107983" custRadScaleRad="147397" custRadScaleInc="-48485"/>
      <dgm:spPr/>
      <dgm:t>
        <a:bodyPr/>
        <a:lstStyle/>
        <a:p>
          <a:endParaRPr lang="pt-BR"/>
        </a:p>
      </dgm:t>
    </dgm:pt>
    <dgm:pt modelId="{3BDDBEEF-7CE4-41E7-B3EE-0635943E34B6}" type="parTrans" cxnId="{5488DD65-0959-472A-AF08-E483205E7FE8}">
      <dgm:prSet custScaleX="2000000" custScaleY="107983"/>
      <dgm:spPr>
        <a:solidFill>
          <a:srgbClr val="002060"/>
        </a:solidFill>
      </dgm:spPr>
      <dgm:t>
        <a:bodyPr/>
        <a:lstStyle/>
        <a:p>
          <a:endParaRPr lang="pt-BR" dirty="0">
            <a:solidFill>
              <a:schemeClr val="bg1"/>
            </a:solidFill>
          </a:endParaRPr>
        </a:p>
      </dgm:t>
    </dgm:pt>
    <dgm:pt modelId="{F5CEA9B8-A4A9-4DBC-88E1-C0807BB0609C}" type="sibTrans" cxnId="{5488DD65-0959-472A-AF08-E483205E7FE8}">
      <dgm:prSet/>
      <dgm:spPr/>
      <dgm:t>
        <a:bodyPr/>
        <a:lstStyle/>
        <a:p>
          <a:endParaRPr lang="pt-BR"/>
        </a:p>
      </dgm:t>
    </dgm:pt>
    <dgm:pt modelId="{CBCE96E5-A1C4-4747-A5EE-6BA9C7554C3A}">
      <dgm:prSet custScaleX="103907" custScaleY="98355" custRadScaleRad="83707" custRadScaleInc="-979"/>
      <dgm:spPr/>
      <dgm:t>
        <a:bodyPr/>
        <a:lstStyle/>
        <a:p>
          <a:endParaRPr lang="pt-BR"/>
        </a:p>
      </dgm:t>
    </dgm:pt>
    <dgm:pt modelId="{3AE3D1C1-7243-424F-B244-313F91E05866}" type="parTrans" cxnId="{AEE22B54-B236-4C76-B4BF-4CA637EF64B3}">
      <dgm:prSet custScaleX="2000000" custScaleY="107983"/>
      <dgm:spPr>
        <a:solidFill>
          <a:srgbClr val="002060"/>
        </a:solidFill>
      </dgm:spPr>
      <dgm:t>
        <a:bodyPr/>
        <a:lstStyle/>
        <a:p>
          <a:endParaRPr lang="pt-BR" dirty="0">
            <a:solidFill>
              <a:schemeClr val="bg1"/>
            </a:solidFill>
          </a:endParaRPr>
        </a:p>
      </dgm:t>
    </dgm:pt>
    <dgm:pt modelId="{194685A5-16DA-4681-8B1D-C2C7D57B0C52}" type="sibTrans" cxnId="{AEE22B54-B236-4C76-B4BF-4CA637EF64B3}">
      <dgm:prSet/>
      <dgm:spPr/>
      <dgm:t>
        <a:bodyPr/>
        <a:lstStyle/>
        <a:p>
          <a:endParaRPr lang="pt-BR"/>
        </a:p>
      </dgm:t>
    </dgm:pt>
    <dgm:pt modelId="{9DCDED62-BF1A-445D-892C-7C4906FBD166}" type="pres">
      <dgm:prSet presAssocID="{A40E5541-8702-433F-A4F9-B3660FB123E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7AB111F-BA11-4DDF-BF1D-2BC30DB809A1}" type="pres">
      <dgm:prSet presAssocID="{18348CD9-8C40-42AE-974E-396101CD07BC}" presName="centerShape" presStyleLbl="node0" presStyleIdx="0" presStyleCnt="1" custScaleX="175930" custScaleY="107983" custLinFactNeighborX="-313" custLinFactNeighborY="14885"/>
      <dgm:spPr/>
      <dgm:t>
        <a:bodyPr/>
        <a:lstStyle/>
        <a:p>
          <a:endParaRPr lang="pt-BR"/>
        </a:p>
      </dgm:t>
    </dgm:pt>
    <dgm:pt modelId="{5E0C53C9-DE72-4783-AEFE-C169CD963EF3}" type="pres">
      <dgm:prSet presAssocID="{F325C727-C84C-4F51-A775-DD34A02EBD5E}" presName="Name9" presStyleLbl="parChTrans1D2" presStyleIdx="0" presStyleCnt="3" custScaleX="2000000" custScaleY="107983"/>
      <dgm:spPr/>
      <dgm:t>
        <a:bodyPr/>
        <a:lstStyle/>
        <a:p>
          <a:endParaRPr lang="pt-BR"/>
        </a:p>
      </dgm:t>
    </dgm:pt>
    <dgm:pt modelId="{66F1FDDA-406B-4FB8-A44D-0DD337258E10}" type="pres">
      <dgm:prSet presAssocID="{F325C727-C84C-4F51-A775-DD34A02EBD5E}" presName="connTx" presStyleLbl="parChTrans1D2" presStyleIdx="0" presStyleCnt="3"/>
      <dgm:spPr/>
      <dgm:t>
        <a:bodyPr/>
        <a:lstStyle/>
        <a:p>
          <a:endParaRPr lang="pt-BR"/>
        </a:p>
      </dgm:t>
    </dgm:pt>
    <dgm:pt modelId="{B24B13D1-897B-410D-806C-8E0380976A12}" type="pres">
      <dgm:prSet presAssocID="{EE408FE8-0D74-45C5-913E-9050E72E5C8C}" presName="node" presStyleLbl="node1" presStyleIdx="0" presStyleCnt="3" custScaleX="134734" custScaleY="98355" custRadScaleRad="74079" custRadScaleInc="-110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40C0CF6-916B-41F5-A991-C89A6ED3E5A9}" type="pres">
      <dgm:prSet presAssocID="{97FAC885-2DED-4D78-9C18-BD9EA9562E78}" presName="Name9" presStyleLbl="parChTrans1D2" presStyleIdx="1" presStyleCnt="3" custScaleX="2000000" custScaleY="107983"/>
      <dgm:spPr/>
      <dgm:t>
        <a:bodyPr/>
        <a:lstStyle/>
        <a:p>
          <a:endParaRPr lang="pt-BR"/>
        </a:p>
      </dgm:t>
    </dgm:pt>
    <dgm:pt modelId="{2DE77C20-7F82-4561-ACE1-0DA1DCBDC897}" type="pres">
      <dgm:prSet presAssocID="{97FAC885-2DED-4D78-9C18-BD9EA9562E78}" presName="connTx" presStyleLbl="parChTrans1D2" presStyleIdx="1" presStyleCnt="3"/>
      <dgm:spPr/>
      <dgm:t>
        <a:bodyPr/>
        <a:lstStyle/>
        <a:p>
          <a:endParaRPr lang="pt-BR"/>
        </a:p>
      </dgm:t>
    </dgm:pt>
    <dgm:pt modelId="{B77C7F5B-1A30-49E5-B6D6-B33676E845A8}" type="pres">
      <dgm:prSet presAssocID="{53DA0ACF-F5FB-467D-9024-BA21B3EEF752}" presName="node" presStyleLbl="node1" presStyleIdx="1" presStyleCnt="3" custScaleX="157992" custScaleY="107983" custRadScaleRad="156488" custRadScaleInc="-3172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9E75DFC-5308-4683-A2A7-B98D873B842A}" type="pres">
      <dgm:prSet presAssocID="{E575F415-F93D-47DE-BF12-A2FC86629DB0}" presName="Name9" presStyleLbl="parChTrans1D2" presStyleIdx="2" presStyleCnt="3" custScaleX="2000000" custScaleY="107983"/>
      <dgm:spPr/>
      <dgm:t>
        <a:bodyPr/>
        <a:lstStyle/>
        <a:p>
          <a:endParaRPr lang="pt-BR"/>
        </a:p>
      </dgm:t>
    </dgm:pt>
    <dgm:pt modelId="{6EBAF6DD-6220-448D-8815-87B804953388}" type="pres">
      <dgm:prSet presAssocID="{E575F415-F93D-47DE-BF12-A2FC86629DB0}" presName="connTx" presStyleLbl="parChTrans1D2" presStyleIdx="2" presStyleCnt="3"/>
      <dgm:spPr/>
      <dgm:t>
        <a:bodyPr/>
        <a:lstStyle/>
        <a:p>
          <a:endParaRPr lang="pt-BR"/>
        </a:p>
      </dgm:t>
    </dgm:pt>
    <dgm:pt modelId="{315B621A-354E-46FB-98A8-6013CECB8468}" type="pres">
      <dgm:prSet presAssocID="{0F4662EE-B510-474B-932D-80026DD5CE71}" presName="node" presStyleLbl="node1" presStyleIdx="2" presStyleCnt="3" custScaleX="117566" custScaleY="107983" custRadScaleRad="157654" custRadScaleInc="3185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F25014A-5A09-44D7-AA09-128C6727CEE4}" srcId="{18348CD9-8C40-42AE-974E-396101CD07BC}" destId="{53DA0ACF-F5FB-467D-9024-BA21B3EEF752}" srcOrd="1" destOrd="0" parTransId="{97FAC885-2DED-4D78-9C18-BD9EA9562E78}" sibTransId="{613E00CA-F970-4C8E-8EA5-D6D7457E6114}"/>
    <dgm:cxn modelId="{9F939C65-F236-4F63-A7B3-4AE6046EA701}" type="presOf" srcId="{97FAC885-2DED-4D78-9C18-BD9EA9562E78}" destId="{D40C0CF6-916B-41F5-A991-C89A6ED3E5A9}" srcOrd="0" destOrd="0" presId="urn:microsoft.com/office/officeart/2005/8/layout/radial1"/>
    <dgm:cxn modelId="{37C4DEB7-98EA-4ED4-B6C9-9330C9DB8D51}" type="presOf" srcId="{E575F415-F93D-47DE-BF12-A2FC86629DB0}" destId="{89E75DFC-5308-4683-A2A7-B98D873B842A}" srcOrd="0" destOrd="0" presId="urn:microsoft.com/office/officeart/2005/8/layout/radial1"/>
    <dgm:cxn modelId="{9498FA70-10A0-4EA6-BD92-8E394F9E8E88}" srcId="{A40E5541-8702-433F-A4F9-B3660FB123E2}" destId="{F5BB8154-E5F4-4BEA-B17A-63469D13EDBE}" srcOrd="3" destOrd="0" parTransId="{C30AC83F-5F01-458F-AA86-B246149A34C2}" sibTransId="{555462A9-4809-483B-A5F6-6768BED8DA87}"/>
    <dgm:cxn modelId="{B1A5776F-9245-4F5B-AF76-CA6675A24C0B}" type="presOf" srcId="{E575F415-F93D-47DE-BF12-A2FC86629DB0}" destId="{6EBAF6DD-6220-448D-8815-87B804953388}" srcOrd="1" destOrd="0" presId="urn:microsoft.com/office/officeart/2005/8/layout/radial1"/>
    <dgm:cxn modelId="{8CD7C6CD-F123-4B95-8BE3-85ED99F8EF0C}" srcId="{A40E5541-8702-433F-A4F9-B3660FB123E2}" destId="{7C5DCF45-B882-443E-8DF3-1B0EA5C80C2E}" srcOrd="1" destOrd="0" parTransId="{9DBD58BE-3572-420B-A9FC-A0837CBBE85E}" sibTransId="{546AF971-A8D3-4A1C-BA9A-0563C19B0AB3}"/>
    <dgm:cxn modelId="{9505C97F-0E58-42C3-B4AD-DD451BD695F5}" type="presOf" srcId="{0F4662EE-B510-474B-932D-80026DD5CE71}" destId="{315B621A-354E-46FB-98A8-6013CECB8468}" srcOrd="0" destOrd="0" presId="urn:microsoft.com/office/officeart/2005/8/layout/radial1"/>
    <dgm:cxn modelId="{41CD4372-0BE7-4421-B852-D17719CC6CD9}" srcId="{18348CD9-8C40-42AE-974E-396101CD07BC}" destId="{0F4662EE-B510-474B-932D-80026DD5CE71}" srcOrd="2" destOrd="0" parTransId="{E575F415-F93D-47DE-BF12-A2FC86629DB0}" sibTransId="{3222ABE3-A165-400A-9F24-634F322BAF51}"/>
    <dgm:cxn modelId="{9BEA4846-58FA-42C4-9849-15F093B932F0}" srcId="{18348CD9-8C40-42AE-974E-396101CD07BC}" destId="{EE408FE8-0D74-45C5-913E-9050E72E5C8C}" srcOrd="0" destOrd="0" parTransId="{F325C727-C84C-4F51-A775-DD34A02EBD5E}" sibTransId="{45F18B92-0BBD-435A-81AF-4ECF17D3B84B}"/>
    <dgm:cxn modelId="{99CA3B9C-76A0-4E55-A7CC-797BAAF5EAAE}" type="presOf" srcId="{53DA0ACF-F5FB-467D-9024-BA21B3EEF752}" destId="{B77C7F5B-1A30-49E5-B6D6-B33676E845A8}" srcOrd="0" destOrd="0" presId="urn:microsoft.com/office/officeart/2005/8/layout/radial1"/>
    <dgm:cxn modelId="{DBC9543A-6846-4E45-96AF-51FD650D323B}" type="presOf" srcId="{EE408FE8-0D74-45C5-913E-9050E72E5C8C}" destId="{B24B13D1-897B-410D-806C-8E0380976A12}" srcOrd="0" destOrd="0" presId="urn:microsoft.com/office/officeart/2005/8/layout/radial1"/>
    <dgm:cxn modelId="{BA8383E6-C421-428C-B4CF-1486283856E4}" type="presOf" srcId="{A40E5541-8702-433F-A4F9-B3660FB123E2}" destId="{9DCDED62-BF1A-445D-892C-7C4906FBD166}" srcOrd="0" destOrd="0" presId="urn:microsoft.com/office/officeart/2005/8/layout/radial1"/>
    <dgm:cxn modelId="{AEE22B54-B236-4C76-B4BF-4CA637EF64B3}" srcId="{A40E5541-8702-433F-A4F9-B3660FB123E2}" destId="{CBCE96E5-A1C4-4747-A5EE-6BA9C7554C3A}" srcOrd="6" destOrd="0" parTransId="{3AE3D1C1-7243-424F-B244-313F91E05866}" sibTransId="{194685A5-16DA-4681-8B1D-C2C7D57B0C52}"/>
    <dgm:cxn modelId="{3E796666-395E-4726-AC2D-8BF703693ECA}" srcId="{A40E5541-8702-433F-A4F9-B3660FB123E2}" destId="{5614B9F1-77C5-4164-B6D9-B9345BF37ACE}" srcOrd="2" destOrd="0" parTransId="{4BD2F724-E367-42EB-9785-470400BA6BF3}" sibTransId="{121D9FF6-8CF3-4E50-BE20-0C35BE0886F6}"/>
    <dgm:cxn modelId="{393C343B-929F-499C-BF33-7785CDF1AD49}" type="presOf" srcId="{F325C727-C84C-4F51-A775-DD34A02EBD5E}" destId="{5E0C53C9-DE72-4783-AEFE-C169CD963EF3}" srcOrd="0" destOrd="0" presId="urn:microsoft.com/office/officeart/2005/8/layout/radial1"/>
    <dgm:cxn modelId="{A37ED9CA-9445-4CAC-9A4E-F9BD1AABD743}" type="presOf" srcId="{97FAC885-2DED-4D78-9C18-BD9EA9562E78}" destId="{2DE77C20-7F82-4561-ACE1-0DA1DCBDC897}" srcOrd="1" destOrd="0" presId="urn:microsoft.com/office/officeart/2005/8/layout/radial1"/>
    <dgm:cxn modelId="{B864A642-3F84-436C-BD11-94D6FD9F7AB3}" srcId="{A40E5541-8702-433F-A4F9-B3660FB123E2}" destId="{18348CD9-8C40-42AE-974E-396101CD07BC}" srcOrd="0" destOrd="0" parTransId="{D01F2001-3573-44AE-B85A-F25A010C45B2}" sibTransId="{DB2EF2B1-7EC8-4C9C-BEAA-282F350001A7}"/>
    <dgm:cxn modelId="{4BA0B158-495C-44D5-9D3A-24B84A3FE110}" type="presOf" srcId="{F325C727-C84C-4F51-A775-DD34A02EBD5E}" destId="{66F1FDDA-406B-4FB8-A44D-0DD337258E10}" srcOrd="1" destOrd="0" presId="urn:microsoft.com/office/officeart/2005/8/layout/radial1"/>
    <dgm:cxn modelId="{5488DD65-0959-472A-AF08-E483205E7FE8}" srcId="{A40E5541-8702-433F-A4F9-B3660FB123E2}" destId="{DBA57263-1112-4608-BFEA-43D4C3D4376C}" srcOrd="5" destOrd="0" parTransId="{3BDDBEEF-7CE4-41E7-B3EE-0635943E34B6}" sibTransId="{F5CEA9B8-A4A9-4DBC-88E1-C0807BB0609C}"/>
    <dgm:cxn modelId="{68C41864-F554-48B4-8088-3D5C495A9530}" srcId="{A40E5541-8702-433F-A4F9-B3660FB123E2}" destId="{7CAF7915-A532-4CD7-811D-1BC62DC15614}" srcOrd="4" destOrd="0" parTransId="{7256C1ED-F793-4F8D-9627-EB3CEAA707FA}" sibTransId="{4FE46D41-4199-4D14-AA12-5BF5FABC7EF6}"/>
    <dgm:cxn modelId="{407493AD-9C51-4B65-AF47-860FF1CDF83F}" type="presOf" srcId="{18348CD9-8C40-42AE-974E-396101CD07BC}" destId="{E7AB111F-BA11-4DDF-BF1D-2BC30DB809A1}" srcOrd="0" destOrd="0" presId="urn:microsoft.com/office/officeart/2005/8/layout/radial1"/>
    <dgm:cxn modelId="{791FDC96-1FAA-4BF3-9A38-FF345D0E54FF}" type="presParOf" srcId="{9DCDED62-BF1A-445D-892C-7C4906FBD166}" destId="{E7AB111F-BA11-4DDF-BF1D-2BC30DB809A1}" srcOrd="0" destOrd="0" presId="urn:microsoft.com/office/officeart/2005/8/layout/radial1"/>
    <dgm:cxn modelId="{BE1D965E-3C39-46AE-B259-132A121D69D0}" type="presParOf" srcId="{9DCDED62-BF1A-445D-892C-7C4906FBD166}" destId="{5E0C53C9-DE72-4783-AEFE-C169CD963EF3}" srcOrd="1" destOrd="0" presId="urn:microsoft.com/office/officeart/2005/8/layout/radial1"/>
    <dgm:cxn modelId="{CFBE9AAB-BD7A-450D-9902-AA7884C18A93}" type="presParOf" srcId="{5E0C53C9-DE72-4783-AEFE-C169CD963EF3}" destId="{66F1FDDA-406B-4FB8-A44D-0DD337258E10}" srcOrd="0" destOrd="0" presId="urn:microsoft.com/office/officeart/2005/8/layout/radial1"/>
    <dgm:cxn modelId="{BF7A7C46-E9AE-40CC-9830-8371A3FB44F7}" type="presParOf" srcId="{9DCDED62-BF1A-445D-892C-7C4906FBD166}" destId="{B24B13D1-897B-410D-806C-8E0380976A12}" srcOrd="2" destOrd="0" presId="urn:microsoft.com/office/officeart/2005/8/layout/radial1"/>
    <dgm:cxn modelId="{363DA06F-841D-4DF0-913A-6CB4B47AC790}" type="presParOf" srcId="{9DCDED62-BF1A-445D-892C-7C4906FBD166}" destId="{D40C0CF6-916B-41F5-A991-C89A6ED3E5A9}" srcOrd="3" destOrd="0" presId="urn:microsoft.com/office/officeart/2005/8/layout/radial1"/>
    <dgm:cxn modelId="{7DFDA37F-C787-40BD-9A5A-823C856E727F}" type="presParOf" srcId="{D40C0CF6-916B-41F5-A991-C89A6ED3E5A9}" destId="{2DE77C20-7F82-4561-ACE1-0DA1DCBDC897}" srcOrd="0" destOrd="0" presId="urn:microsoft.com/office/officeart/2005/8/layout/radial1"/>
    <dgm:cxn modelId="{657CF2D2-C2CB-4723-A15D-052C81F1B204}" type="presParOf" srcId="{9DCDED62-BF1A-445D-892C-7C4906FBD166}" destId="{B77C7F5B-1A30-49E5-B6D6-B33676E845A8}" srcOrd="4" destOrd="0" presId="urn:microsoft.com/office/officeart/2005/8/layout/radial1"/>
    <dgm:cxn modelId="{C2C18FA9-B416-447D-AD3D-5A6D4F449671}" type="presParOf" srcId="{9DCDED62-BF1A-445D-892C-7C4906FBD166}" destId="{89E75DFC-5308-4683-A2A7-B98D873B842A}" srcOrd="5" destOrd="0" presId="urn:microsoft.com/office/officeart/2005/8/layout/radial1"/>
    <dgm:cxn modelId="{07338DA3-3448-4D0D-B54B-96EDF6A72A54}" type="presParOf" srcId="{89E75DFC-5308-4683-A2A7-B98D873B842A}" destId="{6EBAF6DD-6220-448D-8815-87B804953388}" srcOrd="0" destOrd="0" presId="urn:microsoft.com/office/officeart/2005/8/layout/radial1"/>
    <dgm:cxn modelId="{9A08FFA4-E2D9-4668-AE7E-D4292137F80F}" type="presParOf" srcId="{9DCDED62-BF1A-445D-892C-7C4906FBD166}" destId="{315B621A-354E-46FB-98A8-6013CECB8468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AB111F-BA11-4DDF-BF1D-2BC30DB809A1}">
      <dsp:nvSpPr>
        <dsp:cNvPr id="0" name=""/>
        <dsp:cNvSpPr/>
      </dsp:nvSpPr>
      <dsp:spPr>
        <a:xfrm>
          <a:off x="4640104" y="2273587"/>
          <a:ext cx="2441933" cy="1498819"/>
        </a:xfrm>
        <a:prstGeom prst="ellipse">
          <a:avLst/>
        </a:prstGeom>
        <a:solidFill>
          <a:srgbClr val="FFC00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kern="1200" dirty="0" smtClean="0">
              <a:solidFill>
                <a:schemeClr val="tx1"/>
              </a:solidFill>
            </a:rPr>
            <a:t>Secretaria de Planejamento e Orçamento – </a:t>
          </a:r>
          <a:r>
            <a:rPr lang="pt-BR" sz="1800" b="1" kern="1200" dirty="0" smtClean="0">
              <a:solidFill>
                <a:schemeClr val="tx1"/>
              </a:solidFill>
            </a:rPr>
            <a:t>Órgão Central </a:t>
          </a:r>
          <a:endParaRPr lang="pt-BR" sz="1800" b="1" kern="1200" dirty="0">
            <a:solidFill>
              <a:schemeClr val="tx1"/>
            </a:solidFill>
          </a:endParaRPr>
        </a:p>
      </dsp:txBody>
      <dsp:txXfrm>
        <a:off x="4640104" y="2273587"/>
        <a:ext cx="2441933" cy="1498819"/>
      </dsp:txXfrm>
    </dsp:sp>
    <dsp:sp modelId="{5E0C53C9-DE72-4783-AEFE-C169CD963EF3}">
      <dsp:nvSpPr>
        <dsp:cNvPr id="0" name=""/>
        <dsp:cNvSpPr/>
      </dsp:nvSpPr>
      <dsp:spPr>
        <a:xfrm rot="16192321">
          <a:off x="5636198" y="2040499"/>
          <a:ext cx="445402" cy="20776"/>
        </a:xfrm>
        <a:custGeom>
          <a:avLst/>
          <a:gdLst/>
          <a:ahLst/>
          <a:cxnLst/>
          <a:rect l="0" t="0" r="0" b="0"/>
          <a:pathLst>
            <a:path>
              <a:moveTo>
                <a:pt x="0" y="10388"/>
              </a:moveTo>
              <a:lnTo>
                <a:pt x="445402" y="10388"/>
              </a:lnTo>
            </a:path>
          </a:pathLst>
        </a:custGeom>
        <a:noFill/>
        <a:ln w="28575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500" kern="1200" dirty="0">
            <a:solidFill>
              <a:schemeClr val="bg1"/>
            </a:solidFill>
          </a:endParaRPr>
        </a:p>
      </dsp:txBody>
      <dsp:txXfrm rot="16192321">
        <a:off x="5636198" y="2038863"/>
        <a:ext cx="445402" cy="24047"/>
      </dsp:txXfrm>
    </dsp:sp>
    <dsp:sp modelId="{B24B13D1-897B-410D-806C-8E0380976A12}">
      <dsp:nvSpPr>
        <dsp:cNvPr id="0" name=""/>
        <dsp:cNvSpPr/>
      </dsp:nvSpPr>
      <dsp:spPr>
        <a:xfrm>
          <a:off x="4921813" y="463006"/>
          <a:ext cx="1870127" cy="1365181"/>
        </a:xfrm>
        <a:prstGeom prst="ellipse">
          <a:avLst/>
        </a:prstGeom>
        <a:solidFill>
          <a:schemeClr val="accent3">
            <a:lumMod val="5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solidFill>
                <a:schemeClr val="bg1"/>
              </a:solidFill>
            </a:rPr>
            <a:t>Casa Civil</a:t>
          </a:r>
          <a:endParaRPr lang="pt-BR" sz="2400" kern="1200" dirty="0">
            <a:solidFill>
              <a:schemeClr val="bg1"/>
            </a:solidFill>
          </a:endParaRPr>
        </a:p>
      </dsp:txBody>
      <dsp:txXfrm>
        <a:off x="4921813" y="463006"/>
        <a:ext cx="1870127" cy="1365181"/>
      </dsp:txXfrm>
    </dsp:sp>
    <dsp:sp modelId="{D40C0CF6-916B-41F5-A991-C89A6ED3E5A9}">
      <dsp:nvSpPr>
        <dsp:cNvPr id="0" name=""/>
        <dsp:cNvSpPr/>
      </dsp:nvSpPr>
      <dsp:spPr>
        <a:xfrm rot="7">
          <a:off x="7082037" y="3012612"/>
          <a:ext cx="471360" cy="20776"/>
        </a:xfrm>
        <a:custGeom>
          <a:avLst/>
          <a:gdLst/>
          <a:ahLst/>
          <a:cxnLst/>
          <a:rect l="0" t="0" r="0" b="0"/>
          <a:pathLst>
            <a:path>
              <a:moveTo>
                <a:pt x="0" y="10388"/>
              </a:moveTo>
              <a:lnTo>
                <a:pt x="471360" y="10388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500" kern="1200" dirty="0">
            <a:solidFill>
              <a:schemeClr val="bg1"/>
            </a:solidFill>
          </a:endParaRPr>
        </a:p>
      </dsp:txBody>
      <dsp:txXfrm rot="7">
        <a:off x="7082037" y="3010275"/>
        <a:ext cx="471360" cy="25449"/>
      </dsp:txXfrm>
    </dsp:sp>
    <dsp:sp modelId="{B77C7F5B-1A30-49E5-B6D6-B33676E845A8}">
      <dsp:nvSpPr>
        <dsp:cNvPr id="0" name=""/>
        <dsp:cNvSpPr/>
      </dsp:nvSpPr>
      <dsp:spPr>
        <a:xfrm>
          <a:off x="7553397" y="2273593"/>
          <a:ext cx="2192951" cy="1498819"/>
        </a:xfrm>
        <a:prstGeom prst="ellipse">
          <a:avLst/>
        </a:prstGeom>
        <a:solidFill>
          <a:srgbClr val="002060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solidFill>
                <a:schemeClr val="bg1"/>
              </a:solidFill>
            </a:rPr>
            <a:t>Secretaria de Administração Pública</a:t>
          </a:r>
          <a:endParaRPr lang="pt-BR" sz="1600" kern="1200" dirty="0">
            <a:solidFill>
              <a:schemeClr val="bg1"/>
            </a:solidFill>
          </a:endParaRPr>
        </a:p>
      </dsp:txBody>
      <dsp:txXfrm>
        <a:off x="7553397" y="2273593"/>
        <a:ext cx="2192951" cy="1498819"/>
      </dsp:txXfrm>
    </dsp:sp>
    <dsp:sp modelId="{89E75DFC-5308-4683-A2A7-B98D873B842A}">
      <dsp:nvSpPr>
        <dsp:cNvPr id="0" name=""/>
        <dsp:cNvSpPr/>
      </dsp:nvSpPr>
      <dsp:spPr>
        <a:xfrm rot="10799999">
          <a:off x="3889349" y="3012609"/>
          <a:ext cx="750754" cy="20776"/>
        </a:xfrm>
        <a:custGeom>
          <a:avLst/>
          <a:gdLst/>
          <a:ahLst/>
          <a:cxnLst/>
          <a:rect l="0" t="0" r="0" b="0"/>
          <a:pathLst>
            <a:path>
              <a:moveTo>
                <a:pt x="0" y="10388"/>
              </a:moveTo>
              <a:lnTo>
                <a:pt x="750754" y="10388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500" kern="1200" dirty="0">
            <a:solidFill>
              <a:schemeClr val="bg1"/>
            </a:solidFill>
          </a:endParaRPr>
        </a:p>
      </dsp:txBody>
      <dsp:txXfrm rot="10799999">
        <a:off x="3889349" y="3002730"/>
        <a:ext cx="750754" cy="40534"/>
      </dsp:txXfrm>
    </dsp:sp>
    <dsp:sp modelId="{315B621A-354E-46FB-98A8-6013CECB8468}">
      <dsp:nvSpPr>
        <dsp:cNvPr id="0" name=""/>
        <dsp:cNvSpPr/>
      </dsp:nvSpPr>
      <dsp:spPr>
        <a:xfrm>
          <a:off x="2257516" y="2273588"/>
          <a:ext cx="1631832" cy="1498819"/>
        </a:xfrm>
        <a:prstGeom prst="ellipse">
          <a:avLst/>
        </a:prstGeom>
        <a:solidFill>
          <a:srgbClr val="456327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solidFill>
                <a:schemeClr val="bg1"/>
              </a:solidFill>
            </a:rPr>
            <a:t>Secretaria de Fazenda</a:t>
          </a:r>
          <a:endParaRPr lang="pt-BR" sz="1800" kern="1200" dirty="0">
            <a:solidFill>
              <a:schemeClr val="bg1"/>
            </a:solidFill>
          </a:endParaRPr>
        </a:p>
      </dsp:txBody>
      <dsp:txXfrm>
        <a:off x="2257516" y="2273588"/>
        <a:ext cx="1631832" cy="14988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0034" tIns="45017" rIns="90034" bIns="4501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0034" tIns="45017" rIns="90034" bIns="4501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B58032F-07A8-48B8-8FD5-4151DEB06A59}" type="datetimeFigureOut">
              <a:rPr lang="pt-BR"/>
              <a:pPr>
                <a:defRPr/>
              </a:pPr>
              <a:t>11/06/2014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0034" tIns="45017" rIns="90034" bIns="4501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0034" tIns="45017" rIns="90034" bIns="4501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81AF1D-0C1C-4BEF-BC20-F64D10CCCC3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446135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0034" tIns="45017" rIns="90034" bIns="4501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0034" tIns="45017" rIns="90034" bIns="4501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CECA68-777C-4908-824E-3FBCDC0235FF}" type="datetimeFigureOut">
              <a:rPr lang="pt-BR"/>
              <a:pPr>
                <a:defRPr/>
              </a:pPr>
              <a:t>11/06/2014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34" tIns="45017" rIns="90034" bIns="45017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1038" y="4716463"/>
            <a:ext cx="5435600" cy="4464050"/>
          </a:xfrm>
          <a:prstGeom prst="rect">
            <a:avLst/>
          </a:prstGeom>
        </p:spPr>
        <p:txBody>
          <a:bodyPr vert="horz" lIns="90034" tIns="45017" rIns="90034" bIns="45017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0034" tIns="45017" rIns="90034" bIns="4501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0034" tIns="45017" rIns="90034" bIns="4501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41BEDF-3B80-4990-9B90-21697E244AD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554788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806264-9555-4638-A181-643B608E7910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90AED2-18F3-4716-BEAD-CEF94D94DE06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317517-186A-4174-BC90-482E55AEB8A0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B7D98D-EAC1-4EBC-9784-108AE5EE120F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6BADDA-04E2-4719-9E0A-55F49C92ACAA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BD9936-5DE8-42BF-8C74-8B92A424BC04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7B3D33-ED4B-49F7-B9BD-1A33B0405CBC}" type="slidenum">
              <a:rPr lang="pt-BR" smtClean="0"/>
              <a:pPr>
                <a:defRPr/>
              </a:pPr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A0AAB7-EB28-47A8-8B5E-5F39A4817D6A}" type="slidenum">
              <a:rPr lang="pt-BR" smtClean="0"/>
              <a:pPr>
                <a:defRPr/>
              </a:pPr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D5B428-F78D-4CDB-B8BF-893C443DB838}" type="slidenum">
              <a:rPr lang="pt-BR" smtClean="0"/>
              <a:pPr>
                <a:defRPr/>
              </a:pPr>
              <a:t>20</a:t>
            </a:fld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DE86A7-D2D6-40B3-A989-BA8DDE3094CF}" type="slidenum">
              <a:rPr lang="pt-BR" smtClean="0"/>
              <a:pPr>
                <a:defRPr/>
              </a:pPr>
              <a:t>21</a:t>
            </a:fld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87175C-2AD6-43C7-8810-7EED6206E0AD}" type="slidenum">
              <a:rPr lang="pt-BR" smtClean="0"/>
              <a:pPr>
                <a:defRPr/>
              </a:pPr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52B959-1297-4E8B-9512-02C11044BEE1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87175C-2AD6-43C7-8810-7EED6206E0AD}" type="slidenum">
              <a:rPr lang="pt-BR" smtClean="0"/>
              <a:pPr>
                <a:defRPr/>
              </a:pPr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87175C-2AD6-43C7-8810-7EED6206E0AD}" type="slidenum">
              <a:rPr lang="pt-BR" smtClean="0"/>
              <a:pPr>
                <a:defRPr/>
              </a:pPr>
              <a:t>24</a:t>
            </a:fld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ED6A36-6F2C-4603-8E27-66797AE2C604}" type="slidenum">
              <a:rPr lang="pt-BR" smtClean="0"/>
              <a:pPr>
                <a:defRPr/>
              </a:pPr>
              <a:t>25</a:t>
            </a:fld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A69421-0154-4099-B18B-1F0726D6B4B3}" type="slidenum">
              <a:rPr lang="pt-BR" smtClean="0"/>
              <a:pPr>
                <a:defRPr/>
              </a:pPr>
              <a:t>26</a:t>
            </a:fld>
            <a:endParaRPr 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28C377-A2ED-45F3-9FB1-63B6835A9374}" type="slidenum">
              <a:rPr lang="pt-BR" smtClean="0"/>
              <a:pPr>
                <a:defRPr/>
              </a:pPr>
              <a:t>27</a:t>
            </a:fld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4FC9EA-EE04-4CA4-9F55-9A9493F7F8B3}" type="slidenum">
              <a:rPr lang="pt-BR" smtClean="0"/>
              <a:pPr>
                <a:defRPr/>
              </a:pPr>
              <a:t>29</a:t>
            </a:fld>
            <a:endParaRPr lang="pt-B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2411E5-64F2-43C7-A007-122E0D44376B}" type="slidenum">
              <a:rPr lang="pt-BR" smtClean="0"/>
              <a:pPr>
                <a:defRPr/>
              </a:pPr>
              <a:t>30</a:t>
            </a:fld>
            <a:endParaRPr 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03165C-28FF-4229-9C97-860614B91041}" type="slidenum">
              <a:rPr lang="pt-BR" smtClean="0"/>
              <a:pPr>
                <a:defRPr/>
              </a:pPr>
              <a:t>31</a:t>
            </a:fld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B38197-EDB5-47C7-9DBE-3D4E74430E20}" type="slidenum">
              <a:rPr lang="pt-BR" smtClean="0"/>
              <a:pPr>
                <a:defRPr/>
              </a:pPr>
              <a:t>32</a:t>
            </a:fld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5379A8-D93A-4BCF-9879-D3AFD80844ED}" type="slidenum">
              <a:rPr lang="pt-BR" smtClean="0"/>
              <a:pPr>
                <a:defRPr/>
              </a:pPr>
              <a:t>33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365A63-742F-475B-A289-915EBBA0A0B0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491E66-3722-45B4-B188-CADDB0AD3E7B}" type="slidenum">
              <a:rPr lang="pt-BR" smtClean="0"/>
              <a:pPr>
                <a:defRPr/>
              </a:pPr>
              <a:t>34</a:t>
            </a:fld>
            <a:endParaRPr 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67C915-C500-498A-9486-08911E22DBD9}" type="slidenum">
              <a:rPr lang="pt-BR" smtClean="0"/>
              <a:pPr>
                <a:defRPr/>
              </a:pPr>
              <a:t>35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26C0C5-1C11-4077-B371-7CAA2C42A184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62372E-EC7C-48C9-819B-D1BA3C49EB26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C01EF4E-1A5A-4736-AADF-C2D3DC1E7991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BD683A-49B4-4F73-BCB7-9286FA2D923C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1A9D00-FA40-4544-B2D8-965BF39B7C88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1800" smtClean="0"/>
              <a:t>No primerio tópico do nosso roteiro a proposta é apresentar a execução orçamentária do exercício de 2012 abrangendo o comportamento das receitas e despesas  realizadas.</a:t>
            </a:r>
          </a:p>
          <a:p>
            <a:r>
              <a:rPr lang="pt-BR" altLang="pt-BR" sz="1800" smtClean="0"/>
              <a:t>Para falar do ano de 2012  é necessário rever a expectativa do cenário macro econômico para elaboração da proposta orçamentária e os índices efetivados no exercício. 2012 foi o ano em  o cenário previsto era de forte crescimento do PIB, queda da inflação, aumento da renda, pleno emprego onde a estimativa de cresc. Do PIB era de 4,5%, e de inflação de 4,0%.</a:t>
            </a:r>
          </a:p>
          <a:p>
            <a:r>
              <a:rPr lang="pt-BR" altLang="pt-BR" sz="1800" smtClean="0"/>
              <a:t>Piora da crise internacional e queda do PIB agropecuário foram alguns dos fatores que levaram que o pib variasse apenas 0,9% e a inflação apurada em 5,8%.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411192-970F-437F-994F-52D1E7B66778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53862-88C6-438A-A8C6-8BC9BD8627B8}" type="datetimeFigureOut">
              <a:rPr lang="pt-BR"/>
              <a:pPr>
                <a:defRPr/>
              </a:pPr>
              <a:t>11/06/2014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04295-E4AB-4EA5-8548-0FDFB68F61B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E83CD-9CB2-4BDA-8D96-32B4E911B553}" type="datetimeFigureOut">
              <a:rPr lang="pt-BR"/>
              <a:pPr>
                <a:defRPr/>
              </a:pPr>
              <a:t>11/06/2014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A14FF-F55E-403E-A9F0-42A5D581D5E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B0C4F-BEC8-4ACA-BFF9-8A83FD755CCE}" type="datetimeFigureOut">
              <a:rPr lang="pt-BR"/>
              <a:pPr>
                <a:defRPr/>
              </a:pPr>
              <a:t>11/06/2014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D4AAF-9B15-4723-A03D-F6E7F7C97A2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0D0AA-61C7-475C-8945-4B1D79B9153E}" type="datetimeFigureOut">
              <a:rPr lang="pt-BR"/>
              <a:pPr>
                <a:defRPr/>
              </a:pPr>
              <a:t>11/06/2014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7FE1A-AEE2-4C0E-A1AB-EDE64B00372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EB258-C162-4881-9150-1FBC61CAC58F}" type="datetimeFigureOut">
              <a:rPr lang="pt-BR"/>
              <a:pPr>
                <a:defRPr/>
              </a:pPr>
              <a:t>11/06/2014</a:t>
            </a:fld>
            <a:endParaRPr lang="pt-B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FA9CC-8295-4939-AEFE-53C13030067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A2E29-4240-406F-9519-0912D09CDC38}" type="datetimeFigureOut">
              <a:rPr lang="pt-BR"/>
              <a:pPr>
                <a:defRPr/>
              </a:pPr>
              <a:t>11/06/2014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B0973-866F-4209-AE47-197E56AB6D9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FD8DC-1BCE-4648-A562-19D9E50624D7}" type="datetimeFigureOut">
              <a:rPr lang="pt-BR"/>
              <a:pPr>
                <a:defRPr/>
              </a:pPr>
              <a:t>11/06/2014</a:t>
            </a:fld>
            <a:endParaRPr lang="pt-B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9D815-0B98-49ED-8993-7891D50B01C6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BD63D-16B9-4494-A320-43F2E54A8774}" type="datetimeFigureOut">
              <a:rPr lang="pt-BR"/>
              <a:pPr>
                <a:defRPr/>
              </a:pPr>
              <a:t>11/06/2014</a:t>
            </a:fld>
            <a:endParaRPr lang="pt-B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8AD89-9C6C-4523-A83E-CE5478DA85C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E73F6-49CF-4073-BCC5-8CFC427F902A}" type="datetimeFigureOut">
              <a:rPr lang="pt-BR"/>
              <a:pPr>
                <a:defRPr/>
              </a:pPr>
              <a:t>11/06/2014</a:t>
            </a:fld>
            <a:endParaRPr lang="pt-BR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45A3A-0608-4815-BE87-9B4C7D28BCE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74B53-A30D-437F-999D-EC2BB6ADC460}" type="datetimeFigureOut">
              <a:rPr lang="pt-BR"/>
              <a:pPr>
                <a:defRPr/>
              </a:pPr>
              <a:t>11/06/2014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DCE6F-910E-4D79-9F08-4477E75D4EA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A8D80-D5CE-4331-B1AF-02AC2A92BB0D}" type="datetimeFigureOut">
              <a:rPr lang="pt-BR"/>
              <a:pPr>
                <a:defRPr/>
              </a:pPr>
              <a:t>11/06/2014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39B32-BE01-422C-A051-EF4285E211C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  <a:endParaRPr lang="en-US" altLang="pt-B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32AF4601-C652-448A-AD8E-6425214DD07C}" type="datetimeFigureOut">
              <a:rPr lang="pt-BR"/>
              <a:pPr>
                <a:defRPr/>
              </a:pPr>
              <a:t>11/06/2014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2243BA1C-1DD2-4EC9-B28C-A2F56E1A2DC5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21" r:id="rId1"/>
    <p:sldLayoutId id="2147484822" r:id="rId2"/>
    <p:sldLayoutId id="2147484831" r:id="rId3"/>
    <p:sldLayoutId id="2147484823" r:id="rId4"/>
    <p:sldLayoutId id="2147484824" r:id="rId5"/>
    <p:sldLayoutId id="2147484825" r:id="rId6"/>
    <p:sldLayoutId id="2147484826" r:id="rId7"/>
    <p:sldLayoutId id="2147484827" r:id="rId8"/>
    <p:sldLayoutId id="2147484828" r:id="rId9"/>
    <p:sldLayoutId id="2147484829" r:id="rId10"/>
    <p:sldLayoutId id="2147484830" r:id="rId11"/>
  </p:sldLayoutIdLst>
  <p:transition spd="slow">
    <p:cover/>
  </p:transition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plan.df.gov.br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orcamento@seplan.df.gov.br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0" y="188913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DISTRITO FEDERAL</a:t>
            </a:r>
          </a:p>
          <a:p>
            <a:pPr algn="ctr">
              <a:defRPr/>
            </a:pPr>
            <a:r>
              <a:rPr lang="pt-BR" sz="24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Secretaria de Estado de Planejamento e Orçamento</a:t>
            </a:r>
          </a:p>
        </p:txBody>
      </p:sp>
      <p:sp>
        <p:nvSpPr>
          <p:cNvPr id="3077" name="Rectangle 17"/>
          <p:cNvSpPr>
            <a:spLocks noChangeArrowheads="1"/>
          </p:cNvSpPr>
          <p:nvPr/>
        </p:nvSpPr>
        <p:spPr bwMode="auto">
          <a:xfrm>
            <a:off x="0" y="1196975"/>
            <a:ext cx="9144000" cy="36513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 flipV="1">
            <a:off x="1588" y="6631384"/>
            <a:ext cx="9144000" cy="2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 Box 20"/>
          <p:cNvSpPr txBox="1">
            <a:spLocks noChangeArrowheads="1"/>
          </p:cNvSpPr>
          <p:nvPr/>
        </p:nvSpPr>
        <p:spPr bwMode="auto">
          <a:xfrm>
            <a:off x="-11113" y="3141663"/>
            <a:ext cx="9144001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4800" b="1" dirty="0">
                <a:solidFill>
                  <a:srgbClr val="33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PLOA 2015</a:t>
            </a:r>
          </a:p>
        </p:txBody>
      </p:sp>
      <p:sp>
        <p:nvSpPr>
          <p:cNvPr id="3081" name="Text Box 24"/>
          <p:cNvSpPr txBox="1">
            <a:spLocks noChangeArrowheads="1"/>
          </p:cNvSpPr>
          <p:nvPr/>
        </p:nvSpPr>
        <p:spPr bwMode="auto">
          <a:xfrm>
            <a:off x="34925" y="5995988"/>
            <a:ext cx="9109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sz="2400" b="1">
                <a:solidFill>
                  <a:srgbClr val="333300"/>
                </a:solidFill>
              </a:rPr>
              <a:t>REUNIÃO TÉCNICA COM OS SETORIAIS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0" y="188913"/>
            <a:ext cx="914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CRONOGRAMA RESUMIDO DO PROCESSO</a:t>
            </a:r>
          </a:p>
        </p:txBody>
      </p:sp>
      <p:sp>
        <p:nvSpPr>
          <p:cNvPr id="13319" name="Rectangle 19"/>
          <p:cNvSpPr>
            <a:spLocks noChangeArrowheads="1"/>
          </p:cNvSpPr>
          <p:nvPr/>
        </p:nvSpPr>
        <p:spPr bwMode="auto">
          <a:xfrm flipV="1">
            <a:off x="-30163" y="6597352"/>
            <a:ext cx="9144001" cy="28803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34938" y="980728"/>
          <a:ext cx="8874125" cy="5400599"/>
        </p:xfrm>
        <a:graphic>
          <a:graphicData uri="http://schemas.openxmlformats.org/drawingml/2006/table">
            <a:tbl>
              <a:tblPr/>
              <a:tblGrid>
                <a:gridCol w="5299182"/>
                <a:gridCol w="948052"/>
                <a:gridCol w="802347"/>
                <a:gridCol w="955616"/>
                <a:gridCol w="868928"/>
              </a:tblGrid>
              <a:tr h="33817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ATIVIDADES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JUN</a:t>
                      </a:r>
                      <a:endParaRPr lang="pt-B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JUL</a:t>
                      </a:r>
                      <a:endParaRPr lang="pt-B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AGO</a:t>
                      </a:r>
                      <a:endParaRPr lang="pt-B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SET</a:t>
                      </a:r>
                      <a:endParaRPr lang="pt-B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2466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Seleção dos Subtítulos no SIGGO pelas Unidades Orçamentárias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09 a 27</a:t>
                      </a:r>
                      <a:endParaRPr lang="pt-BR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9471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Reunião </a:t>
                      </a:r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 Abertura do Processo de </a:t>
                      </a:r>
                      <a:r>
                        <a:rPr lang="pt-B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Elaboração  </a:t>
                      </a:r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 Orçamento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pt-B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00"/>
                    </a:solidFill>
                  </a:tcPr>
                </a:tc>
              </a:tr>
              <a:tr h="46835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Cadastramento das Receitas Próprias</a:t>
                      </a:r>
                      <a:endParaRPr lang="pt-BR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 a 20</a:t>
                      </a:r>
                      <a:endParaRPr lang="pt-BR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900" b="0" i="1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900" b="0" i="0" u="none" strike="noStrike" dirty="0">
                        <a:solidFill>
                          <a:schemeClr val="bg1">
                            <a:lumMod val="75000"/>
                          </a:schemeClr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62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Audiência Pública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1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9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/>
                        </a:rPr>
                        <a:t>17</a:t>
                      </a:r>
                      <a:endParaRPr lang="pt-BR" sz="19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1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00"/>
                    </a:solidFill>
                  </a:tcPr>
                </a:tc>
              </a:tr>
              <a:tr h="8017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Envio das </a:t>
                      </a:r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Projeções de Receita e Renúncia </a:t>
                      </a:r>
                      <a:r>
                        <a:rPr lang="pt-BR" sz="1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Tributária, Financeira</a:t>
                      </a:r>
                      <a:r>
                        <a:rPr lang="pt-BR" sz="19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 Creditícia</a:t>
                      </a:r>
                      <a:r>
                        <a:rPr lang="pt-BR" sz="1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ao Órgão</a:t>
                      </a:r>
                      <a:r>
                        <a:rPr lang="pt-BR" sz="19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Central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pt-BR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7708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Fixação de tetos para as Unidades Orçamentárias</a:t>
                      </a:r>
                      <a:endParaRPr lang="pt-BR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02 a 30</a:t>
                      </a:r>
                      <a:endParaRPr lang="pt-BR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1248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Cadastramento das Propostas Setoriais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pt-B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pt-B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00"/>
                    </a:solidFill>
                  </a:tcPr>
                </a:tc>
              </a:tr>
              <a:tr h="43312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Confecção do Projeto de Lei e Anexos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9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a 05</a:t>
                      </a:r>
                      <a:endParaRPr lang="pt-BR" sz="1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8752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Encaminhamento do PLOA à </a:t>
                      </a:r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CLDF 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pt-BR" sz="1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17" marR="5617" marT="56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00"/>
                    </a:solidFill>
                  </a:tcPr>
                </a:tc>
              </a:tr>
            </a:tbl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142875" y="6371481"/>
            <a:ext cx="871696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srgbClr val="000099"/>
                </a:solidFill>
                <a:latin typeface="+mn-lt"/>
                <a:cs typeface="+mn-cs"/>
              </a:rPr>
              <a:t>Portaria nº 89 de 29/04/2014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0" y="-27384"/>
            <a:ext cx="9144000" cy="79208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buNone/>
              <a:defRPr/>
            </a:pPr>
            <a:r>
              <a:rPr lang="pt-BR" sz="2800" b="1" dirty="0" smtClean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INSTRUÇÕES P/ ELABORAÇÃO PLOA</a:t>
            </a:r>
          </a:p>
        </p:txBody>
      </p:sp>
      <p:sp>
        <p:nvSpPr>
          <p:cNvPr id="14340" name="Rectangle 17"/>
          <p:cNvSpPr>
            <a:spLocks noChangeArrowheads="1"/>
          </p:cNvSpPr>
          <p:nvPr/>
        </p:nvSpPr>
        <p:spPr bwMode="auto">
          <a:xfrm>
            <a:off x="0" y="1196975"/>
            <a:ext cx="9144000" cy="36513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4341" name="Rectangle 18"/>
          <p:cNvSpPr>
            <a:spLocks noChangeArrowheads="1"/>
          </p:cNvSpPr>
          <p:nvPr/>
        </p:nvSpPr>
        <p:spPr bwMode="auto">
          <a:xfrm>
            <a:off x="1588" y="6777038"/>
            <a:ext cx="9144000" cy="36512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4342" name="Rectangle 19"/>
          <p:cNvSpPr>
            <a:spLocks noChangeArrowheads="1"/>
          </p:cNvSpPr>
          <p:nvPr/>
        </p:nvSpPr>
        <p:spPr bwMode="auto">
          <a:xfrm flipV="1">
            <a:off x="1588" y="6453188"/>
            <a:ext cx="9144000" cy="254000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4343" name="Rectangle 15"/>
          <p:cNvSpPr>
            <a:spLocks noChangeArrowheads="1"/>
          </p:cNvSpPr>
          <p:nvPr/>
        </p:nvSpPr>
        <p:spPr bwMode="auto">
          <a:xfrm>
            <a:off x="8859838" y="6453188"/>
            <a:ext cx="284162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graphicFrame>
        <p:nvGraphicFramePr>
          <p:cNvPr id="10" name="Espaço Reservado para Conteúdo 4"/>
          <p:cNvGraphicFramePr>
            <a:graphicFrameLocks/>
          </p:cNvGraphicFramePr>
          <p:nvPr/>
        </p:nvGraphicFramePr>
        <p:xfrm>
          <a:off x="0" y="764710"/>
          <a:ext cx="9144000" cy="73109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0"/>
                <a:gridCol w="4572000"/>
              </a:tblGrid>
              <a:tr h="24959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</a:rPr>
                        <a:t>LDO - Lei de Diretrizes Orçamentárias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</a:rPr>
                        <a:t>MPO - Manual de Planejamento e Orçamento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83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Estabelece Diretrizes Orçamentárias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Instruções orçamentárias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183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MSG/TEXTO PLDO/EXPOSIÇÃO DE MOTIVOS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360709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I – as prioridades e metas da administração pública;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968" marR="6968" marT="697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I - Conceitos, Fundamentos, Estrutura e Classificação Orçamentárias da Receita e da Despesa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360709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II – a organização e estrutura dos orçamentos;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968" marR="6968" marT="697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II - Planejamento no Processo Orçamentário (PPA) conceitos, mapeamento de programas e ações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360709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III – as diretrizes gerais e específicas para elaboração dos orçamentos;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968" marR="6968" marT="697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III </a:t>
                      </a:r>
                      <a:r>
                        <a:rPr lang="pt-BR" sz="1200" u="none" strike="noStrike" dirty="0" smtClean="0">
                          <a:effectLst/>
                        </a:rPr>
                        <a:t>.1</a:t>
                      </a:r>
                      <a:r>
                        <a:rPr lang="pt-BR" sz="1200" u="none" strike="noStrike" baseline="0" dirty="0" smtClean="0">
                          <a:effectLst/>
                        </a:rPr>
                        <a:t> -</a:t>
                      </a:r>
                      <a:r>
                        <a:rPr lang="pt-BR" sz="1200" u="none" strike="noStrike" dirty="0" smtClean="0">
                          <a:effectLst/>
                        </a:rPr>
                        <a:t> </a:t>
                      </a:r>
                      <a:r>
                        <a:rPr lang="pt-BR" sz="1200" u="none" strike="noStrike" dirty="0">
                          <a:effectLst/>
                        </a:rPr>
                        <a:t>Instruções específicas para a Elaboração da Proposta Orçamentária: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360709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IV – as disposições relativas a despesas com pessoal e encargos sociais;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968" marR="6968" marT="697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    Modalidade de Aplicação 91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183727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V – as diretrizes para as alterações e execução do orçamento;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968" marR="6968" marT="697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    Identificados de Uso - IDUSO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183727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VI – a política de aplicação do agente financeiro oficial de fomento;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968" marR="6968" marT="697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    Tetos orçamentários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183727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VII – as disposições sobre alterações na legislação tributária;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968" marR="6968" marT="697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    Precedência na Alocação dos Recursos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183727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VIII – as disposições sobre política tarifária;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968" marR="6968" marT="697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    Encargos Previdenciários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183727"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1200" u="none" strike="noStrike" dirty="0">
                          <a:effectLst/>
                        </a:rPr>
                        <a:t>IX – as disposições finais.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6968" marR="6968" marT="697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    Precatórios Judiciários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183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    Metas Físicas e Financeiras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183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ANEXOS: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    Publicidade e Propaganda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183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- Anexo I - Metas e </a:t>
                      </a:r>
                      <a:r>
                        <a:rPr lang="pt-BR" sz="1200" u="none" strike="noStrike" dirty="0" err="1">
                          <a:effectLst/>
                        </a:rPr>
                        <a:t>Priopridades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    Reserva de Contingência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183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- Anexo II - Metas Fiscais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    Recursos de Transferências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183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- Anexo III - Avaliação do Cumprimento das Metas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    Taxa pelo Poder de Polícia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183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- Anexo IV - Pessoal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    Taxa pela Prestação de Serviços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183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- Anexo V - Metas Comparadas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    Preço Público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183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- Anexo VI - Margem de Expansão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 smtClean="0">
                          <a:effectLst/>
                        </a:rPr>
                        <a:t>III.2</a:t>
                      </a:r>
                      <a:r>
                        <a:rPr lang="pt-BR" sz="1200" u="none" strike="noStrike" baseline="0" dirty="0" smtClean="0">
                          <a:effectLst/>
                        </a:rPr>
                        <a:t> -</a:t>
                      </a:r>
                      <a:r>
                        <a:rPr lang="pt-BR" sz="1200" u="none" strike="noStrike" dirty="0" smtClean="0">
                          <a:effectLst/>
                        </a:rPr>
                        <a:t> </a:t>
                      </a:r>
                      <a:r>
                        <a:rPr lang="pt-BR" sz="1200" u="none" strike="noStrike" dirty="0">
                          <a:effectLst/>
                        </a:rPr>
                        <a:t>Instruções Gerais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183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- Anexo VII - Evolução  do Patrimônio Líquido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    Padronização de Programas e Ações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360709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- ANEXO VIII - Origem e Aplicação de Alienações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    Informações sobre os Programas de Gestão, Manutenção e Serviços do Estado </a:t>
                      </a:r>
                      <a:endParaRPr lang="pt-BR" sz="12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pt-B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Despesas com Manutenção</a:t>
                      </a:r>
                      <a:r>
                        <a:rPr lang="pt-B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dos Serviços Gerais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360709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- ANEXO IX de </a:t>
                      </a:r>
                      <a:r>
                        <a:rPr lang="pt-BR" sz="1200" u="none" strike="noStrike" dirty="0" err="1">
                          <a:effectLst/>
                        </a:rPr>
                        <a:t>Avaliação</a:t>
                      </a:r>
                      <a:r>
                        <a:rPr lang="pt-BR" sz="1200" u="none" strike="noStrike" dirty="0">
                          <a:effectLst/>
                        </a:rPr>
                        <a:t> Atuarial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    Despesas relacionadas à tecnologia da informação e comunicação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183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-  ANEXO X - Receita  e Despesa RPPS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IV  - Telas de Elaboração do Orçamento no SIGGO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360709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- ANEXO XI - Renúncia Tributária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V - Execução Orçamentária - Alterações Orçamentárias no Exercício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183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- Renúncia de Benefícios Creditícios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VI - Telas de Alterações Orçamentárias do SIGGO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183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- Anexo de Riscos Fiscais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VII - Tabelas de Apoio da Elaboração da Proposta Orçamentária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183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- Anexo de Projetos em Andamento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VIII - Tabelas de Apoio da Execução Orçamentária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183727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- Ações de Conservação do Patrimônio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IX - Legislação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  <a:tr h="279927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6968" marR="6968" marT="69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 dirty="0">
                          <a:effectLst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968" marR="6968" marT="6970" marB="0" anchor="b"/>
                </a:tc>
              </a:tr>
            </a:tbl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0" y="188913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pt-BR" sz="2400" b="1" dirty="0">
              <a:solidFill>
                <a:srgbClr val="6666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2400" b="1" dirty="0">
              <a:solidFill>
                <a:srgbClr val="6666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5" name="Rectangle 15"/>
          <p:cNvSpPr>
            <a:spLocks noChangeArrowheads="1"/>
          </p:cNvSpPr>
          <p:nvPr/>
        </p:nvSpPr>
        <p:spPr bwMode="auto">
          <a:xfrm>
            <a:off x="8859838" y="6453188"/>
            <a:ext cx="284162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 bwMode="auto">
          <a:xfrm>
            <a:off x="395288" y="981075"/>
            <a:ext cx="8364537" cy="25654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109537" algn="l" eaLnBrk="1" fontAlgn="auto" hangingPunct="1">
              <a:spcAft>
                <a:spcPts val="0"/>
              </a:spcAft>
              <a:defRPr/>
            </a:pPr>
            <a:endParaRPr lang="pt-BR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417" name="Rectangle 4"/>
          <p:cNvSpPr>
            <a:spLocks noChangeArrowheads="1"/>
          </p:cNvSpPr>
          <p:nvPr/>
        </p:nvSpPr>
        <p:spPr bwMode="auto">
          <a:xfrm>
            <a:off x="-36513" y="3805238"/>
            <a:ext cx="9144001" cy="598487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E8E7C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252413" y="3805238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pt-BR" sz="2400" b="1" dirty="0">
              <a:solidFill>
                <a:srgbClr val="6666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2400" b="1" dirty="0">
              <a:solidFill>
                <a:srgbClr val="6666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742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88" y="332656"/>
            <a:ext cx="9105900" cy="6408712"/>
          </a:xfrm>
          <a:prstGeom prst="rect">
            <a:avLst/>
          </a:prstGeom>
          <a:solidFill>
            <a:srgbClr val="CCCC0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0" y="188913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pt-BR" sz="2400" b="1" dirty="0">
              <a:solidFill>
                <a:srgbClr val="6666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2400" b="1" dirty="0">
              <a:solidFill>
                <a:srgbClr val="6666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 bwMode="auto">
          <a:xfrm>
            <a:off x="395288" y="981075"/>
            <a:ext cx="8364537" cy="25654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109537" algn="l" eaLnBrk="1" fontAlgn="auto" hangingPunct="1">
              <a:spcAft>
                <a:spcPts val="0"/>
              </a:spcAft>
              <a:defRPr/>
            </a:pPr>
            <a:endParaRPr lang="pt-BR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441" name="Rectangle 4"/>
          <p:cNvSpPr>
            <a:spLocks noChangeArrowheads="1"/>
          </p:cNvSpPr>
          <p:nvPr/>
        </p:nvSpPr>
        <p:spPr bwMode="auto">
          <a:xfrm>
            <a:off x="-36513" y="3805238"/>
            <a:ext cx="9144001" cy="598487"/>
          </a:xfrm>
          <a:prstGeom prst="rect">
            <a:avLst/>
          </a:prstGeom>
          <a:gradFill rotWithShape="1">
            <a:gsLst>
              <a:gs pos="0">
                <a:srgbClr val="CAC992"/>
              </a:gs>
              <a:gs pos="100000">
                <a:srgbClr val="E8E7C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252413" y="3805238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pt-BR" sz="2400" b="1" dirty="0">
              <a:solidFill>
                <a:srgbClr val="6666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2400" b="1" dirty="0">
              <a:solidFill>
                <a:srgbClr val="6666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" name="Espaço Reservado para Conteúdo 2"/>
          <p:cNvSpPr txBox="1">
            <a:spLocks/>
          </p:cNvSpPr>
          <p:nvPr/>
        </p:nvSpPr>
        <p:spPr bwMode="auto">
          <a:xfrm>
            <a:off x="366713" y="4513263"/>
            <a:ext cx="8393112" cy="20669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109537" algn="l" eaLnBrk="1" fontAlgn="auto" hangingPunct="1">
              <a:spcAft>
                <a:spcPts val="0"/>
              </a:spcAft>
              <a:defRPr/>
            </a:pPr>
            <a:endParaRPr lang="pt-BR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65760" indent="-256032"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65760" indent="-256032" algn="l" eaLnBrk="1" fontAlgn="auto" hangingPunct="1">
              <a:spcAft>
                <a:spcPts val="0"/>
              </a:spcAft>
              <a:defRPr/>
            </a:pPr>
            <a:endParaRPr lang="pt-BR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65125" indent="-255588"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844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641"/>
            <a:ext cx="9002713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8640960" cy="597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ector de seta reta 4"/>
          <p:cNvCxnSpPr/>
          <p:nvPr/>
        </p:nvCxnSpPr>
        <p:spPr>
          <a:xfrm flipH="1">
            <a:off x="1691680" y="4725144"/>
            <a:ext cx="1008112" cy="504056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/>
          <p:nvPr/>
        </p:nvCxnSpPr>
        <p:spPr>
          <a:xfrm flipH="1">
            <a:off x="4283968" y="4905164"/>
            <a:ext cx="576064" cy="54006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896018054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0" y="188913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pt-BR" sz="2400" b="1" dirty="0">
              <a:solidFill>
                <a:srgbClr val="6666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2400" b="1" dirty="0">
              <a:solidFill>
                <a:srgbClr val="6666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pt-BR" sz="24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21513" name="Espaço Reservado para Conteúdo 2"/>
          <p:cNvSpPr txBox="1">
            <a:spLocks/>
          </p:cNvSpPr>
          <p:nvPr/>
        </p:nvSpPr>
        <p:spPr bwMode="auto">
          <a:xfrm>
            <a:off x="357188" y="1571625"/>
            <a:ext cx="8391525" cy="444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altLang="pt-BR" sz="3400">
                <a:solidFill>
                  <a:srgbClr val="898989"/>
                </a:solidFill>
              </a:rPr>
              <a:t> </a:t>
            </a:r>
            <a:r>
              <a:rPr lang="pt-BR" altLang="pt-BR" sz="3400" b="1">
                <a:solidFill>
                  <a:srgbClr val="0000FF"/>
                </a:solidFill>
              </a:rPr>
              <a:t>	</a:t>
            </a:r>
          </a:p>
        </p:txBody>
      </p:sp>
      <p:pic>
        <p:nvPicPr>
          <p:cNvPr id="21514" name="Imagem 3"/>
          <p:cNvPicPr>
            <a:picLocks noChangeAspect="1" noChangeArrowheads="1"/>
          </p:cNvPicPr>
          <p:nvPr/>
        </p:nvPicPr>
        <p:blipFill>
          <a:blip r:embed="rId3" cstate="print"/>
          <a:srcRect l="20471" t="15482" r="33060" b="22803"/>
          <a:stretch>
            <a:fillRect/>
          </a:stretch>
        </p:blipFill>
        <p:spPr bwMode="auto">
          <a:xfrm>
            <a:off x="144016" y="476672"/>
            <a:ext cx="8892480" cy="6048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lipse 11"/>
          <p:cNvSpPr/>
          <p:nvPr/>
        </p:nvSpPr>
        <p:spPr>
          <a:xfrm>
            <a:off x="5651500" y="2420938"/>
            <a:ext cx="1800225" cy="1152525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0" y="188913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pt-BR" sz="2400" b="1" dirty="0">
              <a:solidFill>
                <a:srgbClr val="6666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pt-BR" sz="24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IDENTIFICAÇÕES NO PT</a:t>
            </a:r>
          </a:p>
          <a:p>
            <a:pPr algn="ctr">
              <a:defRPr/>
            </a:pPr>
            <a:r>
              <a:rPr lang="pt-BR" sz="24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21511" name="Rectangle 19"/>
          <p:cNvSpPr>
            <a:spLocks noChangeArrowheads="1"/>
          </p:cNvSpPr>
          <p:nvPr/>
        </p:nvSpPr>
        <p:spPr bwMode="auto">
          <a:xfrm flipV="1">
            <a:off x="1588" y="6631384"/>
            <a:ext cx="9144000" cy="2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89" name="Espaço Reservado para Conteúdo 2"/>
          <p:cNvSpPr txBox="1">
            <a:spLocks/>
          </p:cNvSpPr>
          <p:nvPr/>
        </p:nvSpPr>
        <p:spPr bwMode="auto">
          <a:xfrm>
            <a:off x="357188" y="1571625"/>
            <a:ext cx="8391525" cy="444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altLang="pt-BR" sz="3400">
                <a:solidFill>
                  <a:srgbClr val="898989"/>
                </a:solidFill>
              </a:rPr>
              <a:t> </a:t>
            </a:r>
            <a:r>
              <a:rPr lang="pt-BR" altLang="pt-BR" sz="3400" b="1">
                <a:solidFill>
                  <a:srgbClr val="0000FF"/>
                </a:solidFill>
              </a:rPr>
              <a:t>	</a:t>
            </a:r>
            <a:r>
              <a:rPr lang="pt-BR" altLang="pt-BR" sz="2400" b="1">
                <a:solidFill>
                  <a:srgbClr val="0000FF"/>
                </a:solidFill>
              </a:rPr>
              <a:t>(*) </a:t>
            </a:r>
            <a:r>
              <a:rPr lang="pt-BR" altLang="pt-BR" sz="2400">
                <a:solidFill>
                  <a:srgbClr val="898989"/>
                </a:solidFill>
              </a:rPr>
              <a:t>Prioridades LDO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altLang="pt-BR" sz="2400">
                <a:solidFill>
                  <a:srgbClr val="898989"/>
                </a:solidFill>
              </a:rPr>
              <a:t>	</a:t>
            </a:r>
            <a:r>
              <a:rPr lang="pt-BR" altLang="pt-BR" sz="2400" b="1">
                <a:solidFill>
                  <a:srgbClr val="0000FF"/>
                </a:solidFill>
              </a:rPr>
              <a:t>(**)</a:t>
            </a:r>
            <a:r>
              <a:rPr lang="pt-BR" altLang="pt-BR" sz="2400">
                <a:solidFill>
                  <a:srgbClr val="898989"/>
                </a:solidFill>
              </a:rPr>
              <a:t> Projetos em Andamento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altLang="pt-BR" sz="2400">
                <a:solidFill>
                  <a:srgbClr val="898989"/>
                </a:solidFill>
              </a:rPr>
              <a:t>	</a:t>
            </a:r>
            <a:r>
              <a:rPr lang="pt-BR" altLang="pt-BR" sz="2400" b="1">
                <a:solidFill>
                  <a:srgbClr val="0000FF"/>
                </a:solidFill>
              </a:rPr>
              <a:t>(***)</a:t>
            </a:r>
            <a:r>
              <a:rPr lang="pt-BR" altLang="pt-BR" sz="2400">
                <a:solidFill>
                  <a:srgbClr val="898989"/>
                </a:solidFill>
              </a:rPr>
              <a:t> Conservação do Patrimônio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altLang="pt-BR" sz="2400">
                <a:solidFill>
                  <a:srgbClr val="898989"/>
                </a:solidFill>
              </a:rPr>
              <a:t>	</a:t>
            </a:r>
            <a:r>
              <a:rPr lang="pt-BR" altLang="pt-BR" sz="2400" b="1">
                <a:solidFill>
                  <a:srgbClr val="0000FF"/>
                </a:solidFill>
              </a:rPr>
              <a:t>(EP) </a:t>
            </a:r>
            <a:r>
              <a:rPr lang="pt-BR" altLang="pt-BR" sz="2400">
                <a:solidFill>
                  <a:srgbClr val="898989"/>
                </a:solidFill>
              </a:rPr>
              <a:t>– Emendas Parlamentares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altLang="pt-BR" sz="2400">
                <a:solidFill>
                  <a:srgbClr val="898989"/>
                </a:solidFill>
              </a:rPr>
              <a:t>	</a:t>
            </a:r>
            <a:r>
              <a:rPr lang="pt-BR" altLang="pt-BR" sz="2400" b="1">
                <a:solidFill>
                  <a:srgbClr val="0000FF"/>
                </a:solidFill>
              </a:rPr>
              <a:t>(EPE) </a:t>
            </a:r>
            <a:r>
              <a:rPr lang="pt-BR" altLang="pt-BR" sz="2400">
                <a:solidFill>
                  <a:srgbClr val="898989"/>
                </a:solidFill>
              </a:rPr>
              <a:t>– Emendas Parlamentares na Execução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altLang="pt-BR" sz="2400">
                <a:solidFill>
                  <a:srgbClr val="898989"/>
                </a:solidFill>
              </a:rPr>
              <a:t>	</a:t>
            </a:r>
            <a:r>
              <a:rPr lang="pt-BR" altLang="pt-BR" sz="2400" b="1">
                <a:solidFill>
                  <a:srgbClr val="0000FF"/>
                </a:solidFill>
              </a:rPr>
              <a:t>(OCA) </a:t>
            </a:r>
            <a:r>
              <a:rPr lang="pt-BR" altLang="pt-BR" sz="2400">
                <a:solidFill>
                  <a:srgbClr val="898989"/>
                </a:solidFill>
              </a:rPr>
              <a:t>– Orçamento da Criança e Adolescente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altLang="pt-BR" sz="2400">
                <a:solidFill>
                  <a:srgbClr val="898989"/>
                </a:solidFill>
              </a:rPr>
              <a:t>	</a:t>
            </a:r>
            <a:r>
              <a:rPr lang="pt-BR" altLang="pt-BR" sz="2400" b="1">
                <a:solidFill>
                  <a:srgbClr val="0000FF"/>
                </a:solidFill>
              </a:rPr>
              <a:t>(PEDF) </a:t>
            </a:r>
            <a:r>
              <a:rPr lang="pt-BR" altLang="pt-BR" sz="2400">
                <a:solidFill>
                  <a:srgbClr val="898989"/>
                </a:solidFill>
              </a:rPr>
              <a:t>– Projetos Estruturantes do Distrito Federal 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altLang="pt-BR" sz="2400">
                <a:solidFill>
                  <a:srgbClr val="898989"/>
                </a:solidFill>
              </a:rPr>
              <a:t>	</a:t>
            </a:r>
            <a:endParaRPr lang="pt-BR" altLang="pt-BR" sz="3400" b="1">
              <a:solidFill>
                <a:srgbClr val="0000FF"/>
              </a:solidFill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pt-BR" altLang="pt-BR" sz="34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0" y="1"/>
            <a:ext cx="9144000" cy="9087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0" y="188913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pt-BR" sz="2400" b="1" dirty="0">
              <a:solidFill>
                <a:srgbClr val="6666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endParaRPr lang="pt-BR" sz="2400" b="1" dirty="0">
              <a:solidFill>
                <a:srgbClr val="6666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pt-BR" sz="24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21511" name="Rectangle 19"/>
          <p:cNvSpPr>
            <a:spLocks noChangeArrowheads="1"/>
          </p:cNvSpPr>
          <p:nvPr/>
        </p:nvSpPr>
        <p:spPr bwMode="auto">
          <a:xfrm flipV="1">
            <a:off x="1588" y="6631384"/>
            <a:ext cx="9144000" cy="2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2537" name="Espaço Reservado para Conteúdo 2"/>
          <p:cNvSpPr txBox="1">
            <a:spLocks/>
          </p:cNvSpPr>
          <p:nvPr/>
        </p:nvSpPr>
        <p:spPr bwMode="auto">
          <a:xfrm>
            <a:off x="357188" y="2565400"/>
            <a:ext cx="8391525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pt-BR" altLang="pt-BR" sz="3600" b="1">
                <a:solidFill>
                  <a:srgbClr val="0000FF"/>
                </a:solidFill>
                <a:latin typeface="Century Gothic" pitchFamily="34" charset="0"/>
              </a:rPr>
              <a:t>OUTROS ESCLARECIMENTOS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0" y="-27383"/>
            <a:ext cx="9144000" cy="100811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pt-BR" altLang="pt-BR" sz="4000" b="1" dirty="0" smtClean="0">
                <a:solidFill>
                  <a:srgbClr val="666633"/>
                </a:solidFill>
              </a:rPr>
              <a:t>SENTENÇAS JUDICIAIS</a:t>
            </a:r>
            <a:endParaRPr lang="pt-BR" altLang="pt-BR" sz="4000" b="1" dirty="0">
              <a:solidFill>
                <a:srgbClr val="666633"/>
              </a:solidFill>
              <a:latin typeface="Calibri" pitchFamily="34" charset="0"/>
            </a:endParaRPr>
          </a:p>
        </p:txBody>
      </p:sp>
      <p:sp>
        <p:nvSpPr>
          <p:cNvPr id="21511" name="Rectangle 19"/>
          <p:cNvSpPr>
            <a:spLocks noChangeArrowheads="1"/>
          </p:cNvSpPr>
          <p:nvPr/>
        </p:nvSpPr>
        <p:spPr bwMode="auto">
          <a:xfrm flipV="1">
            <a:off x="1588" y="6631384"/>
            <a:ext cx="9144000" cy="2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13" name="Espaço Reservado para Conteúdo 2"/>
          <p:cNvSpPr txBox="1">
            <a:spLocks/>
          </p:cNvSpPr>
          <p:nvPr/>
        </p:nvSpPr>
        <p:spPr bwMode="auto">
          <a:xfrm>
            <a:off x="251521" y="1196752"/>
            <a:ext cx="8733730" cy="489654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342900" indent="-3429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dirty="0">
                <a:solidFill>
                  <a:prstClr val="black">
                    <a:lumMod val="50000"/>
                    <a:lumOff val="50000"/>
                  </a:prstClr>
                </a:solidFill>
                <a:latin typeface="Century Gothic"/>
              </a:rPr>
              <a:t>Função:  28 – Encargos Especiais;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dirty="0" err="1">
                <a:solidFill>
                  <a:prstClr val="black">
                    <a:lumMod val="50000"/>
                    <a:lumOff val="50000"/>
                  </a:prstClr>
                </a:solidFill>
                <a:latin typeface="Century Gothic"/>
              </a:rPr>
              <a:t>Subfunção</a:t>
            </a:r>
            <a:r>
              <a:rPr lang="pt-BR" dirty="0">
                <a:solidFill>
                  <a:prstClr val="black">
                    <a:lumMod val="50000"/>
                    <a:lumOff val="50000"/>
                  </a:prstClr>
                </a:solidFill>
                <a:latin typeface="Century Gothic"/>
              </a:rPr>
              <a:t>:  846 – Outros Encargos Especiais;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dirty="0">
                <a:solidFill>
                  <a:prstClr val="black">
                    <a:lumMod val="50000"/>
                    <a:lumOff val="50000"/>
                  </a:prstClr>
                </a:solidFill>
                <a:latin typeface="Century Gothic"/>
              </a:rPr>
              <a:t>Programa:  0001 – Operações especiais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t-BR" b="1" dirty="0">
              <a:solidFill>
                <a:srgbClr val="0000FF"/>
              </a:solidFill>
              <a:latin typeface="Century Gothic"/>
            </a:endParaRPr>
          </a:p>
          <a:p>
            <a:pPr marL="342900" indent="-34290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b="1" dirty="0">
                <a:solidFill>
                  <a:srgbClr val="0000FF"/>
                </a:solidFill>
                <a:latin typeface="Century Gothic"/>
              </a:rPr>
              <a:t>3120.91</a:t>
            </a:r>
            <a:r>
              <a:rPr lang="pt-BR" dirty="0">
                <a:solidFill>
                  <a:prstClr val="black">
                    <a:lumMod val="50000"/>
                    <a:lumOff val="50000"/>
                  </a:prstClr>
                </a:solidFill>
                <a:latin typeface="Century Gothic"/>
              </a:rPr>
              <a:t> –  Natureza Alimentar (Pessoal)</a:t>
            </a:r>
          </a:p>
          <a:p>
            <a:pPr marL="1787525" indent="-1787525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b="1" dirty="0">
                <a:solidFill>
                  <a:srgbClr val="0000FF"/>
                </a:solidFill>
                <a:latin typeface="Century Gothic"/>
              </a:rPr>
              <a:t>3320.91</a:t>
            </a:r>
            <a:r>
              <a:rPr lang="pt-BR" dirty="0">
                <a:solidFill>
                  <a:prstClr val="black">
                    <a:lumMod val="50000"/>
                    <a:lumOff val="50000"/>
                  </a:prstClr>
                </a:solidFill>
                <a:latin typeface="Century Gothic"/>
              </a:rPr>
              <a:t> –  Natureza não Alimentar (Dívida com pessoa jurídica</a:t>
            </a:r>
            <a:endParaRPr lang="pt-BR" altLang="pt-BR" sz="3600" b="1" dirty="0" smtClean="0">
              <a:solidFill>
                <a:srgbClr val="0000FF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55650" y="1720850"/>
            <a:ext cx="8104188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endParaRPr lang="pt-BR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endParaRPr lang="pt-BR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0" y="1"/>
            <a:ext cx="9144000" cy="9807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pt-BR" altLang="pt-BR" sz="4000" b="1" dirty="0" smtClean="0">
                <a:solidFill>
                  <a:srgbClr val="666633"/>
                </a:solidFill>
              </a:rPr>
              <a:t>SENTENÇAS JUDICIAIS</a:t>
            </a:r>
            <a:endParaRPr lang="pt-BR" altLang="pt-BR" sz="4000" b="1" dirty="0">
              <a:solidFill>
                <a:srgbClr val="666633"/>
              </a:solidFill>
              <a:latin typeface="Calibri" pitchFamily="34" charset="0"/>
            </a:endParaRPr>
          </a:p>
        </p:txBody>
      </p:sp>
      <p:sp>
        <p:nvSpPr>
          <p:cNvPr id="21511" name="Rectangle 19"/>
          <p:cNvSpPr>
            <a:spLocks noChangeArrowheads="1"/>
          </p:cNvSpPr>
          <p:nvPr/>
        </p:nvSpPr>
        <p:spPr bwMode="auto">
          <a:xfrm flipV="1">
            <a:off x="1588" y="6631384"/>
            <a:ext cx="9144000" cy="2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13" name="Espaço Reservado para Conteúdo 2"/>
          <p:cNvSpPr txBox="1">
            <a:spLocks/>
          </p:cNvSpPr>
          <p:nvPr/>
        </p:nvSpPr>
        <p:spPr bwMode="auto">
          <a:xfrm>
            <a:off x="107504" y="1412776"/>
            <a:ext cx="8877747" cy="4896544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342900" indent="-34290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>
                <a:solidFill>
                  <a:srgbClr val="0000FF"/>
                </a:solidFill>
                <a:latin typeface="Century Gothic"/>
              </a:rPr>
              <a:t>PRECATÓRIOS JUDICIAIS:</a:t>
            </a:r>
            <a:endParaRPr lang="pt-BR" dirty="0">
              <a:solidFill>
                <a:prstClr val="black">
                  <a:lumMod val="50000"/>
                  <a:lumOff val="50000"/>
                </a:prstClr>
              </a:solidFill>
              <a:latin typeface="Century Gothic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u="sng" dirty="0">
                <a:solidFill>
                  <a:prstClr val="black">
                    <a:lumMod val="50000"/>
                    <a:lumOff val="50000"/>
                  </a:prstClr>
                </a:solidFill>
                <a:latin typeface="Century Gothic"/>
              </a:rPr>
              <a:t>Precatórios da Administração Direta, Autárquica e Fundacional</a:t>
            </a:r>
            <a:r>
              <a:rPr lang="pt-BR" dirty="0">
                <a:solidFill>
                  <a:prstClr val="black">
                    <a:lumMod val="50000"/>
                    <a:lumOff val="50000"/>
                  </a:prstClr>
                </a:solidFill>
                <a:latin typeface="Century Gothic"/>
              </a:rPr>
              <a:t> = </a:t>
            </a:r>
            <a:r>
              <a:rPr lang="pt-BR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entury Gothic"/>
              </a:rPr>
              <a:t>SEF (sob a coordenação </a:t>
            </a:r>
            <a:r>
              <a:rPr lang="pt-BR" dirty="0">
                <a:solidFill>
                  <a:prstClr val="black">
                    <a:lumMod val="50000"/>
                    <a:lumOff val="50000"/>
                  </a:prstClr>
                </a:solidFill>
                <a:latin typeface="Century Gothic"/>
              </a:rPr>
              <a:t>e controle </a:t>
            </a:r>
            <a:r>
              <a:rPr lang="pt-BR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entury Gothic"/>
              </a:rPr>
              <a:t>da  PRG)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t-BR" dirty="0" smtClean="0">
              <a:solidFill>
                <a:prstClr val="black">
                  <a:lumMod val="50000"/>
                  <a:lumOff val="50000"/>
                </a:prstClr>
              </a:solidFill>
              <a:latin typeface="Century Gothic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t-BR" dirty="0">
              <a:solidFill>
                <a:prstClr val="black">
                  <a:lumMod val="50000"/>
                  <a:lumOff val="50000"/>
                </a:prstClr>
              </a:solidFill>
              <a:latin typeface="Century Gothic"/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u="sng" dirty="0">
                <a:solidFill>
                  <a:prstClr val="black">
                    <a:lumMod val="50000"/>
                    <a:lumOff val="50000"/>
                  </a:prstClr>
                </a:solidFill>
                <a:latin typeface="Century Gothic"/>
              </a:rPr>
              <a:t>Precatórios do Poder Legislativo </a:t>
            </a:r>
            <a:r>
              <a:rPr lang="pt-BR" dirty="0">
                <a:solidFill>
                  <a:prstClr val="black">
                    <a:lumMod val="50000"/>
                    <a:lumOff val="50000"/>
                  </a:prstClr>
                </a:solidFill>
                <a:latin typeface="Century Gothic"/>
              </a:rPr>
              <a:t>= nas respectivas UO’S: CLDF e TCDF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b="1" dirty="0" err="1">
                <a:solidFill>
                  <a:srgbClr val="C00000"/>
                </a:solidFill>
                <a:latin typeface="Century Gothic"/>
              </a:rPr>
              <a:t>Obs</a:t>
            </a:r>
            <a:r>
              <a:rPr lang="pt-BR" b="1" dirty="0">
                <a:solidFill>
                  <a:srgbClr val="C00000"/>
                </a:solidFill>
                <a:latin typeface="Century Gothic"/>
              </a:rPr>
              <a:t>: </a:t>
            </a:r>
            <a:r>
              <a:rPr lang="pt-BR" dirty="0">
                <a:solidFill>
                  <a:prstClr val="black">
                    <a:lumMod val="50000"/>
                    <a:lumOff val="50000"/>
                  </a:prstClr>
                </a:solidFill>
                <a:latin typeface="Century Gothic"/>
              </a:rPr>
              <a:t>a forma de transferência dependerá da forma como foi proferida a sentença, ou seja poderá ocorrer na modalidade 90 ou não.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t-BR" dirty="0">
              <a:solidFill>
                <a:srgbClr val="0000FF"/>
              </a:solidFill>
              <a:latin typeface="Century Gothic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55650" y="1720850"/>
            <a:ext cx="8104188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endParaRPr lang="pt-BR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endParaRPr lang="pt-BR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/>
        </p:nvGraphicFramePr>
        <p:xfrm>
          <a:off x="-1285916" y="520700"/>
          <a:ext cx="12025336" cy="4132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3" name="Título 1"/>
          <p:cNvSpPr>
            <a:spLocks noGrp="1"/>
          </p:cNvSpPr>
          <p:nvPr>
            <p:ph type="title"/>
          </p:nvPr>
        </p:nvSpPr>
        <p:spPr>
          <a:xfrm>
            <a:off x="571500" y="1350963"/>
            <a:ext cx="3071813" cy="925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b="1" dirty="0" smtClean="0">
                <a:solidFill>
                  <a:srgbClr val="C00000"/>
                </a:solidFill>
              </a:rPr>
              <a:t>QUEM FAZ?</a:t>
            </a:r>
          </a:p>
        </p:txBody>
      </p:sp>
      <p:sp>
        <p:nvSpPr>
          <p:cNvPr id="4100" name="CaixaDeTexto 4"/>
          <p:cNvSpPr txBox="1">
            <a:spLocks noChangeArrowheads="1"/>
          </p:cNvSpPr>
          <p:nvPr/>
        </p:nvSpPr>
        <p:spPr bwMode="auto">
          <a:xfrm>
            <a:off x="6317878" y="1252538"/>
            <a:ext cx="2214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altLang="pt-BR" b="1" dirty="0"/>
              <a:t>GOVERNADOR</a:t>
            </a:r>
          </a:p>
        </p:txBody>
      </p:sp>
      <p:sp>
        <p:nvSpPr>
          <p:cNvPr id="8" name="Elipse 7"/>
          <p:cNvSpPr/>
          <p:nvPr/>
        </p:nvSpPr>
        <p:spPr>
          <a:xfrm>
            <a:off x="2987824" y="4775671"/>
            <a:ext cx="3384376" cy="1317625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4104" name="CaixaDeTexto 10"/>
          <p:cNvSpPr txBox="1">
            <a:spLocks noChangeArrowheads="1"/>
          </p:cNvSpPr>
          <p:nvPr/>
        </p:nvSpPr>
        <p:spPr bwMode="auto">
          <a:xfrm>
            <a:off x="3707904" y="4943128"/>
            <a:ext cx="19446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altLang="pt-BR" b="1" dirty="0"/>
              <a:t>Unidades Orçamentárias</a:t>
            </a:r>
          </a:p>
        </p:txBody>
      </p:sp>
      <p:sp>
        <p:nvSpPr>
          <p:cNvPr id="56" name="Seta para a direita 55"/>
          <p:cNvSpPr/>
          <p:nvPr/>
        </p:nvSpPr>
        <p:spPr>
          <a:xfrm>
            <a:off x="5833467" y="1185863"/>
            <a:ext cx="466725" cy="2206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57" name="Seta para a esquerda 56"/>
          <p:cNvSpPr/>
          <p:nvPr/>
        </p:nvSpPr>
        <p:spPr>
          <a:xfrm>
            <a:off x="5796136" y="1452563"/>
            <a:ext cx="466725" cy="1698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cxnSp>
        <p:nvCxnSpPr>
          <p:cNvPr id="27" name="Conector reto 26"/>
          <p:cNvCxnSpPr/>
          <p:nvPr/>
        </p:nvCxnSpPr>
        <p:spPr>
          <a:xfrm>
            <a:off x="7235825" y="5322888"/>
            <a:ext cx="0" cy="460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1" y="-27384"/>
            <a:ext cx="9144000" cy="80962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3200" dirty="0" smtClean="0">
                <a:solidFill>
                  <a:srgbClr val="666633"/>
                </a:solidFill>
                <a:latin typeface="Arial" charset="0"/>
              </a:rPr>
              <a:t>                       </a:t>
            </a:r>
            <a:r>
              <a:rPr lang="pt-BR" altLang="pt-BR" sz="2800" b="1" dirty="0" smtClean="0">
                <a:solidFill>
                  <a:srgbClr val="666633"/>
                </a:solidFill>
                <a:latin typeface="Arial" charset="0"/>
              </a:rPr>
              <a:t>AGENTES ENVOLVIDOS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4716016" y="4293096"/>
            <a:ext cx="0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pt-BR" altLang="pt-BR" sz="4000" b="1" dirty="0" smtClean="0">
                <a:solidFill>
                  <a:srgbClr val="666633"/>
                </a:solidFill>
              </a:rPr>
              <a:t>SENTENÇAS JUDICIAIS</a:t>
            </a:r>
            <a:endParaRPr lang="pt-BR" altLang="pt-BR" sz="4000" b="1" dirty="0">
              <a:solidFill>
                <a:srgbClr val="666633"/>
              </a:solidFill>
              <a:latin typeface="Calibri" pitchFamily="34" charset="0"/>
            </a:endParaRPr>
          </a:p>
        </p:txBody>
      </p:sp>
      <p:sp>
        <p:nvSpPr>
          <p:cNvPr id="21511" name="Rectangle 19"/>
          <p:cNvSpPr>
            <a:spLocks noChangeArrowheads="1"/>
          </p:cNvSpPr>
          <p:nvPr/>
        </p:nvSpPr>
        <p:spPr bwMode="auto">
          <a:xfrm flipV="1">
            <a:off x="1588" y="6631384"/>
            <a:ext cx="9144000" cy="2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13" name="Espaço Reservado para Conteúdo 2"/>
          <p:cNvSpPr txBox="1">
            <a:spLocks/>
          </p:cNvSpPr>
          <p:nvPr/>
        </p:nvSpPr>
        <p:spPr bwMode="auto">
          <a:xfrm>
            <a:off x="251520" y="1556792"/>
            <a:ext cx="8784976" cy="4824536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>
                <a:solidFill>
                  <a:srgbClr val="0000FF"/>
                </a:solidFill>
              </a:rPr>
              <a:t>SENTENÇAS JUDICIAIS: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Sentenças Judiciais das </a:t>
            </a:r>
            <a:r>
              <a:rPr lang="pt-BR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Empresas Públicas e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BR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Sociedades de Economia Mista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= nas </a:t>
            </a:r>
            <a:r>
              <a:rPr lang="pt-B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UO’s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responsáveis pelos débitos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pt-BR" dirty="0">
              <a:solidFill>
                <a:srgbClr val="0000FF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dirty="0">
                <a:solidFill>
                  <a:srgbClr val="0000FF"/>
                </a:solidFill>
              </a:rPr>
              <a:t>Requisições de Pequeno Valor – RPV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Administração Direta = SEF</a:t>
            </a:r>
          </a:p>
          <a:p>
            <a:pPr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Autarquias e Fundações = na própria UO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t-B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t-B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t-B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t-BR" dirty="0">
              <a:solidFill>
                <a:srgbClr val="0000FF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pt-BR" dirty="0">
              <a:solidFill>
                <a:srgbClr val="0000FF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755650" y="1720850"/>
            <a:ext cx="8104188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endParaRPr lang="pt-BR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endParaRPr lang="pt-BR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sz="4000" b="1" dirty="0">
                <a:solidFill>
                  <a:srgbClr val="666633"/>
                </a:solidFill>
                <a:latin typeface="Calibri" panose="020F0502020204030204" pitchFamily="34" charset="0"/>
              </a:rPr>
              <a:t>OPERAÇÕES DE CRÉDITO</a:t>
            </a:r>
          </a:p>
        </p:txBody>
      </p:sp>
      <p:sp>
        <p:nvSpPr>
          <p:cNvPr id="21511" name="Rectangle 19"/>
          <p:cNvSpPr>
            <a:spLocks noChangeArrowheads="1"/>
          </p:cNvSpPr>
          <p:nvPr/>
        </p:nvSpPr>
        <p:spPr bwMode="auto">
          <a:xfrm flipV="1">
            <a:off x="1588" y="6631384"/>
            <a:ext cx="9144000" cy="2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1752" name="Retângulo 1"/>
          <p:cNvSpPr>
            <a:spLocks noChangeArrowheads="1"/>
          </p:cNvSpPr>
          <p:nvPr/>
        </p:nvSpPr>
        <p:spPr bwMode="auto">
          <a:xfrm>
            <a:off x="323850" y="1720850"/>
            <a:ext cx="8535988" cy="2382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pt-BR" altLang="pt-B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As receitas e despesas de operações de crédito terão como base as informações da SEF, SEPLAN (SUCAP) e CACI, podendo sofrer cortes ou alterações em função da política de Governo. </a:t>
            </a:r>
            <a:endParaRPr lang="pt-BR" altLang="pt-BR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pt-BR" alt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ORIENTAÇÃO DO MIP -  MANUAL DE INSTRUÇÃO DE PLEITOS - STN</a:t>
            </a:r>
            <a:endParaRPr lang="pt-BR" altLang="pt-BR" sz="24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sz="4000" b="1" dirty="0" smtClean="0">
                <a:solidFill>
                  <a:srgbClr val="666633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PUBLICIDADE E PROPAGANDA</a:t>
            </a:r>
            <a:endParaRPr lang="pt-BR" sz="4000" dirty="0">
              <a:solidFill>
                <a:srgbClr val="666633"/>
              </a:solidFill>
            </a:endParaRPr>
          </a:p>
        </p:txBody>
      </p:sp>
      <p:sp>
        <p:nvSpPr>
          <p:cNvPr id="21511" name="Rectangle 19"/>
          <p:cNvSpPr>
            <a:spLocks noChangeArrowheads="1"/>
          </p:cNvSpPr>
          <p:nvPr/>
        </p:nvSpPr>
        <p:spPr bwMode="auto">
          <a:xfrm flipV="1">
            <a:off x="1588" y="6631384"/>
            <a:ext cx="9144000" cy="2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2776" name="Retângulo 2"/>
          <p:cNvSpPr>
            <a:spLocks noChangeArrowheads="1"/>
          </p:cNvSpPr>
          <p:nvPr/>
        </p:nvSpPr>
        <p:spPr bwMode="auto">
          <a:xfrm>
            <a:off x="377825" y="2276475"/>
            <a:ext cx="8391525" cy="252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5250" indent="14288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pt-BR" altLang="pt-B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Evitar a </a:t>
            </a:r>
            <a:r>
              <a:rPr lang="pt-BR" alt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realização de despesas com publicidade e propaganda fora da ação 8505, utilizando-se do </a:t>
            </a:r>
            <a:r>
              <a:rPr lang="pt-BR" altLang="pt-BR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subelemento</a:t>
            </a:r>
            <a:r>
              <a:rPr lang="pt-BR" alt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 88. </a:t>
            </a:r>
          </a:p>
          <a:p>
            <a:pPr marL="95250" eaLnBrk="0" hangingPunct="0">
              <a:spcBef>
                <a:spcPct val="20000"/>
              </a:spcBef>
            </a:pPr>
            <a:r>
              <a:rPr lang="pt-BR" alt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Decisão do TCDF: 1589/2014</a:t>
            </a:r>
          </a:p>
          <a:p>
            <a:pPr marL="95250" indent="14288" eaLnBrk="0" hangingPunct="0">
              <a:spcBef>
                <a:spcPct val="20000"/>
              </a:spcBef>
              <a:buFont typeface="Arial" charset="0"/>
              <a:buChar char="•"/>
            </a:pPr>
            <a:endParaRPr lang="pt-BR" altLang="pt-BR" sz="24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95250" indent="14288" eaLnBrk="0" hangingPunct="0">
              <a:spcBef>
                <a:spcPct val="20000"/>
              </a:spcBef>
              <a:buFont typeface="Arial" charset="0"/>
              <a:buChar char="•"/>
            </a:pPr>
            <a:endParaRPr lang="pt-BR" altLang="pt-BR" sz="24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002669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sz="4000" b="1" dirty="0">
                <a:solidFill>
                  <a:srgbClr val="666633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MANUTENÇÃO</a:t>
            </a:r>
            <a:endParaRPr lang="pt-BR" sz="4000" dirty="0">
              <a:solidFill>
                <a:srgbClr val="666633"/>
              </a:solidFill>
            </a:endParaRPr>
          </a:p>
        </p:txBody>
      </p:sp>
      <p:sp>
        <p:nvSpPr>
          <p:cNvPr id="21511" name="Rectangle 19"/>
          <p:cNvSpPr>
            <a:spLocks noChangeArrowheads="1"/>
          </p:cNvSpPr>
          <p:nvPr/>
        </p:nvSpPr>
        <p:spPr bwMode="auto">
          <a:xfrm flipV="1">
            <a:off x="1588" y="6631384"/>
            <a:ext cx="9144000" cy="2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2776" name="Retângulo 2"/>
          <p:cNvSpPr>
            <a:spLocks noChangeArrowheads="1"/>
          </p:cNvSpPr>
          <p:nvPr/>
        </p:nvSpPr>
        <p:spPr bwMode="auto">
          <a:xfrm>
            <a:off x="377825" y="2276475"/>
            <a:ext cx="8391525" cy="164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5250" indent="14288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pt-BR" altLang="pt-B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Evitar a utilização da ação </a:t>
            </a:r>
            <a:r>
              <a:rPr lang="pt-BR" altLang="pt-B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Manutenção de Serviços Administrativos Gerais </a:t>
            </a:r>
            <a:r>
              <a:rPr lang="pt-BR" altLang="pt-B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para qualquer finalidade. </a:t>
            </a:r>
            <a:endParaRPr lang="pt-BR" altLang="pt-BR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438150" indent="-342900" eaLnBrk="0" hangingPunct="0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pt-BR" alt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Grupo de trabalho para elaborar plano de conservação do patrimônio público, as  </a:t>
            </a:r>
            <a:endParaRPr lang="pt-BR" altLang="pt-BR" sz="24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sz="5400" b="1" dirty="0" smtClean="0">
                <a:solidFill>
                  <a:srgbClr val="666633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INFORMÁTICA</a:t>
            </a:r>
            <a:endParaRPr lang="pt-BR" sz="2800" dirty="0">
              <a:solidFill>
                <a:srgbClr val="666633"/>
              </a:solidFill>
            </a:endParaRPr>
          </a:p>
        </p:txBody>
      </p:sp>
      <p:sp>
        <p:nvSpPr>
          <p:cNvPr id="32772" name="Rectangle 17"/>
          <p:cNvSpPr>
            <a:spLocks noChangeArrowheads="1"/>
          </p:cNvSpPr>
          <p:nvPr/>
        </p:nvSpPr>
        <p:spPr bwMode="auto">
          <a:xfrm>
            <a:off x="0" y="1196975"/>
            <a:ext cx="9144000" cy="36513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32773" name="Rectangle 18"/>
          <p:cNvSpPr>
            <a:spLocks noChangeArrowheads="1"/>
          </p:cNvSpPr>
          <p:nvPr/>
        </p:nvSpPr>
        <p:spPr bwMode="auto">
          <a:xfrm>
            <a:off x="1588" y="6848872"/>
            <a:ext cx="9144000" cy="36512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21511" name="Rectangle 19"/>
          <p:cNvSpPr>
            <a:spLocks noChangeArrowheads="1"/>
          </p:cNvSpPr>
          <p:nvPr/>
        </p:nvSpPr>
        <p:spPr bwMode="auto">
          <a:xfrm flipV="1">
            <a:off x="1588" y="6525344"/>
            <a:ext cx="9144000" cy="36004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2776" name="Retângulo 2"/>
          <p:cNvSpPr>
            <a:spLocks noChangeArrowheads="1"/>
          </p:cNvSpPr>
          <p:nvPr/>
        </p:nvSpPr>
        <p:spPr bwMode="auto">
          <a:xfrm>
            <a:off x="377825" y="2276475"/>
            <a:ext cx="8391525" cy="2012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5250" indent="14288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pt-BR" alt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A </a:t>
            </a:r>
            <a:r>
              <a:rPr lang="pt-BR" altLang="pt-B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aquisição ou desenvolvimento de softwares, por serem considerados investimentos, utiliza-se a natureza </a:t>
            </a:r>
            <a:r>
              <a:rPr lang="pt-BR" altLang="pt-B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4.4.90.39.</a:t>
            </a:r>
            <a:r>
              <a:rPr lang="pt-BR" altLang="pt-B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 </a:t>
            </a:r>
            <a:endParaRPr lang="pt-BR" altLang="pt-BR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438150" indent="-342900" eaLnBrk="0" hangingPunct="0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pt-BR" altLang="pt-B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Orientação do MCASP – Manual de Contabilidade Aplicada ao Setor Público - STN</a:t>
            </a:r>
            <a:endParaRPr lang="pt-BR" altLang="pt-BR" sz="24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081847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0" y="188913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6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QUANTITATIVO DE UO’S</a:t>
            </a:r>
          </a:p>
          <a:p>
            <a:pPr algn="ctr">
              <a:defRPr/>
            </a:pPr>
            <a:endParaRPr lang="pt-BR" sz="3600" b="1" dirty="0">
              <a:solidFill>
                <a:srgbClr val="6666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43" name="Rectangle 19"/>
          <p:cNvSpPr>
            <a:spLocks noChangeArrowheads="1"/>
          </p:cNvSpPr>
          <p:nvPr/>
        </p:nvSpPr>
        <p:spPr bwMode="auto">
          <a:xfrm flipV="1">
            <a:off x="1588" y="6631384"/>
            <a:ext cx="9144000" cy="2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87695414"/>
              </p:ext>
            </p:extLst>
          </p:nvPr>
        </p:nvGraphicFramePr>
        <p:xfrm>
          <a:off x="136971" y="1052732"/>
          <a:ext cx="8899525" cy="51845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27473"/>
                <a:gridCol w="1108113"/>
                <a:gridCol w="1263939"/>
              </a:tblGrid>
              <a:tr h="518513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200" u="none" strike="noStrike" dirty="0">
                          <a:effectLst/>
                        </a:rPr>
                        <a:t>UNIDADES ORÇAMENTÁRIAS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200" u="none" strike="noStrike" dirty="0" smtClean="0">
                          <a:effectLst/>
                        </a:rPr>
                        <a:t>2013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200" u="none" strike="noStrike" dirty="0" smtClean="0">
                          <a:effectLst/>
                        </a:rPr>
                        <a:t>2014</a:t>
                      </a:r>
                      <a:endParaRPr lang="pt-BR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51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</a:rPr>
                        <a:t>Secretaria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u="none" strike="noStrike" dirty="0" smtClean="0">
                          <a:effectLst/>
                        </a:rPr>
                        <a:t>27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u="none" strike="noStrike" dirty="0">
                          <a:effectLst/>
                        </a:rPr>
                        <a:t>29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51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</a:rPr>
                        <a:t>Fundo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u="none" strike="noStrike" smtClean="0">
                          <a:effectLst/>
                        </a:rPr>
                        <a:t>33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u="none" strike="noStrike" dirty="0">
                          <a:effectLst/>
                        </a:rPr>
                        <a:t>35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51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</a:rPr>
                        <a:t>Empresa Estatal Dependente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u="none" strike="noStrike" smtClean="0">
                          <a:effectLst/>
                        </a:rPr>
                        <a:t>5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u="none" strike="noStrike" dirty="0">
                          <a:effectLst/>
                        </a:rPr>
                        <a:t>7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51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</a:rPr>
                        <a:t>Empresa Estatal não Dependente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u="none" strike="noStrike" smtClean="0">
                          <a:effectLst/>
                        </a:rPr>
                        <a:t>14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u="none" strike="noStrike" dirty="0">
                          <a:effectLst/>
                        </a:rPr>
                        <a:t>17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51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</a:rPr>
                        <a:t>Fundação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u="none" strike="noStrike" smtClean="0">
                          <a:effectLst/>
                        </a:rPr>
                        <a:t>6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u="none" strike="noStrike" dirty="0">
                          <a:effectLst/>
                        </a:rPr>
                        <a:t>6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7962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>
                          <a:effectLst/>
                        </a:rPr>
                        <a:t>Região Administrativa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u="none" strike="noStrike" smtClean="0">
                          <a:effectLst/>
                        </a:rPr>
                        <a:t>31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u="none" strike="noStrike" dirty="0">
                          <a:effectLst/>
                        </a:rPr>
                        <a:t>31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51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>
                          <a:effectLst/>
                        </a:rPr>
                        <a:t>Agência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u="none" strike="noStrike" smtClean="0">
                          <a:effectLst/>
                        </a:rPr>
                        <a:t>2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u="none" strike="noStrike" dirty="0">
                          <a:effectLst/>
                        </a:rPr>
                        <a:t>2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51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400" u="none" strike="noStrike" dirty="0" smtClean="0">
                          <a:effectLst/>
                        </a:rPr>
                        <a:t>Outras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u="none" strike="noStrike" dirty="0">
                          <a:effectLst/>
                        </a:rPr>
                        <a:t>19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85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 smtClean="0">
                          <a:effectLst/>
                        </a:rPr>
                        <a:t>TOTAL</a:t>
                      </a:r>
                      <a:r>
                        <a:rPr lang="pt-BR" sz="2400" u="none" strike="noStrike" dirty="0">
                          <a:effectLst/>
                        </a:rPr>
                        <a:t> 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u="none" strike="noStrike" dirty="0" smtClean="0">
                          <a:effectLst/>
                        </a:rPr>
                        <a:t>138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2400" u="none" strike="noStrike" dirty="0">
                          <a:effectLst/>
                        </a:rPr>
                        <a:t>146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7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0" y="188913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pt-BR" sz="2400" b="1" dirty="0">
              <a:solidFill>
                <a:srgbClr val="6666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defRPr/>
            </a:pPr>
            <a:r>
              <a:rPr lang="pt-BR" sz="24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PANORAMA DA REGIONALIZAÇÃO</a:t>
            </a:r>
          </a:p>
          <a:p>
            <a:pPr algn="ctr">
              <a:defRPr/>
            </a:pPr>
            <a:r>
              <a:rPr lang="pt-BR" sz="24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20487" name="Rectangle 19"/>
          <p:cNvSpPr>
            <a:spLocks noChangeArrowheads="1"/>
          </p:cNvSpPr>
          <p:nvPr/>
        </p:nvSpPr>
        <p:spPr bwMode="auto">
          <a:xfrm flipV="1">
            <a:off x="1588" y="6631384"/>
            <a:ext cx="9144000" cy="2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250825" y="1268761"/>
          <a:ext cx="8569324" cy="47732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4836"/>
                <a:gridCol w="1245127"/>
                <a:gridCol w="1171884"/>
                <a:gridCol w="1011136"/>
                <a:gridCol w="1296249"/>
                <a:gridCol w="915294"/>
                <a:gridCol w="1244798"/>
              </a:tblGrid>
              <a:tr h="7393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 smtClean="0">
                          <a:effectLst/>
                        </a:rPr>
                        <a:t>CÓDIGO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5" marB="0" anchor="ctr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2012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5" marB="0" anchor="ctr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PART.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5" marB="0" anchor="ctr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 smtClean="0">
                          <a:effectLst/>
                        </a:rPr>
                        <a:t>2013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5" marB="0" anchor="ctr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PART.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5" marB="0" anchor="ctr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 smtClean="0">
                          <a:effectLst/>
                        </a:rPr>
                        <a:t>2014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5" marB="0" anchor="ctr"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</a:rPr>
                        <a:t>PART.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5" marB="0" anchor="ctr">
                    <a:solidFill>
                      <a:srgbClr val="CCCC00"/>
                    </a:solidFill>
                  </a:tcPr>
                </a:tc>
              </a:tr>
              <a:tr h="1567476">
                <a:tc>
                  <a:txBody>
                    <a:bodyPr/>
                    <a:lstStyle/>
                    <a:p>
                      <a:pPr algn="ctr" fontAlgn="b"/>
                      <a:endParaRPr lang="pt-BR" sz="2400" b="1" u="none" strike="noStrike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pt-BR" sz="2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99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pt-BR" sz="2400" b="1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2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1.266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endParaRPr lang="pt-BR" sz="2400" b="1" u="none" strike="noStrike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pt-BR" sz="2400" b="1" u="none" strike="noStrike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pt-BR" sz="2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  <a:p>
                      <a:pPr algn="ctr" fontAlgn="ctr"/>
                      <a:r>
                        <a:rPr lang="pt-BR" sz="2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pt-BR" sz="2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1.384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endParaRPr lang="pt-BR" sz="2400" b="1" u="none" strike="noStrike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pt-BR" sz="24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  <a:r>
                        <a:rPr lang="pt-BR" sz="2400" b="1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pt-BR" sz="24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400" b="1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pt-BR" sz="2400" b="1" dirty="0" smtClean="0">
                          <a:latin typeface="Calibri" panose="020F0502020204030204" pitchFamily="34" charset="0"/>
                        </a:rPr>
                        <a:t>1.190</a:t>
                      </a:r>
                      <a:endParaRPr lang="pt-BR" sz="2400" b="1" dirty="0"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400" b="1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pt-BR" sz="2400" b="1" dirty="0" smtClean="0">
                          <a:latin typeface="Calibri" panose="020F0502020204030204" pitchFamily="34" charset="0"/>
                        </a:rPr>
                        <a:t>45%</a:t>
                      </a:r>
                      <a:endParaRPr lang="pt-BR" sz="2400" b="1" dirty="0"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3321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OUTRAS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1.931                 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61%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2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59%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Calibri" panose="020F0502020204030204" pitchFamily="34" charset="0"/>
                        </a:rPr>
                        <a:t>1.486</a:t>
                      </a:r>
                      <a:endParaRPr lang="pt-BR" sz="2400" b="1" dirty="0"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Calibri" panose="020F0502020204030204" pitchFamily="34" charset="0"/>
                        </a:rPr>
                        <a:t>56%</a:t>
                      </a:r>
                      <a:endParaRPr lang="pt-BR" sz="2400" b="1" dirty="0"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33211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3.197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3.311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endParaRPr lang="pt-BR" sz="24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Calibri" panose="020F0502020204030204" pitchFamily="34" charset="0"/>
                        </a:rPr>
                        <a:t>2.676</a:t>
                      </a:r>
                      <a:endParaRPr lang="pt-BR" sz="2400" b="1" dirty="0"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tângulo 9"/>
          <p:cNvSpPr/>
          <p:nvPr/>
        </p:nvSpPr>
        <p:spPr>
          <a:xfrm>
            <a:off x="179512" y="6156012"/>
            <a:ext cx="8964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b="1" dirty="0" smtClean="0">
                <a:solidFill>
                  <a:schemeClr val="accent4">
                    <a:lumMod val="50000"/>
                  </a:schemeClr>
                </a:solidFill>
              </a:rPr>
              <a:t>É a identificação da Região Administrativa na qual o gasto está sendo realizado.</a:t>
            </a:r>
            <a:endParaRPr lang="pt-BR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0" y="0"/>
            <a:ext cx="9144000" cy="836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0" y="188913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PRECEDÊNCIA NA ALOCAÇÃO DOS RECURSOS</a:t>
            </a:r>
          </a:p>
          <a:p>
            <a:pPr algn="ctr">
              <a:defRPr/>
            </a:pPr>
            <a:endParaRPr lang="pt-BR" sz="2400" b="1" dirty="0">
              <a:solidFill>
                <a:srgbClr val="6666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Espaço Reservado para Conteúdo 2"/>
          <p:cNvSpPr txBox="1">
            <a:spLocks/>
          </p:cNvSpPr>
          <p:nvPr/>
        </p:nvSpPr>
        <p:spPr bwMode="auto">
          <a:xfrm>
            <a:off x="252413" y="981075"/>
            <a:ext cx="8640067" cy="280796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normAutofit fontScale="925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365125" indent="-255588"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 smtClean="0">
                <a:solidFill>
                  <a:schemeClr val="tx1"/>
                </a:solidFill>
              </a:rPr>
              <a:t>Despesas Obrigatórias Constitucionais ou Legais;</a:t>
            </a:r>
          </a:p>
          <a:p>
            <a:pPr marL="365125" indent="-255588"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 smtClean="0">
                <a:solidFill>
                  <a:schemeClr val="tx1"/>
                </a:solidFill>
              </a:rPr>
              <a:t>Projetos em Andamento;</a:t>
            </a:r>
          </a:p>
          <a:p>
            <a:pPr marL="365125" indent="-255588"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 smtClean="0">
                <a:solidFill>
                  <a:schemeClr val="tx1"/>
                </a:solidFill>
              </a:rPr>
              <a:t>Despesas de Conservação do Patrimônio Público;</a:t>
            </a:r>
          </a:p>
          <a:p>
            <a:pPr marL="365125" indent="-255588"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 smtClean="0">
                <a:solidFill>
                  <a:schemeClr val="tx1"/>
                </a:solidFill>
              </a:rPr>
              <a:t>Metas e Prioridades da LDO;</a:t>
            </a:r>
          </a:p>
          <a:p>
            <a:pPr marL="365125" indent="-255588"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 smtClean="0">
                <a:solidFill>
                  <a:schemeClr val="tx1"/>
                </a:solidFill>
              </a:rPr>
              <a:t>Limites Mínimos de Educação, Saúde, FAP e FAC; Fundo da Criança e do Adolescente</a:t>
            </a:r>
          </a:p>
        </p:txBody>
      </p:sp>
      <p:sp>
        <p:nvSpPr>
          <p:cNvPr id="17417" name="Rectangle 4"/>
          <p:cNvSpPr>
            <a:spLocks noChangeArrowheads="1"/>
          </p:cNvSpPr>
          <p:nvPr/>
        </p:nvSpPr>
        <p:spPr bwMode="auto">
          <a:xfrm>
            <a:off x="0" y="4077072"/>
            <a:ext cx="9107488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252413" y="4109318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 smtClean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GARANTIA </a:t>
            </a:r>
            <a:r>
              <a:rPr lang="pt-BR" sz="24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 RECURSOS</a:t>
            </a:r>
          </a:p>
          <a:p>
            <a:pPr algn="ctr">
              <a:defRPr/>
            </a:pPr>
            <a:endParaRPr lang="pt-BR" sz="2400" b="1" dirty="0">
              <a:solidFill>
                <a:srgbClr val="6666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" name="Espaço Reservado para Conteúdo 2"/>
          <p:cNvSpPr txBox="1">
            <a:spLocks/>
          </p:cNvSpPr>
          <p:nvPr/>
        </p:nvSpPr>
        <p:spPr bwMode="auto">
          <a:xfrm>
            <a:off x="179512" y="4797152"/>
            <a:ext cx="8712968" cy="208823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365125" indent="-255588"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 smtClean="0">
                <a:solidFill>
                  <a:schemeClr val="tx1"/>
                </a:solidFill>
              </a:rPr>
              <a:t>Orçamento Participativo; </a:t>
            </a:r>
          </a:p>
          <a:p>
            <a:pPr marL="365760" indent="-256032"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 smtClean="0">
                <a:solidFill>
                  <a:schemeClr val="tx1"/>
                </a:solidFill>
              </a:rPr>
              <a:t>Contrapartidas de Contratos e Convênios;</a:t>
            </a:r>
          </a:p>
          <a:p>
            <a:pPr marL="365760" indent="-256032"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t-BR" sz="2800" dirty="0" smtClean="0">
                <a:solidFill>
                  <a:schemeClr val="tx1"/>
                </a:solidFill>
              </a:rPr>
              <a:t>Despesas com Idosos;</a:t>
            </a:r>
            <a:endParaRPr lang="pt-BR" b="1" dirty="0" smtClean="0">
              <a:solidFill>
                <a:schemeClr val="tx1"/>
              </a:solidFill>
            </a:endParaRPr>
          </a:p>
          <a:p>
            <a:pPr marL="365760" indent="-256032"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b="1" dirty="0" smtClean="0">
              <a:solidFill>
                <a:schemeClr val="tx1"/>
              </a:solidFill>
            </a:endParaRPr>
          </a:p>
          <a:p>
            <a:pPr marL="365760" indent="-256032" algn="l" eaLnBrk="1" fontAlgn="auto" hangingPunct="1">
              <a:spcAft>
                <a:spcPts val="0"/>
              </a:spcAft>
              <a:defRPr/>
            </a:pPr>
            <a:endParaRPr lang="pt-BR" sz="2800" dirty="0" smtClean="0">
              <a:solidFill>
                <a:schemeClr val="tx1"/>
              </a:solidFill>
            </a:endParaRPr>
          </a:p>
          <a:p>
            <a:pPr marL="365125" indent="-255588"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marL="457200" lvl="1" indent="0" fontAlgn="b">
              <a:buFont typeface="Courier New" pitchFamily="49" charset="0"/>
              <a:buNone/>
              <a:defRPr/>
            </a:pPr>
            <a:r>
              <a:rPr lang="pt-BR" sz="2800" b="1" dirty="0">
                <a:solidFill>
                  <a:srgbClr val="666633"/>
                </a:solidFill>
                <a:cs typeface="Arial" charset="0"/>
              </a:rPr>
              <a:t>PARTICIPAÇÃO DAS VINCULAÇÕES NA </a:t>
            </a:r>
            <a:r>
              <a:rPr lang="pt-BR" sz="2800" b="1" dirty="0" smtClean="0">
                <a:solidFill>
                  <a:srgbClr val="666633"/>
                </a:solidFill>
                <a:cs typeface="Arial" charset="0"/>
              </a:rPr>
              <a:t>RECEITA</a:t>
            </a:r>
          </a:p>
          <a:p>
            <a:pPr marL="457200" lvl="1" indent="0" algn="ctr" fontAlgn="b">
              <a:buFont typeface="Courier New" pitchFamily="49" charset="0"/>
              <a:buNone/>
              <a:defRPr/>
            </a:pPr>
            <a:r>
              <a:rPr lang="pt-BR" sz="2000" b="1" dirty="0" smtClean="0">
                <a:solidFill>
                  <a:srgbClr val="666633"/>
                </a:solidFill>
                <a:cs typeface="Arial" charset="0"/>
              </a:rPr>
              <a:t> (dados preliminares)</a:t>
            </a:r>
            <a:endParaRPr lang="pt-BR" sz="2000" b="1" dirty="0">
              <a:solidFill>
                <a:srgbClr val="666633"/>
              </a:solidFill>
              <a:latin typeface="Calibri"/>
              <a:cs typeface="Arial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74869381"/>
              </p:ext>
            </p:extLst>
          </p:nvPr>
        </p:nvGraphicFramePr>
        <p:xfrm>
          <a:off x="179513" y="1340768"/>
          <a:ext cx="8784976" cy="5256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8377"/>
                <a:gridCol w="2630374"/>
                <a:gridCol w="2016225"/>
              </a:tblGrid>
              <a:tr h="72455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RECEITA 2105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8" marR="9528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400" b="1" u="none" strike="noStrike" dirty="0" smtClean="0">
                          <a:effectLst/>
                        </a:rPr>
                        <a:t>(</a:t>
                      </a:r>
                      <a:r>
                        <a:rPr lang="pt-BR" sz="2400" b="1" u="none" strike="noStrike" dirty="0">
                          <a:effectLst/>
                        </a:rPr>
                        <a:t>base PLDO/2015)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8" marR="9528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400" b="1" u="none" strike="noStrike" dirty="0" smtClean="0">
                          <a:effectLst/>
                        </a:rPr>
                        <a:t>23.178.450.578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8" marR="9528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594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smtClean="0">
                          <a:effectLst/>
                        </a:rPr>
                        <a:t>EDUCAÇÃO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8" marR="9528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smtClean="0">
                          <a:effectLst/>
                        </a:rPr>
                        <a:t>25</a:t>
                      </a:r>
                      <a:r>
                        <a:rPr lang="pt-BR" sz="2000" b="1" u="none" strike="noStrike" dirty="0">
                          <a:effectLst/>
                        </a:rPr>
                        <a:t>%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8" marR="9528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b="1" u="none" strike="noStrike" dirty="0">
                          <a:effectLst/>
                        </a:rPr>
                        <a:t>     </a:t>
                      </a:r>
                      <a:r>
                        <a:rPr lang="pt-BR" sz="2000" b="1" u="none" strike="noStrike" dirty="0" smtClean="0">
                          <a:effectLst/>
                        </a:rPr>
                        <a:t>3.779.776.224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8" marR="9528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8685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SAÚDE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8" marR="9528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>
                          <a:effectLst/>
                        </a:rPr>
                        <a:t>15 e 12% 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8" marR="9528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b="1" u="none" strike="noStrike" dirty="0">
                          <a:effectLst/>
                        </a:rPr>
                        <a:t>       </a:t>
                      </a:r>
                      <a:r>
                        <a:rPr lang="pt-BR" sz="2000" b="1" u="none" strike="noStrike" dirty="0" smtClean="0">
                          <a:effectLst/>
                        </a:rPr>
                        <a:t>1.972.045.152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8" marR="9528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092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FAP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8" marR="9528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0,5% da RCL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8" marR="9528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154.590.480 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0366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FAC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8" marR="9528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0,3% da RCL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8" marR="9528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b="1" u="none" strike="noStrike" dirty="0">
                          <a:effectLst/>
                        </a:rPr>
                        <a:t>            </a:t>
                      </a:r>
                      <a:r>
                        <a:rPr lang="pt-BR" sz="2000" b="1" u="none" strike="noStrike" dirty="0" smtClean="0">
                          <a:effectLst/>
                        </a:rPr>
                        <a:t>57.971.430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8" marR="9528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031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RESERVA DE CONTINGENCIA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8" marR="9528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3% da RCL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8" marR="9528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b="1" u="none" strike="noStrike" dirty="0">
                          <a:effectLst/>
                        </a:rPr>
                        <a:t>         </a:t>
                      </a:r>
                      <a:r>
                        <a:rPr lang="pt-BR" sz="2000" b="1" u="none" strike="noStrike" dirty="0" smtClean="0">
                          <a:effectLst/>
                        </a:rPr>
                        <a:t>579.714.301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8" marR="9528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03296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2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FUNDO</a:t>
                      </a:r>
                      <a:r>
                        <a:rPr lang="pt-BR" sz="20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 CRIANÇA E DO ADOLESCNETE</a:t>
                      </a:r>
                      <a:endParaRPr lang="pt-BR" sz="20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pt-BR" sz="2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0,3%   da RECEITA TRIBUTÁRIA LÍQUIDA</a:t>
                      </a:r>
                      <a:endParaRPr lang="pt-BR" sz="20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pt-BR" sz="20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pt-BR" sz="2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42.681.244 </a:t>
                      </a:r>
                      <a:endParaRPr lang="pt-BR" sz="20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2250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PRECATÓRIOS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8" marR="9528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u="none" strike="noStrike" dirty="0">
                          <a:effectLst/>
                        </a:rPr>
                        <a:t>1,5% da RCL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8" marR="9528" marT="9525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2000" b="1" u="none" strike="noStrike" dirty="0">
                          <a:effectLst/>
                        </a:rPr>
                        <a:t>         </a:t>
                      </a:r>
                      <a:r>
                        <a:rPr lang="pt-BR" sz="2000" b="1" u="none" strike="noStrike" dirty="0" smtClean="0">
                          <a:effectLst/>
                        </a:rPr>
                        <a:t>289.857.151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8" marR="9528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6771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2000" b="1" u="none" strike="noStrike" dirty="0" smtClean="0">
                          <a:effectLst/>
                        </a:rPr>
                        <a:t>TOTAL </a:t>
                      </a:r>
                      <a:r>
                        <a:rPr lang="pt-BR" sz="2000" b="1" u="none" strike="noStrike" dirty="0">
                          <a:effectLst/>
                        </a:rPr>
                        <a:t>DA  RECEITA VINCULADA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8" marR="9528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6.876.635.981 </a:t>
                      </a:r>
                      <a:endParaRPr lang="pt-BR" sz="2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01905929"/>
      </p:ext>
    </p:extLst>
  </p:cSld>
  <p:clrMapOvr>
    <a:masterClrMapping/>
  </p:clrMapOvr>
  <p:transition spd="slow">
    <p:cove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0" y="1"/>
            <a:ext cx="9144000" cy="105273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0" y="188913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METODOLOGIA DE DEFINIÇÃO DOS TETOS ORÇAMENTÁRIOS</a:t>
            </a:r>
          </a:p>
          <a:p>
            <a:pPr algn="ctr">
              <a:defRPr/>
            </a:pPr>
            <a:endParaRPr lang="pt-BR" sz="2400" b="1" dirty="0">
              <a:solidFill>
                <a:srgbClr val="66663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23528" y="1124744"/>
            <a:ext cx="864096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pt-BR" sz="2000" dirty="0"/>
              <a:t>Série histórica da despesa realizada (2012-2014);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pt-BR" sz="2000" dirty="0"/>
              <a:t>Levantamento do custo anual das despesas:</a:t>
            </a:r>
          </a:p>
          <a:p>
            <a:r>
              <a:rPr lang="pt-BR" sz="2000" dirty="0"/>
              <a:t>   </a:t>
            </a:r>
            <a:r>
              <a:rPr lang="pt-BR" sz="2000" dirty="0" smtClean="0"/>
              <a:t>  - </a:t>
            </a:r>
            <a:r>
              <a:rPr lang="pt-BR" sz="2000" dirty="0"/>
              <a:t>Pessoal</a:t>
            </a:r>
          </a:p>
          <a:p>
            <a:r>
              <a:rPr lang="pt-BR" sz="2000" dirty="0"/>
              <a:t>     </a:t>
            </a:r>
            <a:r>
              <a:rPr lang="pt-BR" sz="2000" dirty="0" smtClean="0"/>
              <a:t>- </a:t>
            </a:r>
            <a:r>
              <a:rPr lang="pt-BR" sz="2000" dirty="0"/>
              <a:t>Precatórios</a:t>
            </a:r>
          </a:p>
          <a:p>
            <a:r>
              <a:rPr lang="pt-BR" sz="2000" dirty="0"/>
              <a:t>     </a:t>
            </a:r>
            <a:r>
              <a:rPr lang="pt-BR" sz="2000" dirty="0" smtClean="0"/>
              <a:t>- </a:t>
            </a:r>
            <a:r>
              <a:rPr lang="pt-BR" sz="2000" dirty="0"/>
              <a:t>Demais Despesas Obrigatórias de Caráter Continuado</a:t>
            </a:r>
          </a:p>
          <a:p>
            <a:r>
              <a:rPr lang="pt-BR" sz="2000" dirty="0"/>
              <a:t>     </a:t>
            </a:r>
            <a:r>
              <a:rPr lang="pt-BR" sz="2000" dirty="0" smtClean="0"/>
              <a:t>- </a:t>
            </a:r>
            <a:r>
              <a:rPr lang="pt-BR" sz="2000" dirty="0"/>
              <a:t>Dívida (juros e amortização)</a:t>
            </a:r>
          </a:p>
          <a:p>
            <a:r>
              <a:rPr lang="pt-BR" sz="2000" dirty="0"/>
              <a:t>    </a:t>
            </a:r>
            <a:r>
              <a:rPr lang="pt-BR" sz="2000" dirty="0" smtClean="0"/>
              <a:t> - </a:t>
            </a:r>
            <a:r>
              <a:rPr lang="pt-BR" sz="2000" dirty="0"/>
              <a:t>PASEP </a:t>
            </a:r>
            <a:endParaRPr lang="pt-BR" sz="2000" dirty="0" smtClean="0"/>
          </a:p>
          <a:p>
            <a:r>
              <a:rPr lang="pt-BR" sz="2000" dirty="0"/>
              <a:t> </a:t>
            </a:r>
            <a:r>
              <a:rPr lang="pt-BR" sz="2000" dirty="0" smtClean="0"/>
              <a:t>    - </a:t>
            </a:r>
            <a:r>
              <a:rPr lang="pt-BR" sz="2000" dirty="0"/>
              <a:t>Manutenção dos Serviços </a:t>
            </a:r>
            <a:r>
              <a:rPr lang="pt-BR" sz="2000" dirty="0" smtClean="0"/>
              <a:t>Gerais</a:t>
            </a:r>
          </a:p>
          <a:p>
            <a:r>
              <a:rPr lang="pt-BR" sz="2000" dirty="0"/>
              <a:t> </a:t>
            </a:r>
            <a:r>
              <a:rPr lang="pt-BR" sz="2000" dirty="0" smtClean="0"/>
              <a:t>    - </a:t>
            </a:r>
            <a:r>
              <a:rPr lang="pt-BR" sz="2000" dirty="0"/>
              <a:t>Concessão de </a:t>
            </a:r>
            <a:r>
              <a:rPr lang="pt-BR" sz="2000" dirty="0" smtClean="0"/>
              <a:t>Benefícios</a:t>
            </a:r>
          </a:p>
          <a:p>
            <a:r>
              <a:rPr lang="pt-BR" sz="2000" dirty="0"/>
              <a:t> </a:t>
            </a:r>
            <a:r>
              <a:rPr lang="pt-BR" sz="2000" dirty="0" smtClean="0"/>
              <a:t>    - </a:t>
            </a:r>
            <a:r>
              <a:rPr lang="pt-BR" sz="2000" dirty="0"/>
              <a:t>Ressarcimento, Indenizações, </a:t>
            </a:r>
            <a:r>
              <a:rPr lang="pt-BR" sz="2000" dirty="0" smtClean="0"/>
              <a:t>Restituições</a:t>
            </a:r>
          </a:p>
          <a:p>
            <a:r>
              <a:rPr lang="pt-BR" sz="2000" dirty="0"/>
              <a:t> </a:t>
            </a:r>
            <a:r>
              <a:rPr lang="pt-BR" sz="2000" dirty="0" smtClean="0"/>
              <a:t>    - </a:t>
            </a:r>
            <a:r>
              <a:rPr lang="pt-BR" sz="2000" dirty="0"/>
              <a:t>Despesas </a:t>
            </a:r>
            <a:r>
              <a:rPr lang="pt-BR" sz="2000" dirty="0" smtClean="0"/>
              <a:t>Relevantes</a:t>
            </a:r>
          </a:p>
          <a:p>
            <a:r>
              <a:rPr lang="pt-BR" sz="2000" dirty="0"/>
              <a:t> </a:t>
            </a:r>
            <a:r>
              <a:rPr lang="pt-BR" sz="2000" dirty="0" smtClean="0"/>
              <a:t>    - </a:t>
            </a:r>
            <a:r>
              <a:rPr lang="pt-BR" sz="2000" dirty="0"/>
              <a:t>PEDF (Casa Civil</a:t>
            </a:r>
            <a:r>
              <a:rPr lang="pt-BR" sz="2000" dirty="0" smtClean="0"/>
              <a:t>)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pt-BR" sz="2000" dirty="0"/>
              <a:t>Conservação do Patrimônio Público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pt-BR" sz="2000" dirty="0"/>
              <a:t>Projetos em Andamento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pt-BR" sz="2000" dirty="0"/>
              <a:t>Prioridades de LDO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pt-BR" sz="2000" dirty="0"/>
              <a:t>Análise das peculiaridades, interferências, </a:t>
            </a:r>
            <a:r>
              <a:rPr lang="pt-BR" sz="2000" dirty="0" err="1"/>
              <a:t>etc</a:t>
            </a:r>
            <a:endParaRPr lang="pt-BR" sz="2000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pt-BR" sz="2000" dirty="0"/>
              <a:t>Participação do Custo de cada UO no orçamento total (exercício anterior</a:t>
            </a:r>
            <a:r>
              <a:rPr lang="pt-BR" sz="2000" dirty="0" smtClean="0"/>
              <a:t>)</a:t>
            </a:r>
            <a:endParaRPr lang="pt-BR" sz="2000" dirty="0"/>
          </a:p>
          <a:p>
            <a:endParaRPr lang="pt-BR" sz="2000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-11113" y="-77788"/>
            <a:ext cx="9144001" cy="119697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4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0" y="188913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MÓDULOS DO PLOA</a:t>
            </a:r>
          </a:p>
        </p:txBody>
      </p:sp>
      <p:sp>
        <p:nvSpPr>
          <p:cNvPr id="6151" name="Rectangle 19"/>
          <p:cNvSpPr>
            <a:spLocks noChangeArrowheads="1"/>
          </p:cNvSpPr>
          <p:nvPr/>
        </p:nvSpPr>
        <p:spPr bwMode="auto">
          <a:xfrm flipV="1">
            <a:off x="1588" y="6631384"/>
            <a:ext cx="9144000" cy="2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9" name="Espaço Reservado para Conteúdo 2"/>
          <p:cNvSpPr txBox="1">
            <a:spLocks/>
          </p:cNvSpPr>
          <p:nvPr/>
        </p:nvSpPr>
        <p:spPr bwMode="auto">
          <a:xfrm>
            <a:off x="428625" y="5229225"/>
            <a:ext cx="82296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pt-BR" altLang="pt-BR" sz="2400" b="1">
                <a:solidFill>
                  <a:srgbClr val="898989"/>
                </a:solidFill>
                <a:latin typeface="Century Gothic" pitchFamily="34" charset="0"/>
              </a:rPr>
              <a:t>Período de Elaboração 04/04 a 15/09</a:t>
            </a:r>
          </a:p>
        </p:txBody>
      </p:sp>
      <p:pic>
        <p:nvPicPr>
          <p:cNvPr id="12" name="Picture 4" descr="C:\Users\tiago.barbosa\Pictures\livro 1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4000" contrast="3000"/>
          </a:blip>
          <a:srcRect/>
          <a:stretch>
            <a:fillRect/>
          </a:stretch>
        </p:blipFill>
        <p:spPr bwMode="auto">
          <a:xfrm>
            <a:off x="1835696" y="1643052"/>
            <a:ext cx="1656471" cy="33701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2" descr="C:\Users\tiago.barbosa\Pictures\livro 1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660348" y="2351905"/>
            <a:ext cx="1343700" cy="254076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pic>
        <p:nvPicPr>
          <p:cNvPr id="14" name="Picture 3" descr="C:\Users\tiago.barbosa\Pictures\livro 1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302945" y="2351906"/>
            <a:ext cx="1285279" cy="243737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pic>
        <p:nvPicPr>
          <p:cNvPr id="5133" name="Picture 6" descr="C:\Users\tiago.barbosa\Pictures\livro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5163" y="2379663"/>
            <a:ext cx="1228725" cy="2513012"/>
          </a:xfrm>
          <a:prstGeom prst="rect">
            <a:avLst/>
          </a:prstGeom>
          <a:solidFill>
            <a:srgbClr val="CCCC00"/>
          </a:solidFill>
          <a:ln w="9525">
            <a:noFill/>
            <a:miter lim="800000"/>
            <a:headEnd/>
            <a:tailEnd/>
          </a:ln>
        </p:spPr>
      </p:pic>
      <p:pic>
        <p:nvPicPr>
          <p:cNvPr id="16" name="Picture 3" descr="C:\Users\tiago.barbosa\Pictures\livro 1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29204" y="2492896"/>
            <a:ext cx="1285279" cy="2098819"/>
          </a:xfrm>
          <a:prstGeom prst="rect">
            <a:avLst/>
          </a:prstGeom>
          <a:noFill/>
        </p:spPr>
      </p:pic>
      <p:sp>
        <p:nvSpPr>
          <p:cNvPr id="17" name="CaixaDeTexto 16"/>
          <p:cNvSpPr txBox="1"/>
          <p:nvPr/>
        </p:nvSpPr>
        <p:spPr>
          <a:xfrm>
            <a:off x="2550076" y="2285992"/>
            <a:ext cx="800219" cy="178595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000" b="1" dirty="0">
                <a:solidFill>
                  <a:srgbClr val="002060"/>
                </a:solidFill>
                <a:latin typeface="+mn-lt"/>
                <a:cs typeface="+mn-cs"/>
              </a:rPr>
              <a:t>PLOA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4211960" y="2794608"/>
            <a:ext cx="615553" cy="1714512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latin typeface="Arial" pitchFamily="34" charset="0"/>
                <a:cs typeface="Arial" pitchFamily="34" charset="0"/>
              </a:rPr>
              <a:t>Demonst.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latin typeface="Arial" pitchFamily="34" charset="0"/>
                <a:cs typeface="Arial" pitchFamily="34" charset="0"/>
              </a:rPr>
              <a:t>Complementares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5813167" y="3100511"/>
            <a:ext cx="677108" cy="1071570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latin typeface="Arial" pitchFamily="34" charset="0"/>
                <a:cs typeface="Arial" pitchFamily="34" charset="0"/>
              </a:rPr>
              <a:t>QDD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latin typeface="Arial" pitchFamily="34" charset="0"/>
                <a:cs typeface="Arial" pitchFamily="34" charset="0"/>
              </a:rPr>
              <a:t>Fisc/Seg.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1071541" y="3143250"/>
            <a:ext cx="430887" cy="1209082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latin typeface="Arial" pitchFamily="34" charset="0"/>
                <a:cs typeface="Arial" pitchFamily="34" charset="0"/>
              </a:rPr>
              <a:t>Mensagem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7489702" y="2969031"/>
            <a:ext cx="738664" cy="1557519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latin typeface="+mn-lt"/>
                <a:cs typeface="+mn-cs"/>
              </a:rPr>
              <a:t>QDD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latin typeface="+mn-lt"/>
                <a:cs typeface="+mn-cs"/>
              </a:rPr>
              <a:t>Investimento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0" y="1"/>
            <a:ext cx="9144000" cy="105273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pt-BR" sz="3600" b="1" dirty="0">
                <a:solidFill>
                  <a:srgbClr val="666633"/>
                </a:solidFill>
              </a:rPr>
              <a:t>ORÇAMENTO </a:t>
            </a:r>
            <a:r>
              <a:rPr lang="pt-BR" sz="3600" b="1" dirty="0" smtClean="0">
                <a:solidFill>
                  <a:srgbClr val="666633"/>
                </a:solidFill>
              </a:rPr>
              <a:t>PARTICIPATIVO</a:t>
            </a:r>
            <a:endParaRPr lang="pt-BR" sz="3600" dirty="0">
              <a:solidFill>
                <a:srgbClr val="666633"/>
              </a:solidFill>
            </a:endParaRPr>
          </a:p>
        </p:txBody>
      </p:sp>
      <p:sp>
        <p:nvSpPr>
          <p:cNvPr id="21511" name="Rectangle 19"/>
          <p:cNvSpPr>
            <a:spLocks noChangeArrowheads="1"/>
          </p:cNvSpPr>
          <p:nvPr/>
        </p:nvSpPr>
        <p:spPr bwMode="auto">
          <a:xfrm flipV="1">
            <a:off x="1588" y="6631384"/>
            <a:ext cx="9144000" cy="2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3800" name="Retângulo 1"/>
          <p:cNvSpPr>
            <a:spLocks noChangeArrowheads="1"/>
          </p:cNvSpPr>
          <p:nvPr/>
        </p:nvSpPr>
        <p:spPr bwMode="auto">
          <a:xfrm>
            <a:off x="539552" y="1989138"/>
            <a:ext cx="792088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algn="just">
              <a:buFont typeface="Arial" charset="0"/>
              <a:buNone/>
            </a:pPr>
            <a:r>
              <a:rPr lang="pt-BR" altLang="pt-BR" sz="2800" dirty="0" smtClean="0"/>
              <a:t>Levantamento do que não foi atendido e do que seja passível de atendimento. </a:t>
            </a:r>
          </a:p>
          <a:p>
            <a:pPr marL="177800" algn="just">
              <a:buFont typeface="Arial" charset="0"/>
              <a:buNone/>
            </a:pPr>
            <a:r>
              <a:rPr lang="pt-BR" altLang="pt-BR" sz="2800" dirty="0" smtClean="0"/>
              <a:t>Previsão de conclusão – agosto.</a:t>
            </a:r>
          </a:p>
          <a:p>
            <a:pPr marL="177800" algn="just">
              <a:buFont typeface="Arial" charset="0"/>
              <a:buNone/>
            </a:pPr>
            <a:r>
              <a:rPr lang="pt-BR" altLang="pt-BR" sz="2800" dirty="0" smtClean="0"/>
              <a:t>ANEXO </a:t>
            </a:r>
            <a:r>
              <a:rPr lang="pt-BR" altLang="pt-BR" sz="2800" dirty="0"/>
              <a:t>ESPECÍFICO.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ChangeArrowheads="1"/>
          </p:cNvSpPr>
          <p:nvPr/>
        </p:nvSpPr>
        <p:spPr bwMode="auto">
          <a:xfrm>
            <a:off x="0" y="0"/>
            <a:ext cx="9144000" cy="9810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3200" b="1" dirty="0" smtClean="0">
                <a:solidFill>
                  <a:srgbClr val="666633"/>
                </a:solidFill>
                <a:latin typeface="Arial" charset="0"/>
              </a:rPr>
              <a:t>Receitas</a:t>
            </a:r>
            <a:endParaRPr lang="pt-BR" altLang="pt-BR" sz="3200" b="1" i="1" dirty="0">
              <a:solidFill>
                <a:srgbClr val="666633"/>
              </a:solidFill>
              <a:latin typeface="Arial" charset="0"/>
            </a:endParaRPr>
          </a:p>
        </p:txBody>
      </p:sp>
      <p:sp>
        <p:nvSpPr>
          <p:cNvPr id="35846" name="Rectangle 19"/>
          <p:cNvSpPr>
            <a:spLocks noChangeArrowheads="1"/>
          </p:cNvSpPr>
          <p:nvPr/>
        </p:nvSpPr>
        <p:spPr bwMode="auto">
          <a:xfrm flipV="1">
            <a:off x="1588" y="6524625"/>
            <a:ext cx="9144000" cy="127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0966" name="Rectangle 15"/>
          <p:cNvSpPr>
            <a:spLocks noChangeArrowheads="1"/>
          </p:cNvSpPr>
          <p:nvPr/>
        </p:nvSpPr>
        <p:spPr bwMode="auto">
          <a:xfrm>
            <a:off x="8859838" y="6453188"/>
            <a:ext cx="284162" cy="215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pic>
        <p:nvPicPr>
          <p:cNvPr id="4096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981075"/>
            <a:ext cx="8964488" cy="568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ChangeArrowheads="1"/>
          </p:cNvSpPr>
          <p:nvPr/>
        </p:nvSpPr>
        <p:spPr bwMode="auto">
          <a:xfrm>
            <a:off x="0" y="-14288"/>
            <a:ext cx="9144000" cy="98107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2800" b="1" dirty="0" smtClean="0">
                <a:solidFill>
                  <a:srgbClr val="666633"/>
                </a:solidFill>
                <a:latin typeface="Arial" charset="0"/>
              </a:rPr>
              <a:t>Despesas</a:t>
            </a:r>
            <a:endParaRPr lang="pt-BR" altLang="pt-BR" sz="2800" b="1" dirty="0">
              <a:solidFill>
                <a:srgbClr val="666633"/>
              </a:solidFill>
              <a:latin typeface="Arial" charset="0"/>
            </a:endParaRPr>
          </a:p>
        </p:txBody>
      </p:sp>
      <p:sp>
        <p:nvSpPr>
          <p:cNvPr id="41988" name="Rectangle 18"/>
          <p:cNvSpPr>
            <a:spLocks noChangeArrowheads="1"/>
          </p:cNvSpPr>
          <p:nvPr/>
        </p:nvSpPr>
        <p:spPr bwMode="auto">
          <a:xfrm>
            <a:off x="20638" y="6840538"/>
            <a:ext cx="9144000" cy="34925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35846" name="Rectangle 19"/>
          <p:cNvSpPr>
            <a:spLocks noChangeArrowheads="1"/>
          </p:cNvSpPr>
          <p:nvPr/>
        </p:nvSpPr>
        <p:spPr bwMode="auto">
          <a:xfrm flipV="1">
            <a:off x="0" y="6669360"/>
            <a:ext cx="9144000" cy="21602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992" name="Retângulo 1"/>
          <p:cNvSpPr>
            <a:spLocks noChangeArrowheads="1"/>
          </p:cNvSpPr>
          <p:nvPr/>
        </p:nvSpPr>
        <p:spPr bwMode="auto">
          <a:xfrm>
            <a:off x="0" y="6021388"/>
            <a:ext cx="6997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t"/>
            <a:r>
              <a:rPr lang="pt-BR" altLang="pt-BR">
                <a:solidFill>
                  <a:srgbClr val="000000"/>
                </a:solidFill>
                <a:latin typeface="Calibri" pitchFamily="34" charset="0"/>
              </a:rPr>
              <a:t>Obs: A Dotação Autorizada de fontes de Superávit em 2014 R$ 757.737</a:t>
            </a:r>
          </a:p>
        </p:txBody>
      </p:sp>
      <p:grpSp>
        <p:nvGrpSpPr>
          <p:cNvPr id="41995" name="Group 11"/>
          <p:cNvGrpSpPr>
            <a:grpSpLocks noChangeAspect="1"/>
          </p:cNvGrpSpPr>
          <p:nvPr/>
        </p:nvGrpSpPr>
        <p:grpSpPr bwMode="auto">
          <a:xfrm>
            <a:off x="96838" y="1069975"/>
            <a:ext cx="9348788" cy="4914899"/>
            <a:chOff x="61" y="674"/>
            <a:chExt cx="5889" cy="3096"/>
          </a:xfrm>
        </p:grpSpPr>
        <p:sp>
          <p:nvSpPr>
            <p:cNvPr id="41994" name="AutoShape 10"/>
            <p:cNvSpPr>
              <a:spLocks noChangeAspect="1" noChangeArrowheads="1" noTextEdit="1"/>
            </p:cNvSpPr>
            <p:nvPr/>
          </p:nvSpPr>
          <p:spPr bwMode="auto">
            <a:xfrm>
              <a:off x="68" y="681"/>
              <a:ext cx="5552" cy="30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1996" name="Rectangle 12"/>
            <p:cNvSpPr>
              <a:spLocks noChangeArrowheads="1"/>
            </p:cNvSpPr>
            <p:nvPr/>
          </p:nvSpPr>
          <p:spPr bwMode="auto">
            <a:xfrm>
              <a:off x="68" y="681"/>
              <a:ext cx="5534" cy="477"/>
            </a:xfrm>
            <a:prstGeom prst="rect">
              <a:avLst/>
            </a:prstGeom>
            <a:solidFill>
              <a:srgbClr val="9BBB5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1997" name="Rectangle 13"/>
            <p:cNvSpPr>
              <a:spLocks noChangeArrowheads="1"/>
            </p:cNvSpPr>
            <p:nvPr/>
          </p:nvSpPr>
          <p:spPr bwMode="auto">
            <a:xfrm>
              <a:off x="68" y="1151"/>
              <a:ext cx="5534" cy="939"/>
            </a:xfrm>
            <a:prstGeom prst="rect">
              <a:avLst/>
            </a:prstGeom>
            <a:solidFill>
              <a:srgbClr val="DEE7D1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1998" name="Rectangle 14"/>
            <p:cNvSpPr>
              <a:spLocks noChangeArrowheads="1"/>
            </p:cNvSpPr>
            <p:nvPr/>
          </p:nvSpPr>
          <p:spPr bwMode="auto">
            <a:xfrm>
              <a:off x="68" y="2082"/>
              <a:ext cx="5534" cy="940"/>
            </a:xfrm>
            <a:prstGeom prst="rect">
              <a:avLst/>
            </a:prstGeom>
            <a:solidFill>
              <a:srgbClr val="EFF3EA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1999" name="Rectangle 15"/>
            <p:cNvSpPr>
              <a:spLocks noChangeArrowheads="1"/>
            </p:cNvSpPr>
            <p:nvPr/>
          </p:nvSpPr>
          <p:spPr bwMode="auto">
            <a:xfrm>
              <a:off x="68" y="3014"/>
              <a:ext cx="5534" cy="734"/>
            </a:xfrm>
            <a:prstGeom prst="rect">
              <a:avLst/>
            </a:prstGeom>
            <a:solidFill>
              <a:srgbClr val="DEE7D1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00" name="Rectangle 16"/>
            <p:cNvSpPr>
              <a:spLocks noChangeArrowheads="1"/>
            </p:cNvSpPr>
            <p:nvPr/>
          </p:nvSpPr>
          <p:spPr bwMode="auto">
            <a:xfrm>
              <a:off x="804" y="798"/>
              <a:ext cx="876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Despesas 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01" name="Rectangle 17"/>
            <p:cNvSpPr>
              <a:spLocks noChangeArrowheads="1"/>
            </p:cNvSpPr>
            <p:nvPr/>
          </p:nvSpPr>
          <p:spPr bwMode="auto">
            <a:xfrm>
              <a:off x="2634" y="710"/>
              <a:ext cx="526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2013 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02" name="Rectangle 18"/>
            <p:cNvSpPr>
              <a:spLocks noChangeArrowheads="1"/>
            </p:cNvSpPr>
            <p:nvPr/>
          </p:nvSpPr>
          <p:spPr bwMode="auto">
            <a:xfrm>
              <a:off x="2501" y="967"/>
              <a:ext cx="77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17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(Executado)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03" name="Rectangle 19"/>
            <p:cNvSpPr>
              <a:spLocks noChangeArrowheads="1"/>
            </p:cNvSpPr>
            <p:nvPr/>
          </p:nvSpPr>
          <p:spPr bwMode="auto">
            <a:xfrm>
              <a:off x="3748" y="710"/>
              <a:ext cx="1087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2014              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04" name="Rectangle 20"/>
            <p:cNvSpPr>
              <a:spLocks noChangeArrowheads="1"/>
            </p:cNvSpPr>
            <p:nvPr/>
          </p:nvSpPr>
          <p:spPr bwMode="auto">
            <a:xfrm>
              <a:off x="3524" y="967"/>
              <a:ext cx="94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17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(Lei + Créditos)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05" name="Rectangle 21"/>
            <p:cNvSpPr>
              <a:spLocks noChangeArrowheads="1"/>
            </p:cNvSpPr>
            <p:nvPr/>
          </p:nvSpPr>
          <p:spPr bwMode="auto">
            <a:xfrm>
              <a:off x="4863" y="710"/>
              <a:ext cx="1087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5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2015              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06" name="Rectangle 22"/>
            <p:cNvSpPr>
              <a:spLocks noChangeArrowheads="1"/>
            </p:cNvSpPr>
            <p:nvPr/>
          </p:nvSpPr>
          <p:spPr bwMode="auto">
            <a:xfrm>
              <a:off x="4561" y="967"/>
              <a:ext cx="112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17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(Estimativa PLDO)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07" name="Rectangle 23"/>
            <p:cNvSpPr>
              <a:spLocks noChangeArrowheads="1"/>
            </p:cNvSpPr>
            <p:nvPr/>
          </p:nvSpPr>
          <p:spPr bwMode="auto">
            <a:xfrm>
              <a:off x="96" y="1165"/>
              <a:ext cx="1500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Despesas Correntes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08" name="Rectangle 24"/>
            <p:cNvSpPr>
              <a:spLocks noChangeArrowheads="1"/>
            </p:cNvSpPr>
            <p:nvPr/>
          </p:nvSpPr>
          <p:spPr bwMode="auto">
            <a:xfrm>
              <a:off x="2543" y="1165"/>
              <a:ext cx="862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15.510.823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09" name="Rectangle 25"/>
            <p:cNvSpPr>
              <a:spLocks noChangeArrowheads="1"/>
            </p:cNvSpPr>
            <p:nvPr/>
          </p:nvSpPr>
          <p:spPr bwMode="auto">
            <a:xfrm>
              <a:off x="3657" y="1165"/>
              <a:ext cx="862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16.189.240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10" name="Rectangle 26"/>
            <p:cNvSpPr>
              <a:spLocks noChangeArrowheads="1"/>
            </p:cNvSpPr>
            <p:nvPr/>
          </p:nvSpPr>
          <p:spPr bwMode="auto">
            <a:xfrm>
              <a:off x="4772" y="1165"/>
              <a:ext cx="862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16.652.839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11" name="Rectangle 27"/>
            <p:cNvSpPr>
              <a:spLocks noChangeArrowheads="1"/>
            </p:cNvSpPr>
            <p:nvPr/>
          </p:nvSpPr>
          <p:spPr bwMode="auto">
            <a:xfrm>
              <a:off x="96" y="1407"/>
              <a:ext cx="2068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 Pessoal e Encargos Sociais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12" name="Rectangle 28"/>
            <p:cNvSpPr>
              <a:spLocks noChangeArrowheads="1"/>
            </p:cNvSpPr>
            <p:nvPr/>
          </p:nvSpPr>
          <p:spPr bwMode="auto">
            <a:xfrm>
              <a:off x="2627" y="1407"/>
              <a:ext cx="771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9.582.583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13" name="Rectangle 29"/>
            <p:cNvSpPr>
              <a:spLocks noChangeArrowheads="1"/>
            </p:cNvSpPr>
            <p:nvPr/>
          </p:nvSpPr>
          <p:spPr bwMode="auto">
            <a:xfrm>
              <a:off x="3657" y="1407"/>
              <a:ext cx="855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10.128.893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14" name="Rectangle 30"/>
            <p:cNvSpPr>
              <a:spLocks noChangeArrowheads="1"/>
            </p:cNvSpPr>
            <p:nvPr/>
          </p:nvSpPr>
          <p:spPr bwMode="auto">
            <a:xfrm>
              <a:off x="4772" y="1407"/>
              <a:ext cx="855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11.454.859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15" name="Rectangle 31"/>
            <p:cNvSpPr>
              <a:spLocks noChangeArrowheads="1"/>
            </p:cNvSpPr>
            <p:nvPr/>
          </p:nvSpPr>
          <p:spPr bwMode="auto">
            <a:xfrm>
              <a:off x="96" y="1635"/>
              <a:ext cx="2082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 Juros e Encargos da Dívida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16" name="Rectangle 32"/>
            <p:cNvSpPr>
              <a:spLocks noChangeArrowheads="1"/>
            </p:cNvSpPr>
            <p:nvPr/>
          </p:nvSpPr>
          <p:spPr bwMode="auto">
            <a:xfrm>
              <a:off x="2753" y="1635"/>
              <a:ext cx="645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160.576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17" name="Rectangle 33"/>
            <p:cNvSpPr>
              <a:spLocks noChangeArrowheads="1"/>
            </p:cNvSpPr>
            <p:nvPr/>
          </p:nvSpPr>
          <p:spPr bwMode="auto">
            <a:xfrm>
              <a:off x="3867" y="1635"/>
              <a:ext cx="645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150.927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18" name="Rectangle 34"/>
            <p:cNvSpPr>
              <a:spLocks noChangeArrowheads="1"/>
            </p:cNvSpPr>
            <p:nvPr/>
          </p:nvSpPr>
          <p:spPr bwMode="auto">
            <a:xfrm>
              <a:off x="4982" y="1635"/>
              <a:ext cx="645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187.868</a:t>
              </a:r>
              <a:endParaRPr kumimoji="0" 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19" name="Rectangle 35"/>
            <p:cNvSpPr>
              <a:spLocks noChangeArrowheads="1"/>
            </p:cNvSpPr>
            <p:nvPr/>
          </p:nvSpPr>
          <p:spPr bwMode="auto">
            <a:xfrm>
              <a:off x="96" y="1862"/>
              <a:ext cx="2131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 Outras Despesas Correntes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0" name="Rectangle 36"/>
            <p:cNvSpPr>
              <a:spLocks noChangeArrowheads="1"/>
            </p:cNvSpPr>
            <p:nvPr/>
          </p:nvSpPr>
          <p:spPr bwMode="auto">
            <a:xfrm>
              <a:off x="2627" y="1862"/>
              <a:ext cx="771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5.767.665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1" name="Rectangle 37"/>
            <p:cNvSpPr>
              <a:spLocks noChangeArrowheads="1"/>
            </p:cNvSpPr>
            <p:nvPr/>
          </p:nvSpPr>
          <p:spPr bwMode="auto">
            <a:xfrm>
              <a:off x="3741" y="1862"/>
              <a:ext cx="771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5.909.420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2" name="Rectangle 38"/>
            <p:cNvSpPr>
              <a:spLocks noChangeArrowheads="1"/>
            </p:cNvSpPr>
            <p:nvPr/>
          </p:nvSpPr>
          <p:spPr bwMode="auto">
            <a:xfrm>
              <a:off x="4856" y="1862"/>
              <a:ext cx="771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5.010.112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3" name="Rectangle 39"/>
            <p:cNvSpPr>
              <a:spLocks noChangeArrowheads="1"/>
            </p:cNvSpPr>
            <p:nvPr/>
          </p:nvSpPr>
          <p:spPr bwMode="auto">
            <a:xfrm>
              <a:off x="96" y="2097"/>
              <a:ext cx="1514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Despesas de Capital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4" name="Rectangle 40"/>
            <p:cNvSpPr>
              <a:spLocks noChangeArrowheads="1"/>
            </p:cNvSpPr>
            <p:nvPr/>
          </p:nvSpPr>
          <p:spPr bwMode="auto">
            <a:xfrm>
              <a:off x="2627" y="2097"/>
              <a:ext cx="778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2.622.266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5" name="Rectangle 41"/>
            <p:cNvSpPr>
              <a:spLocks noChangeArrowheads="1"/>
            </p:cNvSpPr>
            <p:nvPr/>
          </p:nvSpPr>
          <p:spPr bwMode="auto">
            <a:xfrm>
              <a:off x="3741" y="2097"/>
              <a:ext cx="778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6.151.513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6" name="Rectangle 42"/>
            <p:cNvSpPr>
              <a:spLocks noChangeArrowheads="1"/>
            </p:cNvSpPr>
            <p:nvPr/>
          </p:nvSpPr>
          <p:spPr bwMode="auto">
            <a:xfrm>
              <a:off x="4856" y="2097"/>
              <a:ext cx="778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5.886.728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7" name="Rectangle 43"/>
            <p:cNvSpPr>
              <a:spLocks noChangeArrowheads="1"/>
            </p:cNvSpPr>
            <p:nvPr/>
          </p:nvSpPr>
          <p:spPr bwMode="auto">
            <a:xfrm>
              <a:off x="96" y="2339"/>
              <a:ext cx="1248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 Investimentos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8" name="Rectangle 44"/>
            <p:cNvSpPr>
              <a:spLocks noChangeArrowheads="1"/>
            </p:cNvSpPr>
            <p:nvPr/>
          </p:nvSpPr>
          <p:spPr bwMode="auto">
            <a:xfrm>
              <a:off x="2627" y="2339"/>
              <a:ext cx="771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2.180.610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29" name="Rectangle 45"/>
            <p:cNvSpPr>
              <a:spLocks noChangeArrowheads="1"/>
            </p:cNvSpPr>
            <p:nvPr/>
          </p:nvSpPr>
          <p:spPr bwMode="auto">
            <a:xfrm>
              <a:off x="3741" y="2339"/>
              <a:ext cx="771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5.724.337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30" name="Rectangle 46"/>
            <p:cNvSpPr>
              <a:spLocks noChangeArrowheads="1"/>
            </p:cNvSpPr>
            <p:nvPr/>
          </p:nvSpPr>
          <p:spPr bwMode="auto">
            <a:xfrm>
              <a:off x="4856" y="2339"/>
              <a:ext cx="771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5.436.122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31" name="Rectangle 47"/>
            <p:cNvSpPr>
              <a:spLocks noChangeArrowheads="1"/>
            </p:cNvSpPr>
            <p:nvPr/>
          </p:nvSpPr>
          <p:spPr bwMode="auto">
            <a:xfrm>
              <a:off x="96" y="2567"/>
              <a:ext cx="1746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 Inversões Financeiras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32" name="Rectangle 48"/>
            <p:cNvSpPr>
              <a:spLocks noChangeArrowheads="1"/>
            </p:cNvSpPr>
            <p:nvPr/>
          </p:nvSpPr>
          <p:spPr bwMode="auto">
            <a:xfrm>
              <a:off x="2753" y="2567"/>
              <a:ext cx="645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275.996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33" name="Rectangle 49"/>
            <p:cNvSpPr>
              <a:spLocks noChangeArrowheads="1"/>
            </p:cNvSpPr>
            <p:nvPr/>
          </p:nvSpPr>
          <p:spPr bwMode="auto">
            <a:xfrm>
              <a:off x="3867" y="2567"/>
              <a:ext cx="645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245.203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34" name="Rectangle 50"/>
            <p:cNvSpPr>
              <a:spLocks noChangeArrowheads="1"/>
            </p:cNvSpPr>
            <p:nvPr/>
          </p:nvSpPr>
          <p:spPr bwMode="auto">
            <a:xfrm>
              <a:off x="4982" y="2567"/>
              <a:ext cx="645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250.068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35" name="Rectangle 51"/>
            <p:cNvSpPr>
              <a:spLocks noChangeArrowheads="1"/>
            </p:cNvSpPr>
            <p:nvPr/>
          </p:nvSpPr>
          <p:spPr bwMode="auto">
            <a:xfrm>
              <a:off x="96" y="2794"/>
              <a:ext cx="1816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 Amortização da Dívida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36" name="Rectangle 52"/>
            <p:cNvSpPr>
              <a:spLocks noChangeArrowheads="1"/>
            </p:cNvSpPr>
            <p:nvPr/>
          </p:nvSpPr>
          <p:spPr bwMode="auto">
            <a:xfrm>
              <a:off x="2753" y="2794"/>
              <a:ext cx="645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165.660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37" name="Rectangle 53"/>
            <p:cNvSpPr>
              <a:spLocks noChangeArrowheads="1"/>
            </p:cNvSpPr>
            <p:nvPr/>
          </p:nvSpPr>
          <p:spPr bwMode="auto">
            <a:xfrm>
              <a:off x="3867" y="2794"/>
              <a:ext cx="645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181.973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38" name="Rectangle 54"/>
            <p:cNvSpPr>
              <a:spLocks noChangeArrowheads="1"/>
            </p:cNvSpPr>
            <p:nvPr/>
          </p:nvSpPr>
          <p:spPr bwMode="auto">
            <a:xfrm>
              <a:off x="4982" y="2794"/>
              <a:ext cx="645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200.538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39" name="Rectangle 55"/>
            <p:cNvSpPr>
              <a:spLocks noChangeArrowheads="1"/>
            </p:cNvSpPr>
            <p:nvPr/>
          </p:nvSpPr>
          <p:spPr bwMode="auto">
            <a:xfrm>
              <a:off x="96" y="3029"/>
              <a:ext cx="2082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Reserva Orçamentária RPPS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40" name="Rectangle 56"/>
            <p:cNvSpPr>
              <a:spLocks noChangeArrowheads="1"/>
            </p:cNvSpPr>
            <p:nvPr/>
          </p:nvSpPr>
          <p:spPr bwMode="auto">
            <a:xfrm>
              <a:off x="3216" y="3029"/>
              <a:ext cx="175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41" name="Rectangle 57"/>
            <p:cNvSpPr>
              <a:spLocks noChangeArrowheads="1"/>
            </p:cNvSpPr>
            <p:nvPr/>
          </p:nvSpPr>
          <p:spPr bwMode="auto">
            <a:xfrm>
              <a:off x="3867" y="3029"/>
              <a:ext cx="645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443.689</a:t>
              </a:r>
              <a:endParaRPr kumimoji="0" 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42" name="Rectangle 58"/>
            <p:cNvSpPr>
              <a:spLocks noChangeArrowheads="1"/>
            </p:cNvSpPr>
            <p:nvPr/>
          </p:nvSpPr>
          <p:spPr bwMode="auto">
            <a:xfrm>
              <a:off x="4982" y="3029"/>
              <a:ext cx="645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445.645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43" name="Rectangle 59"/>
            <p:cNvSpPr>
              <a:spLocks noChangeArrowheads="1"/>
            </p:cNvSpPr>
            <p:nvPr/>
          </p:nvSpPr>
          <p:spPr bwMode="auto">
            <a:xfrm>
              <a:off x="96" y="3271"/>
              <a:ext cx="1844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Reserva de Contingência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44" name="Rectangle 60"/>
            <p:cNvSpPr>
              <a:spLocks noChangeArrowheads="1"/>
            </p:cNvSpPr>
            <p:nvPr/>
          </p:nvSpPr>
          <p:spPr bwMode="auto">
            <a:xfrm>
              <a:off x="3216" y="3271"/>
              <a:ext cx="175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45" name="Rectangle 61"/>
            <p:cNvSpPr>
              <a:spLocks noChangeArrowheads="1"/>
            </p:cNvSpPr>
            <p:nvPr/>
          </p:nvSpPr>
          <p:spPr bwMode="auto">
            <a:xfrm>
              <a:off x="3969" y="3271"/>
              <a:ext cx="49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11.000</a:t>
              </a:r>
              <a:endParaRPr kumimoji="0" 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46" name="Rectangle 62"/>
            <p:cNvSpPr>
              <a:spLocks noChangeArrowheads="1"/>
            </p:cNvSpPr>
            <p:nvPr/>
          </p:nvSpPr>
          <p:spPr bwMode="auto">
            <a:xfrm>
              <a:off x="4982" y="3271"/>
              <a:ext cx="645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193.238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47" name="Rectangle 63"/>
            <p:cNvSpPr>
              <a:spLocks noChangeArrowheads="1"/>
            </p:cNvSpPr>
            <p:nvPr/>
          </p:nvSpPr>
          <p:spPr bwMode="auto">
            <a:xfrm>
              <a:off x="874" y="3513"/>
              <a:ext cx="736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 O T A L 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48" name="Rectangle 64"/>
            <p:cNvSpPr>
              <a:spLocks noChangeArrowheads="1"/>
            </p:cNvSpPr>
            <p:nvPr/>
          </p:nvSpPr>
          <p:spPr bwMode="auto">
            <a:xfrm>
              <a:off x="2543" y="3513"/>
              <a:ext cx="862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18.133.090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49" name="Rectangle 65"/>
            <p:cNvSpPr>
              <a:spLocks noChangeArrowheads="1"/>
            </p:cNvSpPr>
            <p:nvPr/>
          </p:nvSpPr>
          <p:spPr bwMode="auto">
            <a:xfrm>
              <a:off x="3657" y="3513"/>
              <a:ext cx="81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22.795.442</a:t>
              </a:r>
              <a:endParaRPr kumimoji="0" 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50" name="Rectangle 66"/>
            <p:cNvSpPr>
              <a:spLocks noChangeArrowheads="1"/>
            </p:cNvSpPr>
            <p:nvPr/>
          </p:nvSpPr>
          <p:spPr bwMode="auto">
            <a:xfrm>
              <a:off x="4772" y="3513"/>
              <a:ext cx="862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23.178.451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051" name="Line 67"/>
            <p:cNvSpPr>
              <a:spLocks noChangeShapeType="1"/>
            </p:cNvSpPr>
            <p:nvPr/>
          </p:nvSpPr>
          <p:spPr bwMode="auto">
            <a:xfrm flipV="1">
              <a:off x="68" y="681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52" name="Rectangle 68"/>
            <p:cNvSpPr>
              <a:spLocks noChangeArrowheads="1"/>
            </p:cNvSpPr>
            <p:nvPr/>
          </p:nvSpPr>
          <p:spPr bwMode="auto">
            <a:xfrm>
              <a:off x="68" y="674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53" name="Line 69"/>
            <p:cNvSpPr>
              <a:spLocks noChangeShapeType="1"/>
            </p:cNvSpPr>
            <p:nvPr/>
          </p:nvSpPr>
          <p:spPr bwMode="auto">
            <a:xfrm flipV="1">
              <a:off x="2269" y="681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54" name="Rectangle 70"/>
            <p:cNvSpPr>
              <a:spLocks noChangeArrowheads="1"/>
            </p:cNvSpPr>
            <p:nvPr/>
          </p:nvSpPr>
          <p:spPr bwMode="auto">
            <a:xfrm>
              <a:off x="2269" y="674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55" name="Line 71"/>
            <p:cNvSpPr>
              <a:spLocks noChangeShapeType="1"/>
            </p:cNvSpPr>
            <p:nvPr/>
          </p:nvSpPr>
          <p:spPr bwMode="auto">
            <a:xfrm flipV="1">
              <a:off x="3384" y="681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56" name="Rectangle 72"/>
            <p:cNvSpPr>
              <a:spLocks noChangeArrowheads="1"/>
            </p:cNvSpPr>
            <p:nvPr/>
          </p:nvSpPr>
          <p:spPr bwMode="auto">
            <a:xfrm>
              <a:off x="3384" y="674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57" name="Line 73"/>
            <p:cNvSpPr>
              <a:spLocks noChangeShapeType="1"/>
            </p:cNvSpPr>
            <p:nvPr/>
          </p:nvSpPr>
          <p:spPr bwMode="auto">
            <a:xfrm flipV="1">
              <a:off x="4498" y="681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58" name="Rectangle 74"/>
            <p:cNvSpPr>
              <a:spLocks noChangeArrowheads="1"/>
            </p:cNvSpPr>
            <p:nvPr/>
          </p:nvSpPr>
          <p:spPr bwMode="auto">
            <a:xfrm>
              <a:off x="4498" y="674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59" name="Line 75"/>
            <p:cNvSpPr>
              <a:spLocks noChangeShapeType="1"/>
            </p:cNvSpPr>
            <p:nvPr/>
          </p:nvSpPr>
          <p:spPr bwMode="auto">
            <a:xfrm flipV="1">
              <a:off x="5613" y="681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60" name="Rectangle 76"/>
            <p:cNvSpPr>
              <a:spLocks noChangeArrowheads="1"/>
            </p:cNvSpPr>
            <p:nvPr/>
          </p:nvSpPr>
          <p:spPr bwMode="auto">
            <a:xfrm>
              <a:off x="5613" y="674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61" name="Rectangle 77"/>
            <p:cNvSpPr>
              <a:spLocks noChangeArrowheads="1"/>
            </p:cNvSpPr>
            <p:nvPr/>
          </p:nvSpPr>
          <p:spPr bwMode="auto">
            <a:xfrm>
              <a:off x="61" y="674"/>
              <a:ext cx="14" cy="46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62" name="Rectangle 78"/>
            <p:cNvSpPr>
              <a:spLocks noChangeArrowheads="1"/>
            </p:cNvSpPr>
            <p:nvPr/>
          </p:nvSpPr>
          <p:spPr bwMode="auto">
            <a:xfrm>
              <a:off x="2262" y="688"/>
              <a:ext cx="14" cy="45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63" name="Rectangle 79"/>
            <p:cNvSpPr>
              <a:spLocks noChangeArrowheads="1"/>
            </p:cNvSpPr>
            <p:nvPr/>
          </p:nvSpPr>
          <p:spPr bwMode="auto">
            <a:xfrm>
              <a:off x="3377" y="688"/>
              <a:ext cx="14" cy="45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64" name="Rectangle 80"/>
            <p:cNvSpPr>
              <a:spLocks noChangeArrowheads="1"/>
            </p:cNvSpPr>
            <p:nvPr/>
          </p:nvSpPr>
          <p:spPr bwMode="auto">
            <a:xfrm>
              <a:off x="4491" y="688"/>
              <a:ext cx="14" cy="45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65" name="Rectangle 81"/>
            <p:cNvSpPr>
              <a:spLocks noChangeArrowheads="1"/>
            </p:cNvSpPr>
            <p:nvPr/>
          </p:nvSpPr>
          <p:spPr bwMode="auto">
            <a:xfrm>
              <a:off x="5606" y="688"/>
              <a:ext cx="14" cy="45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66" name="Rectangle 82"/>
            <p:cNvSpPr>
              <a:spLocks noChangeArrowheads="1"/>
            </p:cNvSpPr>
            <p:nvPr/>
          </p:nvSpPr>
          <p:spPr bwMode="auto">
            <a:xfrm>
              <a:off x="61" y="1165"/>
              <a:ext cx="14" cy="184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67" name="Rectangle 83"/>
            <p:cNvSpPr>
              <a:spLocks noChangeArrowheads="1"/>
            </p:cNvSpPr>
            <p:nvPr/>
          </p:nvSpPr>
          <p:spPr bwMode="auto">
            <a:xfrm>
              <a:off x="2262" y="1165"/>
              <a:ext cx="14" cy="184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68" name="Rectangle 84"/>
            <p:cNvSpPr>
              <a:spLocks noChangeArrowheads="1"/>
            </p:cNvSpPr>
            <p:nvPr/>
          </p:nvSpPr>
          <p:spPr bwMode="auto">
            <a:xfrm>
              <a:off x="3377" y="1165"/>
              <a:ext cx="14" cy="184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69" name="Rectangle 85"/>
            <p:cNvSpPr>
              <a:spLocks noChangeArrowheads="1"/>
            </p:cNvSpPr>
            <p:nvPr/>
          </p:nvSpPr>
          <p:spPr bwMode="auto">
            <a:xfrm>
              <a:off x="4491" y="1165"/>
              <a:ext cx="14" cy="184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70" name="Rectangle 86"/>
            <p:cNvSpPr>
              <a:spLocks noChangeArrowheads="1"/>
            </p:cNvSpPr>
            <p:nvPr/>
          </p:nvSpPr>
          <p:spPr bwMode="auto">
            <a:xfrm>
              <a:off x="5606" y="1165"/>
              <a:ext cx="14" cy="184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71" name="Rectangle 87"/>
            <p:cNvSpPr>
              <a:spLocks noChangeArrowheads="1"/>
            </p:cNvSpPr>
            <p:nvPr/>
          </p:nvSpPr>
          <p:spPr bwMode="auto">
            <a:xfrm>
              <a:off x="61" y="3029"/>
              <a:ext cx="14" cy="2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72" name="Rectangle 88"/>
            <p:cNvSpPr>
              <a:spLocks noChangeArrowheads="1"/>
            </p:cNvSpPr>
            <p:nvPr/>
          </p:nvSpPr>
          <p:spPr bwMode="auto">
            <a:xfrm>
              <a:off x="2262" y="3029"/>
              <a:ext cx="14" cy="2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73" name="Rectangle 89"/>
            <p:cNvSpPr>
              <a:spLocks noChangeArrowheads="1"/>
            </p:cNvSpPr>
            <p:nvPr/>
          </p:nvSpPr>
          <p:spPr bwMode="auto">
            <a:xfrm>
              <a:off x="3377" y="3029"/>
              <a:ext cx="14" cy="2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74" name="Rectangle 90"/>
            <p:cNvSpPr>
              <a:spLocks noChangeArrowheads="1"/>
            </p:cNvSpPr>
            <p:nvPr/>
          </p:nvSpPr>
          <p:spPr bwMode="auto">
            <a:xfrm>
              <a:off x="4491" y="3029"/>
              <a:ext cx="14" cy="2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75" name="Rectangle 91"/>
            <p:cNvSpPr>
              <a:spLocks noChangeArrowheads="1"/>
            </p:cNvSpPr>
            <p:nvPr/>
          </p:nvSpPr>
          <p:spPr bwMode="auto">
            <a:xfrm>
              <a:off x="5606" y="3029"/>
              <a:ext cx="14" cy="2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76" name="Rectangle 92"/>
            <p:cNvSpPr>
              <a:spLocks noChangeArrowheads="1"/>
            </p:cNvSpPr>
            <p:nvPr/>
          </p:nvSpPr>
          <p:spPr bwMode="auto">
            <a:xfrm>
              <a:off x="61" y="3271"/>
              <a:ext cx="14" cy="47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77" name="Rectangle 93"/>
            <p:cNvSpPr>
              <a:spLocks noChangeArrowheads="1"/>
            </p:cNvSpPr>
            <p:nvPr/>
          </p:nvSpPr>
          <p:spPr bwMode="auto">
            <a:xfrm>
              <a:off x="2262" y="3271"/>
              <a:ext cx="14" cy="47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78" name="Rectangle 94"/>
            <p:cNvSpPr>
              <a:spLocks noChangeArrowheads="1"/>
            </p:cNvSpPr>
            <p:nvPr/>
          </p:nvSpPr>
          <p:spPr bwMode="auto">
            <a:xfrm>
              <a:off x="3377" y="3271"/>
              <a:ext cx="14" cy="47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79" name="Rectangle 95"/>
            <p:cNvSpPr>
              <a:spLocks noChangeArrowheads="1"/>
            </p:cNvSpPr>
            <p:nvPr/>
          </p:nvSpPr>
          <p:spPr bwMode="auto">
            <a:xfrm>
              <a:off x="4491" y="3271"/>
              <a:ext cx="14" cy="47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80" name="Rectangle 96"/>
            <p:cNvSpPr>
              <a:spLocks noChangeArrowheads="1"/>
            </p:cNvSpPr>
            <p:nvPr/>
          </p:nvSpPr>
          <p:spPr bwMode="auto">
            <a:xfrm>
              <a:off x="5606" y="3271"/>
              <a:ext cx="14" cy="47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81" name="Line 97"/>
            <p:cNvSpPr>
              <a:spLocks noChangeShapeType="1"/>
            </p:cNvSpPr>
            <p:nvPr/>
          </p:nvSpPr>
          <p:spPr bwMode="auto">
            <a:xfrm>
              <a:off x="68" y="3748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82" name="Rectangle 98"/>
            <p:cNvSpPr>
              <a:spLocks noChangeArrowheads="1"/>
            </p:cNvSpPr>
            <p:nvPr/>
          </p:nvSpPr>
          <p:spPr bwMode="auto">
            <a:xfrm>
              <a:off x="68" y="3748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83" name="Line 99"/>
            <p:cNvSpPr>
              <a:spLocks noChangeShapeType="1"/>
            </p:cNvSpPr>
            <p:nvPr/>
          </p:nvSpPr>
          <p:spPr bwMode="auto">
            <a:xfrm>
              <a:off x="2269" y="3748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84" name="Rectangle 100"/>
            <p:cNvSpPr>
              <a:spLocks noChangeArrowheads="1"/>
            </p:cNvSpPr>
            <p:nvPr/>
          </p:nvSpPr>
          <p:spPr bwMode="auto">
            <a:xfrm>
              <a:off x="2269" y="3748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85" name="Line 101"/>
            <p:cNvSpPr>
              <a:spLocks noChangeShapeType="1"/>
            </p:cNvSpPr>
            <p:nvPr/>
          </p:nvSpPr>
          <p:spPr bwMode="auto">
            <a:xfrm>
              <a:off x="3384" y="3748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86" name="Rectangle 102"/>
            <p:cNvSpPr>
              <a:spLocks noChangeArrowheads="1"/>
            </p:cNvSpPr>
            <p:nvPr/>
          </p:nvSpPr>
          <p:spPr bwMode="auto">
            <a:xfrm>
              <a:off x="3384" y="3748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87" name="Line 103"/>
            <p:cNvSpPr>
              <a:spLocks noChangeShapeType="1"/>
            </p:cNvSpPr>
            <p:nvPr/>
          </p:nvSpPr>
          <p:spPr bwMode="auto">
            <a:xfrm>
              <a:off x="4498" y="3748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88" name="Rectangle 104"/>
            <p:cNvSpPr>
              <a:spLocks noChangeArrowheads="1"/>
            </p:cNvSpPr>
            <p:nvPr/>
          </p:nvSpPr>
          <p:spPr bwMode="auto">
            <a:xfrm>
              <a:off x="4498" y="3748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89" name="Line 105"/>
            <p:cNvSpPr>
              <a:spLocks noChangeShapeType="1"/>
            </p:cNvSpPr>
            <p:nvPr/>
          </p:nvSpPr>
          <p:spPr bwMode="auto">
            <a:xfrm>
              <a:off x="5613" y="3748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90" name="Rectangle 106"/>
            <p:cNvSpPr>
              <a:spLocks noChangeArrowheads="1"/>
            </p:cNvSpPr>
            <p:nvPr/>
          </p:nvSpPr>
          <p:spPr bwMode="auto">
            <a:xfrm>
              <a:off x="5613" y="3748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91" name="Rectangle 107"/>
            <p:cNvSpPr>
              <a:spLocks noChangeArrowheads="1"/>
            </p:cNvSpPr>
            <p:nvPr/>
          </p:nvSpPr>
          <p:spPr bwMode="auto">
            <a:xfrm>
              <a:off x="75" y="674"/>
              <a:ext cx="5552" cy="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92" name="Rectangle 108"/>
            <p:cNvSpPr>
              <a:spLocks noChangeArrowheads="1"/>
            </p:cNvSpPr>
            <p:nvPr/>
          </p:nvSpPr>
          <p:spPr bwMode="auto">
            <a:xfrm>
              <a:off x="61" y="1143"/>
              <a:ext cx="5566" cy="2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93" name="Rectangle 109"/>
            <p:cNvSpPr>
              <a:spLocks noChangeArrowheads="1"/>
            </p:cNvSpPr>
            <p:nvPr/>
          </p:nvSpPr>
          <p:spPr bwMode="auto">
            <a:xfrm>
              <a:off x="75" y="2075"/>
              <a:ext cx="5552" cy="1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94" name="Rectangle 110"/>
            <p:cNvSpPr>
              <a:spLocks noChangeArrowheads="1"/>
            </p:cNvSpPr>
            <p:nvPr/>
          </p:nvSpPr>
          <p:spPr bwMode="auto">
            <a:xfrm>
              <a:off x="61" y="3007"/>
              <a:ext cx="5566" cy="2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95" name="Rectangle 111"/>
            <p:cNvSpPr>
              <a:spLocks noChangeArrowheads="1"/>
            </p:cNvSpPr>
            <p:nvPr/>
          </p:nvSpPr>
          <p:spPr bwMode="auto">
            <a:xfrm>
              <a:off x="61" y="3249"/>
              <a:ext cx="5566" cy="2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96" name="Rectangle 112"/>
            <p:cNvSpPr>
              <a:spLocks noChangeArrowheads="1"/>
            </p:cNvSpPr>
            <p:nvPr/>
          </p:nvSpPr>
          <p:spPr bwMode="auto">
            <a:xfrm>
              <a:off x="75" y="3491"/>
              <a:ext cx="5552" cy="1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2097" name="Rectangle 113"/>
            <p:cNvSpPr>
              <a:spLocks noChangeArrowheads="1"/>
            </p:cNvSpPr>
            <p:nvPr/>
          </p:nvSpPr>
          <p:spPr bwMode="auto">
            <a:xfrm>
              <a:off x="75" y="3733"/>
              <a:ext cx="5552" cy="1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ChangeArrowheads="1"/>
          </p:cNvSpPr>
          <p:nvPr/>
        </p:nvSpPr>
        <p:spPr bwMode="auto">
          <a:xfrm>
            <a:off x="0" y="-14288"/>
            <a:ext cx="9144000" cy="98107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2800" b="1" dirty="0" smtClean="0">
                <a:solidFill>
                  <a:srgbClr val="666633"/>
                </a:solidFill>
                <a:latin typeface="Arial" charset="0"/>
              </a:rPr>
              <a:t>Balanço Orçamentário</a:t>
            </a:r>
            <a:endParaRPr lang="pt-BR" altLang="pt-BR" sz="2800" b="1" dirty="0">
              <a:solidFill>
                <a:srgbClr val="666633"/>
              </a:solidFill>
              <a:latin typeface="Arial" charset="0"/>
            </a:endParaRPr>
          </a:p>
        </p:txBody>
      </p:sp>
      <p:sp>
        <p:nvSpPr>
          <p:cNvPr id="35846" name="Rectangle 19"/>
          <p:cNvSpPr>
            <a:spLocks noChangeArrowheads="1"/>
          </p:cNvSpPr>
          <p:nvPr/>
        </p:nvSpPr>
        <p:spPr bwMode="auto">
          <a:xfrm flipV="1">
            <a:off x="1588" y="6597351"/>
            <a:ext cx="9144000" cy="26064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3015" name="Retângulo 1"/>
          <p:cNvSpPr>
            <a:spLocks noChangeArrowheads="1"/>
          </p:cNvSpPr>
          <p:nvPr/>
        </p:nvSpPr>
        <p:spPr bwMode="auto">
          <a:xfrm>
            <a:off x="14103" y="5722939"/>
            <a:ext cx="8665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t"/>
            <a:r>
              <a:rPr lang="pt-BR" altLang="pt-BR" dirty="0">
                <a:solidFill>
                  <a:srgbClr val="000000"/>
                </a:solidFill>
                <a:latin typeface="Calibri" pitchFamily="34" charset="0"/>
              </a:rPr>
              <a:t>Valores nominais em mil reais</a:t>
            </a:r>
            <a:r>
              <a:rPr lang="pt-BR" altLang="pt-BR" dirty="0" smtClean="0">
                <a:solidFill>
                  <a:srgbClr val="000000"/>
                </a:solidFill>
                <a:latin typeface="Calibri" pitchFamily="34" charset="0"/>
              </a:rPr>
              <a:t>. </a:t>
            </a:r>
            <a:endParaRPr lang="pt-BR" altLang="pt-BR" dirty="0">
              <a:solidFill>
                <a:srgbClr val="000000"/>
              </a:solidFill>
              <a:latin typeface="Calibri" pitchFamily="34" charset="0"/>
            </a:endParaRPr>
          </a:p>
        </p:txBody>
      </p:sp>
      <p:grpSp>
        <p:nvGrpSpPr>
          <p:cNvPr id="43019" name="Group 11"/>
          <p:cNvGrpSpPr>
            <a:grpSpLocks noChangeAspect="1"/>
          </p:cNvGrpSpPr>
          <p:nvPr/>
        </p:nvGrpSpPr>
        <p:grpSpPr bwMode="auto">
          <a:xfrm>
            <a:off x="23812" y="1041401"/>
            <a:ext cx="9599613" cy="4735513"/>
            <a:chOff x="15" y="656"/>
            <a:chExt cx="6047" cy="2983"/>
          </a:xfrm>
        </p:grpSpPr>
        <p:sp>
          <p:nvSpPr>
            <p:cNvPr id="43018" name="AutoShape 10"/>
            <p:cNvSpPr>
              <a:spLocks noChangeAspect="1" noChangeArrowheads="1" noTextEdit="1"/>
            </p:cNvSpPr>
            <p:nvPr/>
          </p:nvSpPr>
          <p:spPr bwMode="auto">
            <a:xfrm>
              <a:off x="22" y="663"/>
              <a:ext cx="5719" cy="2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20" name="Rectangle 12"/>
            <p:cNvSpPr>
              <a:spLocks noChangeArrowheads="1"/>
            </p:cNvSpPr>
            <p:nvPr/>
          </p:nvSpPr>
          <p:spPr bwMode="auto">
            <a:xfrm>
              <a:off x="22" y="663"/>
              <a:ext cx="5719" cy="463"/>
            </a:xfrm>
            <a:prstGeom prst="rect">
              <a:avLst/>
            </a:prstGeom>
            <a:solidFill>
              <a:srgbClr val="9BBB5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21" name="Rectangle 13"/>
            <p:cNvSpPr>
              <a:spLocks noChangeArrowheads="1"/>
            </p:cNvSpPr>
            <p:nvPr/>
          </p:nvSpPr>
          <p:spPr bwMode="auto">
            <a:xfrm>
              <a:off x="22" y="1119"/>
              <a:ext cx="5719" cy="676"/>
            </a:xfrm>
            <a:prstGeom prst="rect">
              <a:avLst/>
            </a:prstGeom>
            <a:solidFill>
              <a:srgbClr val="DEE7D1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22" name="Rectangle 14"/>
            <p:cNvSpPr>
              <a:spLocks noChangeArrowheads="1"/>
            </p:cNvSpPr>
            <p:nvPr/>
          </p:nvSpPr>
          <p:spPr bwMode="auto">
            <a:xfrm>
              <a:off x="22" y="1788"/>
              <a:ext cx="5719" cy="1132"/>
            </a:xfrm>
            <a:prstGeom prst="rect">
              <a:avLst/>
            </a:prstGeom>
            <a:solidFill>
              <a:srgbClr val="EFF3EA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23" name="Rectangle 15"/>
            <p:cNvSpPr>
              <a:spLocks noChangeArrowheads="1"/>
            </p:cNvSpPr>
            <p:nvPr/>
          </p:nvSpPr>
          <p:spPr bwMode="auto">
            <a:xfrm>
              <a:off x="22" y="2913"/>
              <a:ext cx="5719" cy="698"/>
            </a:xfrm>
            <a:prstGeom prst="rect">
              <a:avLst/>
            </a:prstGeom>
            <a:solidFill>
              <a:srgbClr val="DEE7D1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24" name="Rectangle 16"/>
            <p:cNvSpPr>
              <a:spLocks noChangeArrowheads="1"/>
            </p:cNvSpPr>
            <p:nvPr/>
          </p:nvSpPr>
          <p:spPr bwMode="auto">
            <a:xfrm>
              <a:off x="378" y="777"/>
              <a:ext cx="1738" cy="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Receitas e Despesas 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25" name="Rectangle 17"/>
            <p:cNvSpPr>
              <a:spLocks noChangeArrowheads="1"/>
            </p:cNvSpPr>
            <p:nvPr/>
          </p:nvSpPr>
          <p:spPr bwMode="auto">
            <a:xfrm>
              <a:off x="2707" y="691"/>
              <a:ext cx="534" cy="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2013 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26" name="Rectangle 18"/>
            <p:cNvSpPr>
              <a:spLocks noChangeArrowheads="1"/>
            </p:cNvSpPr>
            <p:nvPr/>
          </p:nvSpPr>
          <p:spPr bwMode="auto">
            <a:xfrm>
              <a:off x="2572" y="941"/>
              <a:ext cx="741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17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(Executado)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27" name="Rectangle 19"/>
            <p:cNvSpPr>
              <a:spLocks noChangeArrowheads="1"/>
            </p:cNvSpPr>
            <p:nvPr/>
          </p:nvSpPr>
          <p:spPr bwMode="auto">
            <a:xfrm>
              <a:off x="3839" y="691"/>
              <a:ext cx="1090" cy="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2014              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28" name="Rectangle 20"/>
            <p:cNvSpPr>
              <a:spLocks noChangeArrowheads="1"/>
            </p:cNvSpPr>
            <p:nvPr/>
          </p:nvSpPr>
          <p:spPr bwMode="auto">
            <a:xfrm>
              <a:off x="3612" y="941"/>
              <a:ext cx="912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17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(Lei + Créditos)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29" name="Rectangle 21"/>
            <p:cNvSpPr>
              <a:spLocks noChangeArrowheads="1"/>
            </p:cNvSpPr>
            <p:nvPr/>
          </p:nvSpPr>
          <p:spPr bwMode="auto">
            <a:xfrm>
              <a:off x="4972" y="691"/>
              <a:ext cx="1090" cy="2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4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2015              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30" name="Rectangle 22"/>
            <p:cNvSpPr>
              <a:spLocks noChangeArrowheads="1"/>
            </p:cNvSpPr>
            <p:nvPr/>
          </p:nvSpPr>
          <p:spPr bwMode="auto">
            <a:xfrm>
              <a:off x="4666" y="941"/>
              <a:ext cx="1083" cy="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17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(Estimativa PLDO)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31" name="Rectangle 23"/>
            <p:cNvSpPr>
              <a:spLocks noChangeArrowheads="1"/>
            </p:cNvSpPr>
            <p:nvPr/>
          </p:nvSpPr>
          <p:spPr bwMode="auto">
            <a:xfrm>
              <a:off x="50" y="1133"/>
              <a:ext cx="755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Receitas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32" name="Rectangle 24"/>
            <p:cNvSpPr>
              <a:spLocks noChangeArrowheads="1"/>
            </p:cNvSpPr>
            <p:nvPr/>
          </p:nvSpPr>
          <p:spPr bwMode="auto">
            <a:xfrm>
              <a:off x="2614" y="1133"/>
              <a:ext cx="912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16.901.516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33" name="Rectangle 25"/>
            <p:cNvSpPr>
              <a:spLocks noChangeArrowheads="1"/>
            </p:cNvSpPr>
            <p:nvPr/>
          </p:nvSpPr>
          <p:spPr bwMode="auto">
            <a:xfrm>
              <a:off x="3747" y="1133"/>
              <a:ext cx="778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21.667.978</a:t>
              </a:r>
              <a:endParaRPr kumimoji="0" 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34" name="Rectangle 26"/>
            <p:cNvSpPr>
              <a:spLocks noChangeArrowheads="1"/>
            </p:cNvSpPr>
            <p:nvPr/>
          </p:nvSpPr>
          <p:spPr bwMode="auto">
            <a:xfrm>
              <a:off x="4879" y="1133"/>
              <a:ext cx="912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23.178.451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35" name="Rectangle 27"/>
            <p:cNvSpPr>
              <a:spLocks noChangeArrowheads="1"/>
            </p:cNvSpPr>
            <p:nvPr/>
          </p:nvSpPr>
          <p:spPr bwMode="auto">
            <a:xfrm>
              <a:off x="50" y="1361"/>
              <a:ext cx="100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 Correntes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36" name="Rectangle 28"/>
            <p:cNvSpPr>
              <a:spLocks noChangeArrowheads="1"/>
            </p:cNvSpPr>
            <p:nvPr/>
          </p:nvSpPr>
          <p:spPr bwMode="auto">
            <a:xfrm>
              <a:off x="2614" y="1361"/>
              <a:ext cx="905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16.297.336</a:t>
              </a:r>
              <a:endParaRPr kumimoji="0" 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37" name="Rectangle 29"/>
            <p:cNvSpPr>
              <a:spLocks noChangeArrowheads="1"/>
            </p:cNvSpPr>
            <p:nvPr/>
          </p:nvSpPr>
          <p:spPr bwMode="auto">
            <a:xfrm>
              <a:off x="3747" y="1361"/>
              <a:ext cx="905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18.270.554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38" name="Rectangle 30"/>
            <p:cNvSpPr>
              <a:spLocks noChangeArrowheads="1"/>
            </p:cNvSpPr>
            <p:nvPr/>
          </p:nvSpPr>
          <p:spPr bwMode="auto">
            <a:xfrm>
              <a:off x="4879" y="1361"/>
              <a:ext cx="905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19.882.107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39" name="Rectangle 31"/>
            <p:cNvSpPr>
              <a:spLocks noChangeArrowheads="1"/>
            </p:cNvSpPr>
            <p:nvPr/>
          </p:nvSpPr>
          <p:spPr bwMode="auto">
            <a:xfrm>
              <a:off x="50" y="1582"/>
              <a:ext cx="791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 Capital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40" name="Rectangle 32"/>
            <p:cNvSpPr>
              <a:spLocks noChangeArrowheads="1"/>
            </p:cNvSpPr>
            <p:nvPr/>
          </p:nvSpPr>
          <p:spPr bwMode="auto">
            <a:xfrm>
              <a:off x="2828" y="1582"/>
              <a:ext cx="677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604.180</a:t>
              </a:r>
              <a:endParaRPr kumimoji="0" 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41" name="Rectangle 33"/>
            <p:cNvSpPr>
              <a:spLocks noChangeArrowheads="1"/>
            </p:cNvSpPr>
            <p:nvPr/>
          </p:nvSpPr>
          <p:spPr bwMode="auto">
            <a:xfrm>
              <a:off x="3832" y="1582"/>
              <a:ext cx="812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3.397.424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42" name="Rectangle 34"/>
            <p:cNvSpPr>
              <a:spLocks noChangeArrowheads="1"/>
            </p:cNvSpPr>
            <p:nvPr/>
          </p:nvSpPr>
          <p:spPr bwMode="auto">
            <a:xfrm>
              <a:off x="4965" y="1582"/>
              <a:ext cx="812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3.296.344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43" name="Rectangle 35"/>
            <p:cNvSpPr>
              <a:spLocks noChangeArrowheads="1"/>
            </p:cNvSpPr>
            <p:nvPr/>
          </p:nvSpPr>
          <p:spPr bwMode="auto">
            <a:xfrm>
              <a:off x="50" y="1802"/>
              <a:ext cx="819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Despesas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44" name="Rectangle 36"/>
            <p:cNvSpPr>
              <a:spLocks noChangeArrowheads="1"/>
            </p:cNvSpPr>
            <p:nvPr/>
          </p:nvSpPr>
          <p:spPr bwMode="auto">
            <a:xfrm>
              <a:off x="2614" y="1802"/>
              <a:ext cx="912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18.133.090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45" name="Rectangle 37"/>
            <p:cNvSpPr>
              <a:spLocks noChangeArrowheads="1"/>
            </p:cNvSpPr>
            <p:nvPr/>
          </p:nvSpPr>
          <p:spPr bwMode="auto">
            <a:xfrm>
              <a:off x="3747" y="1802"/>
              <a:ext cx="778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22.340.753</a:t>
              </a:r>
              <a:endParaRPr kumimoji="0" 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46" name="Rectangle 38"/>
            <p:cNvSpPr>
              <a:spLocks noChangeArrowheads="1"/>
            </p:cNvSpPr>
            <p:nvPr/>
          </p:nvSpPr>
          <p:spPr bwMode="auto">
            <a:xfrm>
              <a:off x="4879" y="1802"/>
              <a:ext cx="912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23.178.451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47" name="Rectangle 39"/>
            <p:cNvSpPr>
              <a:spLocks noChangeArrowheads="1"/>
            </p:cNvSpPr>
            <p:nvPr/>
          </p:nvSpPr>
          <p:spPr bwMode="auto">
            <a:xfrm>
              <a:off x="50" y="2030"/>
              <a:ext cx="100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 Correntes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48" name="Rectangle 40"/>
            <p:cNvSpPr>
              <a:spLocks noChangeArrowheads="1"/>
            </p:cNvSpPr>
            <p:nvPr/>
          </p:nvSpPr>
          <p:spPr bwMode="auto">
            <a:xfrm>
              <a:off x="2614" y="2030"/>
              <a:ext cx="905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15.510.823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49" name="Rectangle 41"/>
            <p:cNvSpPr>
              <a:spLocks noChangeArrowheads="1"/>
            </p:cNvSpPr>
            <p:nvPr/>
          </p:nvSpPr>
          <p:spPr bwMode="auto">
            <a:xfrm>
              <a:off x="3747" y="2030"/>
              <a:ext cx="905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16.189.240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50" name="Rectangle 42"/>
            <p:cNvSpPr>
              <a:spLocks noChangeArrowheads="1"/>
            </p:cNvSpPr>
            <p:nvPr/>
          </p:nvSpPr>
          <p:spPr bwMode="auto">
            <a:xfrm>
              <a:off x="4879" y="2030"/>
              <a:ext cx="905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16.652.839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51" name="Rectangle 43"/>
            <p:cNvSpPr>
              <a:spLocks noChangeArrowheads="1"/>
            </p:cNvSpPr>
            <p:nvPr/>
          </p:nvSpPr>
          <p:spPr bwMode="auto">
            <a:xfrm>
              <a:off x="50" y="2251"/>
              <a:ext cx="791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   Capital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52" name="Rectangle 44"/>
            <p:cNvSpPr>
              <a:spLocks noChangeArrowheads="1"/>
            </p:cNvSpPr>
            <p:nvPr/>
          </p:nvSpPr>
          <p:spPr bwMode="auto">
            <a:xfrm>
              <a:off x="2700" y="2251"/>
              <a:ext cx="812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2.622.266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53" name="Rectangle 45"/>
            <p:cNvSpPr>
              <a:spLocks noChangeArrowheads="1"/>
            </p:cNvSpPr>
            <p:nvPr/>
          </p:nvSpPr>
          <p:spPr bwMode="auto">
            <a:xfrm>
              <a:off x="3832" y="2251"/>
              <a:ext cx="812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6.151.513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54" name="Rectangle 46"/>
            <p:cNvSpPr>
              <a:spLocks noChangeArrowheads="1"/>
            </p:cNvSpPr>
            <p:nvPr/>
          </p:nvSpPr>
          <p:spPr bwMode="auto">
            <a:xfrm>
              <a:off x="4965" y="2251"/>
              <a:ext cx="812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5.886.728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55" name="Rectangle 47"/>
            <p:cNvSpPr>
              <a:spLocks noChangeArrowheads="1"/>
            </p:cNvSpPr>
            <p:nvPr/>
          </p:nvSpPr>
          <p:spPr bwMode="auto">
            <a:xfrm>
              <a:off x="50" y="2472"/>
              <a:ext cx="219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Reserva Orçamentária RPPS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56" name="Rectangle 48"/>
            <p:cNvSpPr>
              <a:spLocks noChangeArrowheads="1"/>
            </p:cNvSpPr>
            <p:nvPr/>
          </p:nvSpPr>
          <p:spPr bwMode="auto">
            <a:xfrm>
              <a:off x="3298" y="2472"/>
              <a:ext cx="185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57" name="Rectangle 49"/>
            <p:cNvSpPr>
              <a:spLocks noChangeArrowheads="1"/>
            </p:cNvSpPr>
            <p:nvPr/>
          </p:nvSpPr>
          <p:spPr bwMode="auto">
            <a:xfrm>
              <a:off x="3961" y="2472"/>
              <a:ext cx="68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443.689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58" name="Rectangle 50"/>
            <p:cNvSpPr>
              <a:spLocks noChangeArrowheads="1"/>
            </p:cNvSpPr>
            <p:nvPr/>
          </p:nvSpPr>
          <p:spPr bwMode="auto">
            <a:xfrm>
              <a:off x="5093" y="2472"/>
              <a:ext cx="68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445.645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59" name="Rectangle 51"/>
            <p:cNvSpPr>
              <a:spLocks noChangeArrowheads="1"/>
            </p:cNvSpPr>
            <p:nvPr/>
          </p:nvSpPr>
          <p:spPr bwMode="auto">
            <a:xfrm>
              <a:off x="50" y="2699"/>
              <a:ext cx="1951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Reserva de Contingência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60" name="Rectangle 52"/>
            <p:cNvSpPr>
              <a:spLocks noChangeArrowheads="1"/>
            </p:cNvSpPr>
            <p:nvPr/>
          </p:nvSpPr>
          <p:spPr bwMode="auto">
            <a:xfrm>
              <a:off x="3298" y="2699"/>
              <a:ext cx="185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61" name="Rectangle 53"/>
            <p:cNvSpPr>
              <a:spLocks noChangeArrowheads="1"/>
            </p:cNvSpPr>
            <p:nvPr/>
          </p:nvSpPr>
          <p:spPr bwMode="auto">
            <a:xfrm>
              <a:off x="4038" y="2699"/>
              <a:ext cx="475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pt-BR" sz="2100" b="1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11</a:t>
              </a:r>
              <a:r>
                <a:rPr kumimoji="0" lang="pt-BR" sz="2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.000</a:t>
              </a:r>
              <a:endParaRPr kumimoji="0" 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62" name="Rectangle 54"/>
            <p:cNvSpPr>
              <a:spLocks noChangeArrowheads="1"/>
            </p:cNvSpPr>
            <p:nvPr/>
          </p:nvSpPr>
          <p:spPr bwMode="auto">
            <a:xfrm>
              <a:off x="5093" y="2699"/>
              <a:ext cx="68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193.238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63" name="Rectangle 55"/>
            <p:cNvSpPr>
              <a:spLocks noChangeArrowheads="1"/>
            </p:cNvSpPr>
            <p:nvPr/>
          </p:nvSpPr>
          <p:spPr bwMode="auto">
            <a:xfrm>
              <a:off x="50" y="2927"/>
              <a:ext cx="1802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Resultado do Exercício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64" name="Rectangle 56"/>
            <p:cNvSpPr>
              <a:spLocks noChangeArrowheads="1"/>
            </p:cNvSpPr>
            <p:nvPr/>
          </p:nvSpPr>
          <p:spPr bwMode="auto">
            <a:xfrm>
              <a:off x="2650" y="2927"/>
              <a:ext cx="876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-1.231.574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65" name="Rectangle 57"/>
            <p:cNvSpPr>
              <a:spLocks noChangeArrowheads="1"/>
            </p:cNvSpPr>
            <p:nvPr/>
          </p:nvSpPr>
          <p:spPr bwMode="auto">
            <a:xfrm>
              <a:off x="3782" y="2927"/>
              <a:ext cx="743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-1.127.464</a:t>
              </a:r>
              <a:endParaRPr kumimoji="0" 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66" name="Rectangle 58"/>
            <p:cNvSpPr>
              <a:spLocks noChangeArrowheads="1"/>
            </p:cNvSpPr>
            <p:nvPr/>
          </p:nvSpPr>
          <p:spPr bwMode="auto">
            <a:xfrm>
              <a:off x="5563" y="2927"/>
              <a:ext cx="185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67" name="Rectangle 59"/>
            <p:cNvSpPr>
              <a:spLocks noChangeArrowheads="1"/>
            </p:cNvSpPr>
            <p:nvPr/>
          </p:nvSpPr>
          <p:spPr bwMode="auto">
            <a:xfrm>
              <a:off x="50" y="3155"/>
              <a:ext cx="2357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Saldo de Exercícios Anteriores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68" name="Rectangle 60"/>
            <p:cNvSpPr>
              <a:spLocks noChangeArrowheads="1"/>
            </p:cNvSpPr>
            <p:nvPr/>
          </p:nvSpPr>
          <p:spPr bwMode="auto">
            <a:xfrm>
              <a:off x="2828" y="3155"/>
              <a:ext cx="68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974.944</a:t>
              </a:r>
              <a:endParaRPr kumimoji="0" 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69" name="Rectangle 61"/>
            <p:cNvSpPr>
              <a:spLocks noChangeArrowheads="1"/>
            </p:cNvSpPr>
            <p:nvPr/>
          </p:nvSpPr>
          <p:spPr bwMode="auto">
            <a:xfrm>
              <a:off x="50" y="3383"/>
              <a:ext cx="1439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Superávit / Défict</a:t>
              </a:r>
              <a:endParaRPr kumimoji="0" lang="pt-B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70" name="Rectangle 62"/>
            <p:cNvSpPr>
              <a:spLocks noChangeArrowheads="1"/>
            </p:cNvSpPr>
            <p:nvPr/>
          </p:nvSpPr>
          <p:spPr bwMode="auto">
            <a:xfrm>
              <a:off x="2778" y="3383"/>
              <a:ext cx="734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sz="2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-256.630</a:t>
              </a:r>
              <a:endParaRPr kumimoji="0" 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71" name="Line 63"/>
            <p:cNvSpPr>
              <a:spLocks noChangeShapeType="1"/>
            </p:cNvSpPr>
            <p:nvPr/>
          </p:nvSpPr>
          <p:spPr bwMode="auto">
            <a:xfrm flipV="1">
              <a:off x="22" y="663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72" name="Rectangle 64"/>
            <p:cNvSpPr>
              <a:spLocks noChangeArrowheads="1"/>
            </p:cNvSpPr>
            <p:nvPr/>
          </p:nvSpPr>
          <p:spPr bwMode="auto">
            <a:xfrm>
              <a:off x="22" y="656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73" name="Line 65"/>
            <p:cNvSpPr>
              <a:spLocks noChangeShapeType="1"/>
            </p:cNvSpPr>
            <p:nvPr/>
          </p:nvSpPr>
          <p:spPr bwMode="auto">
            <a:xfrm flipV="1">
              <a:off x="2337" y="663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74" name="Rectangle 66"/>
            <p:cNvSpPr>
              <a:spLocks noChangeArrowheads="1"/>
            </p:cNvSpPr>
            <p:nvPr/>
          </p:nvSpPr>
          <p:spPr bwMode="auto">
            <a:xfrm>
              <a:off x="2337" y="656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75" name="Line 67"/>
            <p:cNvSpPr>
              <a:spLocks noChangeShapeType="1"/>
            </p:cNvSpPr>
            <p:nvPr/>
          </p:nvSpPr>
          <p:spPr bwMode="auto">
            <a:xfrm flipV="1">
              <a:off x="3469" y="663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76" name="Rectangle 68"/>
            <p:cNvSpPr>
              <a:spLocks noChangeArrowheads="1"/>
            </p:cNvSpPr>
            <p:nvPr/>
          </p:nvSpPr>
          <p:spPr bwMode="auto">
            <a:xfrm>
              <a:off x="3469" y="656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77" name="Line 69"/>
            <p:cNvSpPr>
              <a:spLocks noChangeShapeType="1"/>
            </p:cNvSpPr>
            <p:nvPr/>
          </p:nvSpPr>
          <p:spPr bwMode="auto">
            <a:xfrm flipV="1">
              <a:off x="4602" y="663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78" name="Rectangle 70"/>
            <p:cNvSpPr>
              <a:spLocks noChangeArrowheads="1"/>
            </p:cNvSpPr>
            <p:nvPr/>
          </p:nvSpPr>
          <p:spPr bwMode="auto">
            <a:xfrm>
              <a:off x="4602" y="656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79" name="Rectangle 71"/>
            <p:cNvSpPr>
              <a:spLocks noChangeArrowheads="1"/>
            </p:cNvSpPr>
            <p:nvPr/>
          </p:nvSpPr>
          <p:spPr bwMode="auto">
            <a:xfrm>
              <a:off x="29" y="656"/>
              <a:ext cx="5712" cy="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80" name="Line 72"/>
            <p:cNvSpPr>
              <a:spLocks noChangeShapeType="1"/>
            </p:cNvSpPr>
            <p:nvPr/>
          </p:nvSpPr>
          <p:spPr bwMode="auto">
            <a:xfrm flipV="1">
              <a:off x="5734" y="663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81" name="Rectangle 73"/>
            <p:cNvSpPr>
              <a:spLocks noChangeArrowheads="1"/>
            </p:cNvSpPr>
            <p:nvPr/>
          </p:nvSpPr>
          <p:spPr bwMode="auto">
            <a:xfrm>
              <a:off x="5734" y="656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82" name="Rectangle 74"/>
            <p:cNvSpPr>
              <a:spLocks noChangeArrowheads="1"/>
            </p:cNvSpPr>
            <p:nvPr/>
          </p:nvSpPr>
          <p:spPr bwMode="auto">
            <a:xfrm>
              <a:off x="15" y="1112"/>
              <a:ext cx="5726" cy="2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83" name="Rectangle 75"/>
            <p:cNvSpPr>
              <a:spLocks noChangeArrowheads="1"/>
            </p:cNvSpPr>
            <p:nvPr/>
          </p:nvSpPr>
          <p:spPr bwMode="auto">
            <a:xfrm>
              <a:off x="15" y="656"/>
              <a:ext cx="14" cy="45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84" name="Rectangle 76"/>
            <p:cNvSpPr>
              <a:spLocks noChangeArrowheads="1"/>
            </p:cNvSpPr>
            <p:nvPr/>
          </p:nvSpPr>
          <p:spPr bwMode="auto">
            <a:xfrm>
              <a:off x="2330" y="670"/>
              <a:ext cx="14" cy="44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85" name="Rectangle 77"/>
            <p:cNvSpPr>
              <a:spLocks noChangeArrowheads="1"/>
            </p:cNvSpPr>
            <p:nvPr/>
          </p:nvSpPr>
          <p:spPr bwMode="auto">
            <a:xfrm>
              <a:off x="3462" y="670"/>
              <a:ext cx="14" cy="44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86" name="Rectangle 78"/>
            <p:cNvSpPr>
              <a:spLocks noChangeArrowheads="1"/>
            </p:cNvSpPr>
            <p:nvPr/>
          </p:nvSpPr>
          <p:spPr bwMode="auto">
            <a:xfrm>
              <a:off x="4594" y="670"/>
              <a:ext cx="15" cy="44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87" name="Rectangle 79"/>
            <p:cNvSpPr>
              <a:spLocks noChangeArrowheads="1"/>
            </p:cNvSpPr>
            <p:nvPr/>
          </p:nvSpPr>
          <p:spPr bwMode="auto">
            <a:xfrm>
              <a:off x="5727" y="670"/>
              <a:ext cx="14" cy="44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88" name="Rectangle 80"/>
            <p:cNvSpPr>
              <a:spLocks noChangeArrowheads="1"/>
            </p:cNvSpPr>
            <p:nvPr/>
          </p:nvSpPr>
          <p:spPr bwMode="auto">
            <a:xfrm>
              <a:off x="29" y="1781"/>
              <a:ext cx="2301" cy="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89" name="Rectangle 81"/>
            <p:cNvSpPr>
              <a:spLocks noChangeArrowheads="1"/>
            </p:cNvSpPr>
            <p:nvPr/>
          </p:nvSpPr>
          <p:spPr bwMode="auto">
            <a:xfrm>
              <a:off x="2330" y="1781"/>
              <a:ext cx="3411" cy="2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90" name="Rectangle 82"/>
            <p:cNvSpPr>
              <a:spLocks noChangeArrowheads="1"/>
            </p:cNvSpPr>
            <p:nvPr/>
          </p:nvSpPr>
          <p:spPr bwMode="auto">
            <a:xfrm>
              <a:off x="2330" y="1133"/>
              <a:ext cx="14" cy="6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91" name="Rectangle 83"/>
            <p:cNvSpPr>
              <a:spLocks noChangeArrowheads="1"/>
            </p:cNvSpPr>
            <p:nvPr/>
          </p:nvSpPr>
          <p:spPr bwMode="auto">
            <a:xfrm>
              <a:off x="3462" y="1133"/>
              <a:ext cx="14" cy="6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92" name="Rectangle 84"/>
            <p:cNvSpPr>
              <a:spLocks noChangeArrowheads="1"/>
            </p:cNvSpPr>
            <p:nvPr/>
          </p:nvSpPr>
          <p:spPr bwMode="auto">
            <a:xfrm>
              <a:off x="4594" y="1133"/>
              <a:ext cx="15" cy="6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93" name="Rectangle 85"/>
            <p:cNvSpPr>
              <a:spLocks noChangeArrowheads="1"/>
            </p:cNvSpPr>
            <p:nvPr/>
          </p:nvSpPr>
          <p:spPr bwMode="auto">
            <a:xfrm>
              <a:off x="5727" y="1133"/>
              <a:ext cx="14" cy="6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94" name="Rectangle 86"/>
            <p:cNvSpPr>
              <a:spLocks noChangeArrowheads="1"/>
            </p:cNvSpPr>
            <p:nvPr/>
          </p:nvSpPr>
          <p:spPr bwMode="auto">
            <a:xfrm>
              <a:off x="15" y="2450"/>
              <a:ext cx="5726" cy="2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95" name="Rectangle 87"/>
            <p:cNvSpPr>
              <a:spLocks noChangeArrowheads="1"/>
            </p:cNvSpPr>
            <p:nvPr/>
          </p:nvSpPr>
          <p:spPr bwMode="auto">
            <a:xfrm>
              <a:off x="15" y="1133"/>
              <a:ext cx="14" cy="131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96" name="Rectangle 88"/>
            <p:cNvSpPr>
              <a:spLocks noChangeArrowheads="1"/>
            </p:cNvSpPr>
            <p:nvPr/>
          </p:nvSpPr>
          <p:spPr bwMode="auto">
            <a:xfrm>
              <a:off x="2330" y="1802"/>
              <a:ext cx="14" cy="6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97" name="Rectangle 89"/>
            <p:cNvSpPr>
              <a:spLocks noChangeArrowheads="1"/>
            </p:cNvSpPr>
            <p:nvPr/>
          </p:nvSpPr>
          <p:spPr bwMode="auto">
            <a:xfrm>
              <a:off x="3462" y="1802"/>
              <a:ext cx="14" cy="6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98" name="Rectangle 90"/>
            <p:cNvSpPr>
              <a:spLocks noChangeArrowheads="1"/>
            </p:cNvSpPr>
            <p:nvPr/>
          </p:nvSpPr>
          <p:spPr bwMode="auto">
            <a:xfrm>
              <a:off x="4594" y="1802"/>
              <a:ext cx="15" cy="6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099" name="Rectangle 91"/>
            <p:cNvSpPr>
              <a:spLocks noChangeArrowheads="1"/>
            </p:cNvSpPr>
            <p:nvPr/>
          </p:nvSpPr>
          <p:spPr bwMode="auto">
            <a:xfrm>
              <a:off x="15" y="2678"/>
              <a:ext cx="5726" cy="2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00" name="Rectangle 92"/>
            <p:cNvSpPr>
              <a:spLocks noChangeArrowheads="1"/>
            </p:cNvSpPr>
            <p:nvPr/>
          </p:nvSpPr>
          <p:spPr bwMode="auto">
            <a:xfrm>
              <a:off x="5727" y="1802"/>
              <a:ext cx="14" cy="6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01" name="Rectangle 93"/>
            <p:cNvSpPr>
              <a:spLocks noChangeArrowheads="1"/>
            </p:cNvSpPr>
            <p:nvPr/>
          </p:nvSpPr>
          <p:spPr bwMode="auto">
            <a:xfrm>
              <a:off x="15" y="2472"/>
              <a:ext cx="14" cy="20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02" name="Rectangle 94"/>
            <p:cNvSpPr>
              <a:spLocks noChangeArrowheads="1"/>
            </p:cNvSpPr>
            <p:nvPr/>
          </p:nvSpPr>
          <p:spPr bwMode="auto">
            <a:xfrm>
              <a:off x="2330" y="2472"/>
              <a:ext cx="14" cy="20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03" name="Rectangle 95"/>
            <p:cNvSpPr>
              <a:spLocks noChangeArrowheads="1"/>
            </p:cNvSpPr>
            <p:nvPr/>
          </p:nvSpPr>
          <p:spPr bwMode="auto">
            <a:xfrm>
              <a:off x="3462" y="2472"/>
              <a:ext cx="14" cy="20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04" name="Rectangle 96"/>
            <p:cNvSpPr>
              <a:spLocks noChangeArrowheads="1"/>
            </p:cNvSpPr>
            <p:nvPr/>
          </p:nvSpPr>
          <p:spPr bwMode="auto">
            <a:xfrm>
              <a:off x="4594" y="2472"/>
              <a:ext cx="15" cy="20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05" name="Rectangle 97"/>
            <p:cNvSpPr>
              <a:spLocks noChangeArrowheads="1"/>
            </p:cNvSpPr>
            <p:nvPr/>
          </p:nvSpPr>
          <p:spPr bwMode="auto">
            <a:xfrm>
              <a:off x="29" y="2906"/>
              <a:ext cx="5712" cy="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06" name="Rectangle 98"/>
            <p:cNvSpPr>
              <a:spLocks noChangeArrowheads="1"/>
            </p:cNvSpPr>
            <p:nvPr/>
          </p:nvSpPr>
          <p:spPr bwMode="auto">
            <a:xfrm>
              <a:off x="5727" y="2472"/>
              <a:ext cx="14" cy="20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07" name="Rectangle 99"/>
            <p:cNvSpPr>
              <a:spLocks noChangeArrowheads="1"/>
            </p:cNvSpPr>
            <p:nvPr/>
          </p:nvSpPr>
          <p:spPr bwMode="auto">
            <a:xfrm>
              <a:off x="29" y="3134"/>
              <a:ext cx="5712" cy="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08" name="Rectangle 100"/>
            <p:cNvSpPr>
              <a:spLocks noChangeArrowheads="1"/>
            </p:cNvSpPr>
            <p:nvPr/>
          </p:nvSpPr>
          <p:spPr bwMode="auto">
            <a:xfrm>
              <a:off x="29" y="3362"/>
              <a:ext cx="5712" cy="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09" name="Rectangle 101"/>
            <p:cNvSpPr>
              <a:spLocks noChangeArrowheads="1"/>
            </p:cNvSpPr>
            <p:nvPr/>
          </p:nvSpPr>
          <p:spPr bwMode="auto">
            <a:xfrm>
              <a:off x="15" y="2699"/>
              <a:ext cx="14" cy="91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10" name="Rectangle 102"/>
            <p:cNvSpPr>
              <a:spLocks noChangeArrowheads="1"/>
            </p:cNvSpPr>
            <p:nvPr/>
          </p:nvSpPr>
          <p:spPr bwMode="auto">
            <a:xfrm>
              <a:off x="2330" y="2699"/>
              <a:ext cx="14" cy="91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11" name="Rectangle 103"/>
            <p:cNvSpPr>
              <a:spLocks noChangeArrowheads="1"/>
            </p:cNvSpPr>
            <p:nvPr/>
          </p:nvSpPr>
          <p:spPr bwMode="auto">
            <a:xfrm>
              <a:off x="3462" y="2699"/>
              <a:ext cx="14" cy="91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12" name="Rectangle 104"/>
            <p:cNvSpPr>
              <a:spLocks noChangeArrowheads="1"/>
            </p:cNvSpPr>
            <p:nvPr/>
          </p:nvSpPr>
          <p:spPr bwMode="auto">
            <a:xfrm>
              <a:off x="4594" y="2699"/>
              <a:ext cx="15" cy="91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13" name="Rectangle 105"/>
            <p:cNvSpPr>
              <a:spLocks noChangeArrowheads="1"/>
            </p:cNvSpPr>
            <p:nvPr/>
          </p:nvSpPr>
          <p:spPr bwMode="auto">
            <a:xfrm>
              <a:off x="29" y="3597"/>
              <a:ext cx="5712" cy="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14" name="Rectangle 106"/>
            <p:cNvSpPr>
              <a:spLocks noChangeArrowheads="1"/>
            </p:cNvSpPr>
            <p:nvPr/>
          </p:nvSpPr>
          <p:spPr bwMode="auto">
            <a:xfrm>
              <a:off x="5727" y="2699"/>
              <a:ext cx="14" cy="91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15" name="Line 107"/>
            <p:cNvSpPr>
              <a:spLocks noChangeShapeType="1"/>
            </p:cNvSpPr>
            <p:nvPr/>
          </p:nvSpPr>
          <p:spPr bwMode="auto">
            <a:xfrm>
              <a:off x="22" y="3611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16" name="Rectangle 108"/>
            <p:cNvSpPr>
              <a:spLocks noChangeArrowheads="1"/>
            </p:cNvSpPr>
            <p:nvPr/>
          </p:nvSpPr>
          <p:spPr bwMode="auto">
            <a:xfrm>
              <a:off x="22" y="3611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17" name="Line 109"/>
            <p:cNvSpPr>
              <a:spLocks noChangeShapeType="1"/>
            </p:cNvSpPr>
            <p:nvPr/>
          </p:nvSpPr>
          <p:spPr bwMode="auto">
            <a:xfrm>
              <a:off x="2337" y="3611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18" name="Rectangle 110"/>
            <p:cNvSpPr>
              <a:spLocks noChangeArrowheads="1"/>
            </p:cNvSpPr>
            <p:nvPr/>
          </p:nvSpPr>
          <p:spPr bwMode="auto">
            <a:xfrm>
              <a:off x="2337" y="3611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19" name="Line 111"/>
            <p:cNvSpPr>
              <a:spLocks noChangeShapeType="1"/>
            </p:cNvSpPr>
            <p:nvPr/>
          </p:nvSpPr>
          <p:spPr bwMode="auto">
            <a:xfrm>
              <a:off x="3469" y="3611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20" name="Rectangle 112"/>
            <p:cNvSpPr>
              <a:spLocks noChangeArrowheads="1"/>
            </p:cNvSpPr>
            <p:nvPr/>
          </p:nvSpPr>
          <p:spPr bwMode="auto">
            <a:xfrm>
              <a:off x="3469" y="3611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21" name="Line 113"/>
            <p:cNvSpPr>
              <a:spLocks noChangeShapeType="1"/>
            </p:cNvSpPr>
            <p:nvPr/>
          </p:nvSpPr>
          <p:spPr bwMode="auto">
            <a:xfrm>
              <a:off x="4602" y="3611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22" name="Rectangle 114"/>
            <p:cNvSpPr>
              <a:spLocks noChangeArrowheads="1"/>
            </p:cNvSpPr>
            <p:nvPr/>
          </p:nvSpPr>
          <p:spPr bwMode="auto">
            <a:xfrm>
              <a:off x="4602" y="3611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23" name="Line 115"/>
            <p:cNvSpPr>
              <a:spLocks noChangeShapeType="1"/>
            </p:cNvSpPr>
            <p:nvPr/>
          </p:nvSpPr>
          <p:spPr bwMode="auto">
            <a:xfrm>
              <a:off x="5734" y="3611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24" name="Rectangle 116"/>
            <p:cNvSpPr>
              <a:spLocks noChangeArrowheads="1"/>
            </p:cNvSpPr>
            <p:nvPr/>
          </p:nvSpPr>
          <p:spPr bwMode="auto">
            <a:xfrm>
              <a:off x="5734" y="3611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25" name="Line 117"/>
            <p:cNvSpPr>
              <a:spLocks noChangeShapeType="1"/>
            </p:cNvSpPr>
            <p:nvPr/>
          </p:nvSpPr>
          <p:spPr bwMode="auto">
            <a:xfrm>
              <a:off x="5741" y="663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26" name="Rectangle 118"/>
            <p:cNvSpPr>
              <a:spLocks noChangeArrowheads="1"/>
            </p:cNvSpPr>
            <p:nvPr/>
          </p:nvSpPr>
          <p:spPr bwMode="auto">
            <a:xfrm>
              <a:off x="5741" y="663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27" name="Line 119"/>
            <p:cNvSpPr>
              <a:spLocks noChangeShapeType="1"/>
            </p:cNvSpPr>
            <p:nvPr/>
          </p:nvSpPr>
          <p:spPr bwMode="auto">
            <a:xfrm>
              <a:off x="5741" y="1119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28" name="Rectangle 120"/>
            <p:cNvSpPr>
              <a:spLocks noChangeArrowheads="1"/>
            </p:cNvSpPr>
            <p:nvPr/>
          </p:nvSpPr>
          <p:spPr bwMode="auto">
            <a:xfrm>
              <a:off x="5741" y="1119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29" name="Line 121"/>
            <p:cNvSpPr>
              <a:spLocks noChangeShapeType="1"/>
            </p:cNvSpPr>
            <p:nvPr/>
          </p:nvSpPr>
          <p:spPr bwMode="auto">
            <a:xfrm>
              <a:off x="5741" y="1347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30" name="Rectangle 122"/>
            <p:cNvSpPr>
              <a:spLocks noChangeArrowheads="1"/>
            </p:cNvSpPr>
            <p:nvPr/>
          </p:nvSpPr>
          <p:spPr bwMode="auto">
            <a:xfrm>
              <a:off x="5741" y="1347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31" name="Line 123"/>
            <p:cNvSpPr>
              <a:spLocks noChangeShapeType="1"/>
            </p:cNvSpPr>
            <p:nvPr/>
          </p:nvSpPr>
          <p:spPr bwMode="auto">
            <a:xfrm>
              <a:off x="5741" y="1567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32" name="Rectangle 124"/>
            <p:cNvSpPr>
              <a:spLocks noChangeArrowheads="1"/>
            </p:cNvSpPr>
            <p:nvPr/>
          </p:nvSpPr>
          <p:spPr bwMode="auto">
            <a:xfrm>
              <a:off x="5741" y="1567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33" name="Line 125"/>
            <p:cNvSpPr>
              <a:spLocks noChangeShapeType="1"/>
            </p:cNvSpPr>
            <p:nvPr/>
          </p:nvSpPr>
          <p:spPr bwMode="auto">
            <a:xfrm>
              <a:off x="5741" y="1788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34" name="Rectangle 126"/>
            <p:cNvSpPr>
              <a:spLocks noChangeArrowheads="1"/>
            </p:cNvSpPr>
            <p:nvPr/>
          </p:nvSpPr>
          <p:spPr bwMode="auto">
            <a:xfrm>
              <a:off x="5741" y="1788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35" name="Line 127"/>
            <p:cNvSpPr>
              <a:spLocks noChangeShapeType="1"/>
            </p:cNvSpPr>
            <p:nvPr/>
          </p:nvSpPr>
          <p:spPr bwMode="auto">
            <a:xfrm>
              <a:off x="5741" y="2016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36" name="Rectangle 128"/>
            <p:cNvSpPr>
              <a:spLocks noChangeArrowheads="1"/>
            </p:cNvSpPr>
            <p:nvPr/>
          </p:nvSpPr>
          <p:spPr bwMode="auto">
            <a:xfrm>
              <a:off x="5741" y="2016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37" name="Line 129"/>
            <p:cNvSpPr>
              <a:spLocks noChangeShapeType="1"/>
            </p:cNvSpPr>
            <p:nvPr/>
          </p:nvSpPr>
          <p:spPr bwMode="auto">
            <a:xfrm>
              <a:off x="5741" y="2237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38" name="Rectangle 130"/>
            <p:cNvSpPr>
              <a:spLocks noChangeArrowheads="1"/>
            </p:cNvSpPr>
            <p:nvPr/>
          </p:nvSpPr>
          <p:spPr bwMode="auto">
            <a:xfrm>
              <a:off x="5741" y="2237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39" name="Line 131"/>
            <p:cNvSpPr>
              <a:spLocks noChangeShapeType="1"/>
            </p:cNvSpPr>
            <p:nvPr/>
          </p:nvSpPr>
          <p:spPr bwMode="auto">
            <a:xfrm>
              <a:off x="5741" y="2457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40" name="Rectangle 132"/>
            <p:cNvSpPr>
              <a:spLocks noChangeArrowheads="1"/>
            </p:cNvSpPr>
            <p:nvPr/>
          </p:nvSpPr>
          <p:spPr bwMode="auto">
            <a:xfrm>
              <a:off x="5741" y="2457"/>
              <a:ext cx="7" cy="8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41" name="Line 133"/>
            <p:cNvSpPr>
              <a:spLocks noChangeShapeType="1"/>
            </p:cNvSpPr>
            <p:nvPr/>
          </p:nvSpPr>
          <p:spPr bwMode="auto">
            <a:xfrm>
              <a:off x="5741" y="2685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42" name="Rectangle 134"/>
            <p:cNvSpPr>
              <a:spLocks noChangeArrowheads="1"/>
            </p:cNvSpPr>
            <p:nvPr/>
          </p:nvSpPr>
          <p:spPr bwMode="auto">
            <a:xfrm>
              <a:off x="5741" y="2685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43" name="Line 135"/>
            <p:cNvSpPr>
              <a:spLocks noChangeShapeType="1"/>
            </p:cNvSpPr>
            <p:nvPr/>
          </p:nvSpPr>
          <p:spPr bwMode="auto">
            <a:xfrm>
              <a:off x="5741" y="2913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44" name="Rectangle 136"/>
            <p:cNvSpPr>
              <a:spLocks noChangeArrowheads="1"/>
            </p:cNvSpPr>
            <p:nvPr/>
          </p:nvSpPr>
          <p:spPr bwMode="auto">
            <a:xfrm>
              <a:off x="5741" y="2913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45" name="Line 137"/>
            <p:cNvSpPr>
              <a:spLocks noChangeShapeType="1"/>
            </p:cNvSpPr>
            <p:nvPr/>
          </p:nvSpPr>
          <p:spPr bwMode="auto">
            <a:xfrm>
              <a:off x="5741" y="3141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46" name="Rectangle 138"/>
            <p:cNvSpPr>
              <a:spLocks noChangeArrowheads="1"/>
            </p:cNvSpPr>
            <p:nvPr/>
          </p:nvSpPr>
          <p:spPr bwMode="auto">
            <a:xfrm>
              <a:off x="5741" y="3141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47" name="Line 139"/>
            <p:cNvSpPr>
              <a:spLocks noChangeShapeType="1"/>
            </p:cNvSpPr>
            <p:nvPr/>
          </p:nvSpPr>
          <p:spPr bwMode="auto">
            <a:xfrm>
              <a:off x="5741" y="3369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48" name="Rectangle 140"/>
            <p:cNvSpPr>
              <a:spLocks noChangeArrowheads="1"/>
            </p:cNvSpPr>
            <p:nvPr/>
          </p:nvSpPr>
          <p:spPr bwMode="auto">
            <a:xfrm>
              <a:off x="5741" y="3369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49" name="Line 141"/>
            <p:cNvSpPr>
              <a:spLocks noChangeShapeType="1"/>
            </p:cNvSpPr>
            <p:nvPr/>
          </p:nvSpPr>
          <p:spPr bwMode="auto">
            <a:xfrm>
              <a:off x="5741" y="3604"/>
              <a:ext cx="1" cy="1"/>
            </a:xfrm>
            <a:prstGeom prst="line">
              <a:avLst/>
            </a:prstGeom>
            <a:noFill/>
            <a:ln w="0">
              <a:solidFill>
                <a:srgbClr val="D0D7E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43150" name="Rectangle 142"/>
            <p:cNvSpPr>
              <a:spLocks noChangeArrowheads="1"/>
            </p:cNvSpPr>
            <p:nvPr/>
          </p:nvSpPr>
          <p:spPr bwMode="auto">
            <a:xfrm>
              <a:off x="5741" y="3604"/>
              <a:ext cx="7" cy="7"/>
            </a:xfrm>
            <a:prstGeom prst="rect">
              <a:avLst/>
            </a:prstGeom>
            <a:solidFill>
              <a:srgbClr val="D0D7E5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41" name="Retângulo 1"/>
          <p:cNvSpPr>
            <a:spLocks noChangeArrowheads="1"/>
          </p:cNvSpPr>
          <p:nvPr/>
        </p:nvSpPr>
        <p:spPr bwMode="auto">
          <a:xfrm>
            <a:off x="153980" y="6026804"/>
            <a:ext cx="86658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t"/>
            <a:r>
              <a:rPr lang="pt-BR" altLang="pt-BR" sz="1200" dirty="0" smtClean="0">
                <a:solidFill>
                  <a:srgbClr val="000000"/>
                </a:solidFill>
                <a:latin typeface="Calibri" pitchFamily="34" charset="0"/>
              </a:rPr>
              <a:t>2013: Diferença nas Receita Correntes de R$ 333.707  referentes à Receita Intraorçamentária de Contribuições</a:t>
            </a:r>
            <a:r>
              <a:rPr lang="pt-BR" altLang="pt-BR" sz="1200" dirty="0">
                <a:solidFill>
                  <a:srgbClr val="000000"/>
                </a:solidFill>
                <a:latin typeface="Calibri" pitchFamily="34" charset="0"/>
              </a:rPr>
              <a:t>. </a:t>
            </a:r>
            <a:endParaRPr lang="pt-BR" altLang="pt-BR" sz="1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fontAlgn="t"/>
            <a:r>
              <a:rPr lang="pt-BR" altLang="pt-BR" sz="1200" dirty="0" smtClean="0">
                <a:solidFill>
                  <a:srgbClr val="000000"/>
                </a:solidFill>
                <a:latin typeface="Calibri" pitchFamily="34" charset="0"/>
              </a:rPr>
              <a:t>214: Dotação </a:t>
            </a:r>
            <a:r>
              <a:rPr lang="pt-BR" altLang="pt-BR" sz="1200" dirty="0">
                <a:solidFill>
                  <a:srgbClr val="000000"/>
                </a:solidFill>
                <a:latin typeface="Calibri" pitchFamily="34" charset="0"/>
              </a:rPr>
              <a:t>Autorizada de fontes de Superávit em 2014 R$ 757.737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18"/>
          <p:cNvSpPr>
            <a:spLocks noChangeArrowheads="1"/>
          </p:cNvSpPr>
          <p:nvPr/>
        </p:nvSpPr>
        <p:spPr bwMode="auto">
          <a:xfrm>
            <a:off x="20638" y="6840538"/>
            <a:ext cx="9144000" cy="34925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pic>
        <p:nvPicPr>
          <p:cNvPr id="4403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8784975" cy="5584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0" name="Retângulo 3"/>
          <p:cNvSpPr>
            <a:spLocks noChangeArrowheads="1"/>
          </p:cNvSpPr>
          <p:nvPr/>
        </p:nvSpPr>
        <p:spPr bwMode="auto">
          <a:xfrm>
            <a:off x="500063" y="5845175"/>
            <a:ext cx="4572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altLang="pt-BR" sz="12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2011 a 2013: Relatório de Gestão Fiscal Consolidado – 3º Quadrimestre.</a:t>
            </a:r>
          </a:p>
          <a:p>
            <a:pPr algn="just"/>
            <a:r>
              <a:rPr lang="pt-BR" altLang="pt-BR" sz="12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2014: Estimativa LOA 2014</a:t>
            </a:r>
          </a:p>
          <a:p>
            <a:pPr algn="just"/>
            <a:r>
              <a:rPr lang="pt-BR" altLang="pt-BR" sz="1200" b="1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2015: Previsão no PLDO-2015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ChangeArrowheads="1"/>
          </p:cNvSpPr>
          <p:nvPr/>
        </p:nvSpPr>
        <p:spPr bwMode="auto">
          <a:xfrm>
            <a:off x="0" y="-14288"/>
            <a:ext cx="9144000" cy="98107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pt-BR" sz="2800" b="1" cap="all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  <a:hlinkClick r:id="rId3"/>
              </a:rPr>
              <a:t>www.SEPLAN.DF.GOV.BR</a:t>
            </a:r>
            <a:endParaRPr lang="pt-BR" sz="2800" b="1" cap="all" dirty="0">
              <a:solidFill>
                <a:schemeClr val="accent3">
                  <a:lumMod val="40000"/>
                  <a:lumOff val="6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5060" name="Rectangle 18"/>
          <p:cNvSpPr>
            <a:spLocks noChangeArrowheads="1"/>
          </p:cNvSpPr>
          <p:nvPr/>
        </p:nvSpPr>
        <p:spPr bwMode="auto">
          <a:xfrm>
            <a:off x="20638" y="6840538"/>
            <a:ext cx="9144000" cy="34925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45063" name="Retângulo 1"/>
          <p:cNvSpPr>
            <a:spLocks noChangeArrowheads="1"/>
          </p:cNvSpPr>
          <p:nvPr/>
        </p:nvSpPr>
        <p:spPr bwMode="auto">
          <a:xfrm>
            <a:off x="0" y="966788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Clr>
                <a:schemeClr val="tx2"/>
              </a:buClr>
              <a:buSzPct val="70000"/>
            </a:pPr>
            <a:r>
              <a:rPr lang="pt-BR" altLang="pt-BR" sz="2400" b="1" dirty="0"/>
              <a:t>Secretaria de Estado de Planejamento e Orçamento</a:t>
            </a:r>
          </a:p>
          <a:p>
            <a:pPr algn="ctr">
              <a:buClr>
                <a:schemeClr val="tx2"/>
              </a:buClr>
              <a:buSzPct val="70000"/>
            </a:pPr>
            <a:r>
              <a:rPr lang="pt-BR" altLang="pt-BR" sz="2400" b="1" dirty="0"/>
              <a:t>Subsecretaria de Orçamento Público – SUOP</a:t>
            </a:r>
          </a:p>
          <a:p>
            <a:pPr algn="ctr">
              <a:buClr>
                <a:schemeClr val="tx2"/>
              </a:buClr>
              <a:buSzPct val="70000"/>
            </a:pPr>
            <a:r>
              <a:rPr lang="pt-BR" altLang="pt-BR" sz="2400" b="1" dirty="0"/>
              <a:t>Coordenação de Elaboração e Acompanhamento do Orçamento – COELC </a:t>
            </a:r>
          </a:p>
          <a:p>
            <a:pPr algn="ctr">
              <a:buClr>
                <a:schemeClr val="tx2"/>
              </a:buClr>
              <a:buSzPct val="70000"/>
            </a:pPr>
            <a:endParaRPr lang="pt-BR" altLang="pt-BR" sz="2400" b="1" dirty="0"/>
          </a:p>
          <a:p>
            <a:pPr algn="ctr">
              <a:buClr>
                <a:schemeClr val="tx2"/>
              </a:buClr>
              <a:buSzPct val="70000"/>
            </a:pPr>
            <a:endParaRPr lang="pt-BR" altLang="pt-BR" sz="2400" dirty="0"/>
          </a:p>
          <a:p>
            <a:pPr algn="ctr">
              <a:buClr>
                <a:schemeClr val="tx2"/>
              </a:buClr>
              <a:buSzPct val="70000"/>
            </a:pPr>
            <a:r>
              <a:rPr lang="pt-BR" altLang="pt-BR" sz="2400" dirty="0"/>
              <a:t>Anexo do Palácio do Buriti – 5º e 10º andares, </a:t>
            </a:r>
          </a:p>
          <a:p>
            <a:pPr algn="ctr">
              <a:buClr>
                <a:schemeClr val="tx2"/>
              </a:buClr>
              <a:buSzPct val="70000"/>
            </a:pPr>
            <a:r>
              <a:rPr lang="pt-BR" altLang="pt-BR" sz="2400" dirty="0"/>
              <a:t>Telefones</a:t>
            </a:r>
            <a:r>
              <a:rPr lang="pt-BR" altLang="pt-BR" sz="2400"/>
              <a:t>: </a:t>
            </a:r>
            <a:r>
              <a:rPr lang="pt-BR" altLang="pt-BR" sz="2400" smtClean="0"/>
              <a:t>3966.6151 / 3966.6350</a:t>
            </a:r>
            <a:endParaRPr lang="pt-BR" altLang="pt-BR" sz="2400" dirty="0"/>
          </a:p>
          <a:p>
            <a:pPr algn="ctr">
              <a:buClr>
                <a:schemeClr val="tx2"/>
              </a:buClr>
              <a:buSzPct val="70000"/>
            </a:pPr>
            <a:r>
              <a:rPr lang="pt-BR" altLang="pt-BR" sz="2400" dirty="0"/>
              <a:t>E-mail: </a:t>
            </a:r>
            <a:r>
              <a:rPr lang="pt-BR" altLang="pt-BR" sz="2400" dirty="0">
                <a:hlinkClick r:id="rId4"/>
              </a:rPr>
              <a:t>orcamento@seplan.df.gov.br</a:t>
            </a:r>
            <a:endParaRPr lang="pt-BR" altLang="pt-BR" sz="2400" dirty="0"/>
          </a:p>
          <a:p>
            <a:pPr algn="ctr">
              <a:buClr>
                <a:schemeClr val="tx2"/>
              </a:buClr>
              <a:buSzPct val="70000"/>
            </a:pPr>
            <a:endParaRPr lang="pt-BR" altLang="pt-BR" sz="2400" dirty="0"/>
          </a:p>
          <a:p>
            <a:pPr algn="ctr">
              <a:buClr>
                <a:schemeClr val="tx2"/>
              </a:buClr>
              <a:buSzPct val="70000"/>
            </a:pPr>
            <a:endParaRPr lang="pt-BR" altLang="pt-BR" sz="2400" dirty="0"/>
          </a:p>
          <a:p>
            <a:pPr algn="ctr">
              <a:buClr>
                <a:schemeClr val="tx2"/>
              </a:buClr>
              <a:buSzPct val="70000"/>
            </a:pPr>
            <a:r>
              <a:rPr lang="pt-BR" altLang="pt-BR" sz="2400" b="1" dirty="0"/>
              <a:t>RAFAEL RIBEIRO = 3961-6248/6270</a:t>
            </a:r>
          </a:p>
          <a:p>
            <a:pPr algn="ctr">
              <a:buClr>
                <a:schemeClr val="tx2"/>
              </a:buClr>
              <a:buSzPct val="70000"/>
            </a:pPr>
            <a:r>
              <a:rPr lang="pt-BR" altLang="pt-BR" sz="2400" b="1" dirty="0"/>
              <a:t>ANTÔNIO EDILSON = 3966-6202/6271/6322</a:t>
            </a:r>
          </a:p>
          <a:p>
            <a:pPr algn="ctr">
              <a:buClr>
                <a:schemeClr val="tx2"/>
              </a:buClr>
              <a:buSzPct val="70000"/>
            </a:pPr>
            <a:r>
              <a:rPr lang="pt-BR" altLang="pt-BR" sz="2400" b="1" dirty="0"/>
              <a:t>THIAGO CONDE = 3966-6358/6391/6321</a:t>
            </a:r>
            <a:endParaRPr lang="pt-BR" altLang="pt-BR" sz="2400" dirty="0"/>
          </a:p>
          <a:p>
            <a:pPr algn="ctr">
              <a:buClr>
                <a:schemeClr val="tx2"/>
              </a:buClr>
              <a:buSzPct val="70000"/>
            </a:pPr>
            <a:endParaRPr lang="pt-BR" altLang="pt-BR" sz="2400" b="1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1" name="Oval 164"/>
          <p:cNvSpPr>
            <a:spLocks noChangeArrowheads="1"/>
          </p:cNvSpPr>
          <p:nvPr/>
        </p:nvSpPr>
        <p:spPr bwMode="auto">
          <a:xfrm>
            <a:off x="5136952" y="5589240"/>
            <a:ext cx="3755528" cy="864096"/>
          </a:xfrm>
          <a:prstGeom prst="ellipse">
            <a:avLst/>
          </a:prstGeom>
          <a:solidFill>
            <a:srgbClr val="CCCC0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50000"/>
              </a:spcBef>
              <a:buClr>
                <a:srgbClr val="808080"/>
              </a:buClr>
              <a:defRPr/>
            </a:pPr>
            <a:r>
              <a:rPr lang="pt-BR" sz="2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Emendas do Legislativo</a:t>
            </a:r>
          </a:p>
        </p:txBody>
      </p:sp>
      <p:sp>
        <p:nvSpPr>
          <p:cNvPr id="10266" name="Oval 213"/>
          <p:cNvSpPr>
            <a:spLocks noChangeArrowheads="1"/>
          </p:cNvSpPr>
          <p:nvPr/>
        </p:nvSpPr>
        <p:spPr bwMode="auto">
          <a:xfrm>
            <a:off x="5136952" y="2060848"/>
            <a:ext cx="3378453" cy="720080"/>
          </a:xfrm>
          <a:prstGeom prst="ellipse">
            <a:avLst/>
          </a:prstGeom>
          <a:solidFill>
            <a:srgbClr val="CCCC0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50000"/>
              </a:spcBef>
              <a:buClr>
                <a:srgbClr val="808080"/>
              </a:buClr>
              <a:defRPr/>
            </a:pPr>
            <a:endParaRPr lang="pt-BR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</a:endParaRPr>
          </a:p>
          <a:p>
            <a:pPr algn="ctr">
              <a:spcBef>
                <a:spcPct val="50000"/>
              </a:spcBef>
              <a:buClr>
                <a:srgbClr val="808080"/>
              </a:buClr>
              <a:defRPr/>
            </a:pPr>
            <a:r>
              <a:rPr lang="pt-BR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Prioridades LDO</a:t>
            </a:r>
          </a:p>
          <a:p>
            <a:pPr algn="ctr">
              <a:spcBef>
                <a:spcPct val="50000"/>
              </a:spcBef>
              <a:buClr>
                <a:srgbClr val="808080"/>
              </a:buClr>
              <a:defRPr/>
            </a:pPr>
            <a:r>
              <a:rPr lang="pt-BR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0268" name="Oval 215"/>
          <p:cNvSpPr>
            <a:spLocks noChangeArrowheads="1"/>
          </p:cNvSpPr>
          <p:nvPr/>
        </p:nvSpPr>
        <p:spPr bwMode="auto">
          <a:xfrm>
            <a:off x="5136951" y="3735884"/>
            <a:ext cx="3611513" cy="917252"/>
          </a:xfrm>
          <a:prstGeom prst="ellipse">
            <a:avLst/>
          </a:prstGeom>
          <a:solidFill>
            <a:srgbClr val="CCCC0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50000"/>
              </a:spcBef>
              <a:buClr>
                <a:srgbClr val="808080"/>
              </a:buClr>
              <a:defRPr/>
            </a:pPr>
            <a:r>
              <a:rPr lang="pt-BR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Proposta Setorial</a:t>
            </a:r>
          </a:p>
        </p:txBody>
      </p:sp>
      <p:sp>
        <p:nvSpPr>
          <p:cNvPr id="10269" name="Oval 217"/>
          <p:cNvSpPr>
            <a:spLocks noChangeArrowheads="1"/>
          </p:cNvSpPr>
          <p:nvPr/>
        </p:nvSpPr>
        <p:spPr bwMode="auto">
          <a:xfrm>
            <a:off x="5220072" y="4725144"/>
            <a:ext cx="3528392" cy="792088"/>
          </a:xfrm>
          <a:prstGeom prst="ellipse">
            <a:avLst/>
          </a:prstGeom>
          <a:solidFill>
            <a:srgbClr val="CCCC0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50000"/>
              </a:spcBef>
              <a:buClr>
                <a:srgbClr val="808080"/>
              </a:buClr>
              <a:defRPr/>
            </a:pPr>
            <a:endParaRPr lang="pt-B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>
              <a:spcBef>
                <a:spcPct val="50000"/>
              </a:spcBef>
              <a:buClr>
                <a:srgbClr val="808080"/>
              </a:buClr>
              <a:defRPr/>
            </a:pPr>
            <a:r>
              <a:rPr lang="pt-BR" sz="2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OP</a:t>
            </a:r>
          </a:p>
          <a:p>
            <a:pPr algn="ctr">
              <a:spcBef>
                <a:spcPct val="50000"/>
              </a:spcBef>
              <a:buClr>
                <a:srgbClr val="808080"/>
              </a:buClr>
              <a:defRPr/>
            </a:pPr>
            <a:endParaRPr lang="pt-B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253" name="Oval 166"/>
          <p:cNvSpPr>
            <a:spLocks noChangeArrowheads="1"/>
          </p:cNvSpPr>
          <p:nvPr/>
        </p:nvSpPr>
        <p:spPr bwMode="auto">
          <a:xfrm>
            <a:off x="5172596" y="1096569"/>
            <a:ext cx="3215829" cy="818033"/>
          </a:xfrm>
          <a:prstGeom prst="ellipse">
            <a:avLst/>
          </a:prstGeom>
          <a:solidFill>
            <a:srgbClr val="CCCC0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50000"/>
              </a:spcBef>
              <a:buClr>
                <a:srgbClr val="808080"/>
              </a:buClr>
              <a:defRPr/>
            </a:pPr>
            <a:r>
              <a:rPr lang="pt-BR" sz="32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PPA</a:t>
            </a:r>
          </a:p>
        </p:txBody>
      </p:sp>
      <p:sp>
        <p:nvSpPr>
          <p:cNvPr id="28" name="Oval 164"/>
          <p:cNvSpPr>
            <a:spLocks noChangeArrowheads="1"/>
          </p:cNvSpPr>
          <p:nvPr/>
        </p:nvSpPr>
        <p:spPr bwMode="auto">
          <a:xfrm>
            <a:off x="5220072" y="2852936"/>
            <a:ext cx="3292474" cy="792088"/>
          </a:xfrm>
          <a:prstGeom prst="ellipse">
            <a:avLst/>
          </a:prstGeom>
          <a:solidFill>
            <a:srgbClr val="CCCC0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50000"/>
              </a:spcBef>
              <a:buClr>
                <a:srgbClr val="808080"/>
              </a:buClr>
              <a:defRPr/>
            </a:pPr>
            <a:endParaRPr lang="pt-BR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</a:endParaRPr>
          </a:p>
          <a:p>
            <a:pPr algn="ctr">
              <a:spcBef>
                <a:spcPct val="50000"/>
              </a:spcBef>
              <a:buClr>
                <a:srgbClr val="808080"/>
              </a:buClr>
              <a:defRPr/>
            </a:pPr>
            <a:r>
              <a:rPr lang="pt-BR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</a:rPr>
              <a:t>Informações UO’S</a:t>
            </a:r>
          </a:p>
          <a:p>
            <a:pPr algn="ctr">
              <a:spcBef>
                <a:spcPct val="50000"/>
              </a:spcBef>
              <a:buClr>
                <a:srgbClr val="808080"/>
              </a:buClr>
              <a:defRPr/>
            </a:pPr>
            <a:endParaRPr lang="pt-BR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pic>
        <p:nvPicPr>
          <p:cNvPr id="11" name="Picture 4" descr="C:\Users\tiago.barbosa\Pictures\livro 1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096569"/>
            <a:ext cx="3059832" cy="5490514"/>
          </a:xfrm>
          <a:prstGeom prst="rect">
            <a:avLst/>
          </a:prstGeom>
          <a:solidFill>
            <a:schemeClr val="bg1"/>
          </a:solidFill>
          <a:effectLst>
            <a:outerShdw blurRad="50800" dist="50800" dir="5400000" sx="1000" sy="1000" algn="ctr" rotWithShape="0">
              <a:schemeClr val="bg1">
                <a:alpha val="43000"/>
              </a:schemeClr>
            </a:outerShdw>
          </a:effectLst>
        </p:spPr>
      </p:pic>
      <p:sp>
        <p:nvSpPr>
          <p:cNvPr id="12" name="CaixaDeTexto 11"/>
          <p:cNvSpPr txBox="1"/>
          <p:nvPr/>
        </p:nvSpPr>
        <p:spPr>
          <a:xfrm>
            <a:off x="1618377" y="2732479"/>
            <a:ext cx="800219" cy="2424713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000" b="1" dirty="0">
                <a:solidFill>
                  <a:srgbClr val="002060"/>
                </a:solidFill>
                <a:latin typeface="+mn-lt"/>
                <a:cs typeface="+mn-cs"/>
              </a:rPr>
              <a:t>PLOA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-11113" y="-77788"/>
            <a:ext cx="9144001" cy="119697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pt-BR" altLang="pt-BR" sz="2800" b="1" dirty="0" smtClean="0">
                <a:solidFill>
                  <a:srgbClr val="666633"/>
                </a:solidFill>
                <a:latin typeface="Arial" charset="0"/>
              </a:rPr>
              <a:t>COMPOSIÇÃO DOS MÓDULOS DO PLOA</a:t>
            </a:r>
            <a:endParaRPr lang="pt-BR" altLang="pt-BR" sz="2800" dirty="0">
              <a:solidFill>
                <a:srgbClr val="666633"/>
              </a:solidFill>
              <a:latin typeface="Arial" charset="0"/>
            </a:endParaRPr>
          </a:p>
        </p:txBody>
      </p:sp>
      <p:cxnSp>
        <p:nvCxnSpPr>
          <p:cNvPr id="6159" name="Conector de seta reta 6158"/>
          <p:cNvCxnSpPr>
            <a:stCxn id="10253" idx="2"/>
          </p:cNvCxnSpPr>
          <p:nvPr/>
        </p:nvCxnSpPr>
        <p:spPr>
          <a:xfrm flipH="1">
            <a:off x="4186611" y="1505586"/>
            <a:ext cx="985985" cy="18414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1" name="Conector de seta reta 6160"/>
          <p:cNvCxnSpPr>
            <a:stCxn id="10266" idx="2"/>
          </p:cNvCxnSpPr>
          <p:nvPr/>
        </p:nvCxnSpPr>
        <p:spPr>
          <a:xfrm flipH="1">
            <a:off x="4215187" y="2420888"/>
            <a:ext cx="921765" cy="5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3" name="Conector de seta reta 6162"/>
          <p:cNvCxnSpPr/>
          <p:nvPr/>
        </p:nvCxnSpPr>
        <p:spPr>
          <a:xfrm flipH="1">
            <a:off x="4283968" y="3284984"/>
            <a:ext cx="88900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5" name="Conector de seta reta 6164"/>
          <p:cNvCxnSpPr/>
          <p:nvPr/>
        </p:nvCxnSpPr>
        <p:spPr>
          <a:xfrm flipH="1">
            <a:off x="4355976" y="4221088"/>
            <a:ext cx="862012" cy="1588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7" name="Conector de seta reta 6166"/>
          <p:cNvCxnSpPr/>
          <p:nvPr/>
        </p:nvCxnSpPr>
        <p:spPr>
          <a:xfrm flipH="1">
            <a:off x="4355976" y="5157192"/>
            <a:ext cx="889446" cy="596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9" name="Conector de seta reta 6168"/>
          <p:cNvCxnSpPr>
            <a:stCxn id="10251" idx="2"/>
          </p:cNvCxnSpPr>
          <p:nvPr/>
        </p:nvCxnSpPr>
        <p:spPr>
          <a:xfrm flipH="1">
            <a:off x="4283968" y="6021288"/>
            <a:ext cx="852984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72" name="Rectangle 17"/>
          <p:cNvSpPr>
            <a:spLocks noChangeArrowheads="1"/>
          </p:cNvSpPr>
          <p:nvPr/>
        </p:nvSpPr>
        <p:spPr bwMode="auto">
          <a:xfrm>
            <a:off x="0" y="1196975"/>
            <a:ext cx="9144000" cy="36513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7173" name="Rectangle 18"/>
          <p:cNvSpPr>
            <a:spLocks noChangeArrowheads="1"/>
          </p:cNvSpPr>
          <p:nvPr/>
        </p:nvSpPr>
        <p:spPr bwMode="auto">
          <a:xfrm>
            <a:off x="1588" y="6777038"/>
            <a:ext cx="9144000" cy="36512"/>
          </a:xfrm>
          <a:prstGeom prst="rect">
            <a:avLst/>
          </a:prstGeom>
          <a:gradFill rotWithShape="1">
            <a:gsLst>
              <a:gs pos="0">
                <a:srgbClr val="CCCBA9"/>
              </a:gs>
              <a:gs pos="100000">
                <a:srgbClr val="93914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8198" name="Rectangle 19"/>
          <p:cNvSpPr>
            <a:spLocks noChangeArrowheads="1"/>
          </p:cNvSpPr>
          <p:nvPr/>
        </p:nvSpPr>
        <p:spPr bwMode="auto">
          <a:xfrm flipV="1">
            <a:off x="1588" y="6631384"/>
            <a:ext cx="9144000" cy="2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76" name="CaixaDeTexto 5"/>
          <p:cNvSpPr txBox="1">
            <a:spLocks noChangeArrowheads="1"/>
          </p:cNvSpPr>
          <p:nvPr/>
        </p:nvSpPr>
        <p:spPr bwMode="auto">
          <a:xfrm>
            <a:off x="531813" y="1916113"/>
            <a:ext cx="7858125" cy="406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t-BR" altLang="pt-BR" sz="2600">
                <a:latin typeface="Calibri" pitchFamily="34" charset="0"/>
              </a:rPr>
              <a:t>CONSTITUIÇÃO FEDERAL – CF</a:t>
            </a:r>
          </a:p>
          <a:p>
            <a:pPr algn="just">
              <a:buFont typeface="Wingdings" pitchFamily="2" charset="2"/>
              <a:buChar char="Ø"/>
            </a:pPr>
            <a:r>
              <a:rPr lang="pt-BR" altLang="pt-BR" sz="2600">
                <a:latin typeface="Calibri" pitchFamily="34" charset="0"/>
              </a:rPr>
              <a:t>LEI ORGÂNICA DO DF – LODF</a:t>
            </a:r>
          </a:p>
          <a:p>
            <a:pPr algn="just">
              <a:buFont typeface="Wingdings" pitchFamily="2" charset="2"/>
              <a:buChar char="Ø"/>
            </a:pPr>
            <a:r>
              <a:rPr lang="pt-BR" altLang="pt-BR" sz="2600">
                <a:latin typeface="Calibri" pitchFamily="34" charset="0"/>
              </a:rPr>
              <a:t>LEI DE RESPONSABILIDADE FISCAL – LRF</a:t>
            </a:r>
          </a:p>
          <a:p>
            <a:pPr algn="just">
              <a:buFont typeface="Wingdings" pitchFamily="2" charset="2"/>
              <a:buChar char="Ø"/>
            </a:pPr>
            <a:r>
              <a:rPr lang="pt-BR" altLang="pt-BR" sz="2600">
                <a:latin typeface="Calibri" pitchFamily="34" charset="0"/>
              </a:rPr>
              <a:t>LEI Nº 4.320/64</a:t>
            </a:r>
          </a:p>
          <a:p>
            <a:pPr algn="just">
              <a:buFont typeface="Wingdings" pitchFamily="2" charset="2"/>
              <a:buChar char="Ø"/>
            </a:pPr>
            <a:r>
              <a:rPr lang="pt-BR" altLang="pt-BR" sz="2600">
                <a:latin typeface="Calibri" pitchFamily="34" charset="0"/>
              </a:rPr>
              <a:t>PLANO PLURIANUAL – PPA 2012-2015</a:t>
            </a:r>
          </a:p>
          <a:p>
            <a:pPr algn="just">
              <a:buFont typeface="Wingdings" pitchFamily="2" charset="2"/>
              <a:buChar char="Ø"/>
            </a:pPr>
            <a:r>
              <a:rPr lang="pt-BR" altLang="pt-BR" sz="2600">
                <a:latin typeface="Calibri" pitchFamily="34" charset="0"/>
              </a:rPr>
              <a:t>LEI DE DIRETRIZES ORÇAMENTÁRIAS – LDO/2015</a:t>
            </a:r>
          </a:p>
          <a:p>
            <a:pPr algn="just">
              <a:buFont typeface="Wingdings" pitchFamily="2" charset="2"/>
              <a:buChar char="Ø"/>
            </a:pPr>
            <a:r>
              <a:rPr lang="pt-BR" altLang="pt-BR" sz="2600">
                <a:latin typeface="Calibri" pitchFamily="34" charset="0"/>
              </a:rPr>
              <a:t>MANUAL DE PLANEJAMENTO E ORÇAMENTO – MPO</a:t>
            </a:r>
          </a:p>
          <a:p>
            <a:pPr algn="just">
              <a:buFont typeface="Wingdings" pitchFamily="2" charset="2"/>
              <a:buChar char="Ø"/>
            </a:pPr>
            <a:r>
              <a:rPr lang="pt-BR" altLang="pt-BR" sz="2600">
                <a:latin typeface="Calibri" pitchFamily="34" charset="0"/>
              </a:rPr>
              <a:t> INFORMAÇÕES DO SAG</a:t>
            </a:r>
          </a:p>
          <a:p>
            <a:pPr algn="just">
              <a:buFont typeface="Wingdings" pitchFamily="2" charset="2"/>
              <a:buChar char="Ø"/>
            </a:pPr>
            <a:r>
              <a:rPr lang="pt-BR" altLang="pt-BR" sz="2600">
                <a:latin typeface="Calibri" pitchFamily="34" charset="0"/>
              </a:rPr>
              <a:t>ORIENTAÇÕES NO COMUNICA SIGGO</a:t>
            </a:r>
          </a:p>
          <a:p>
            <a:endParaRPr lang="pt-BR" altLang="pt-BR" sz="2400">
              <a:latin typeface="Calibri" pitchFamily="34" charset="0"/>
            </a:endParaRP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457200" y="0"/>
            <a:ext cx="8229600" cy="1196975"/>
          </a:xfrm>
          <a:prstGeom prst="rect">
            <a:avLst/>
          </a:prstGeom>
        </p:spPr>
        <p:txBody>
          <a:bodyPr anchor="b"/>
          <a:lstStyle>
            <a:lvl1pPr algn="ctr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  <a:lvl2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2pPr>
            <a:lvl3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3pPr>
            <a:lvl4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4pPr>
            <a:lvl5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5pPr>
            <a:lvl6pPr marL="457200" algn="ctr" rtl="0" fontAlgn="base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6pPr>
            <a:lvl7pPr marL="914400" algn="ctr" rtl="0" fontAlgn="base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7pPr>
            <a:lvl8pPr marL="1371600" algn="ctr" rtl="0" fontAlgn="base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8pPr>
            <a:lvl9pPr marL="1828800" algn="ctr" rtl="0" fontAlgn="base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9pPr>
          </a:lstStyle>
          <a:p>
            <a:pPr eaLnBrk="1" hangingPunct="1">
              <a:defRPr/>
            </a:pPr>
            <a:r>
              <a:rPr lang="pt-BR" sz="3200" b="1" dirty="0" smtClean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charset="0"/>
              </a:rPr>
              <a:t>DISPOSITIVOS PARA </a:t>
            </a:r>
            <a:r>
              <a:rPr lang="pt-BR" sz="32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charset="0"/>
              </a:rPr>
              <a:t>ELABORAÇÃO </a:t>
            </a:r>
            <a:r>
              <a:rPr lang="pt-BR" sz="3200" b="1" dirty="0" smtClean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Arial" charset="0"/>
              </a:rPr>
              <a:t>DO PLOA</a:t>
            </a:r>
            <a:endParaRPr lang="pt-BR" sz="3200" b="1" dirty="0">
              <a:solidFill>
                <a:srgbClr val="6666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0" y="0"/>
            <a:ext cx="9144000" cy="836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-141288" y="188913"/>
            <a:ext cx="9144001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FLUXOGRAMA DE ELABORAÇÃO DO ORÇAMENTO </a:t>
            </a:r>
          </a:p>
        </p:txBody>
      </p:sp>
      <p:sp>
        <p:nvSpPr>
          <p:cNvPr id="9222" name="Rectangle 19"/>
          <p:cNvSpPr>
            <a:spLocks noChangeArrowheads="1"/>
          </p:cNvSpPr>
          <p:nvPr/>
        </p:nvSpPr>
        <p:spPr bwMode="auto">
          <a:xfrm flipV="1">
            <a:off x="1588" y="6631384"/>
            <a:ext cx="9144000" cy="2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8200" name="Grupo 65"/>
          <p:cNvGrpSpPr>
            <a:grpSpLocks/>
          </p:cNvGrpSpPr>
          <p:nvPr/>
        </p:nvGrpSpPr>
        <p:grpSpPr bwMode="auto">
          <a:xfrm>
            <a:off x="179388" y="1958925"/>
            <a:ext cx="8602662" cy="6006009"/>
            <a:chOff x="228599" y="1141945"/>
            <a:chExt cx="8446428" cy="5335055"/>
          </a:xfrm>
        </p:grpSpPr>
        <p:sp>
          <p:nvSpPr>
            <p:cNvPr id="8207" name="Rectangle 7"/>
            <p:cNvSpPr>
              <a:spLocks noChangeArrowheads="1"/>
            </p:cNvSpPr>
            <p:nvPr/>
          </p:nvSpPr>
          <p:spPr bwMode="auto">
            <a:xfrm>
              <a:off x="557478" y="1141945"/>
              <a:ext cx="4761735" cy="410355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pt-BR" altLang="pt-BR" sz="14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pt-BR" altLang="pt-BR" sz="1400" b="1" dirty="0" smtClean="0">
                  <a:solidFill>
                    <a:schemeClr val="accent1">
                      <a:lumMod val="50000"/>
                    </a:schemeClr>
                  </a:solidFill>
                  <a:latin typeface="Arial" charset="0"/>
                </a:rPr>
                <a:t>2. REVISÃO DE AJUSTES NO SIGGO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pt-BR" altLang="pt-BR" sz="14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</a:endParaRPr>
            </a:p>
          </p:txBody>
        </p:sp>
        <p:sp>
          <p:nvSpPr>
            <p:cNvPr id="8208" name="Line 8"/>
            <p:cNvSpPr>
              <a:spLocks noChangeShapeType="1"/>
            </p:cNvSpPr>
            <p:nvPr/>
          </p:nvSpPr>
          <p:spPr bwMode="auto">
            <a:xfrm>
              <a:off x="1447478" y="1981427"/>
              <a:ext cx="0" cy="304593"/>
            </a:xfrm>
            <a:prstGeom prst="line">
              <a:avLst/>
            </a:prstGeom>
            <a:noFill/>
            <a:ln w="57150" cmpd="thinThick">
              <a:solidFill>
                <a:schemeClr val="bg1"/>
              </a:solidFill>
              <a:round/>
              <a:headEnd/>
              <a:tailEnd type="stealth" w="med" len="med"/>
            </a:ln>
            <a:extLst/>
          </p:spPr>
          <p:txBody>
            <a:bodyPr/>
            <a:lstStyle/>
            <a:p>
              <a:pPr>
                <a:defRPr/>
              </a:pPr>
              <a:endParaRPr lang="pt-BR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8209" name="Rectangle 9"/>
            <p:cNvSpPr>
              <a:spLocks noChangeArrowheads="1"/>
            </p:cNvSpPr>
            <p:nvPr/>
          </p:nvSpPr>
          <p:spPr bwMode="auto">
            <a:xfrm>
              <a:off x="908179" y="1699287"/>
              <a:ext cx="4707181" cy="428687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pt-BR" altLang="pt-BR" sz="1400" b="1" smtClean="0">
                  <a:solidFill>
                    <a:schemeClr val="accent1">
                      <a:lumMod val="50000"/>
                    </a:schemeClr>
                  </a:solidFill>
                  <a:latin typeface="Arial" charset="0"/>
                </a:rPr>
                <a:t>3. REVISÃO DAS PROGRAMAÇÕES ORÇAMENTÁRIAS</a:t>
              </a:r>
            </a:p>
          </p:txBody>
        </p:sp>
        <p:sp>
          <p:nvSpPr>
            <p:cNvPr id="8210" name="AutoShape 12"/>
            <p:cNvSpPr>
              <a:spLocks noChangeArrowheads="1"/>
            </p:cNvSpPr>
            <p:nvPr/>
          </p:nvSpPr>
          <p:spPr bwMode="auto">
            <a:xfrm>
              <a:off x="5922417" y="1808155"/>
              <a:ext cx="2752610" cy="432917"/>
            </a:xfrm>
            <a:prstGeom prst="flowChartPreparation">
              <a:avLst/>
            </a:prstGeom>
            <a:solidFill>
              <a:srgbClr val="CCCC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pt-BR" altLang="pt-BR" sz="1400" b="1" smtClean="0">
                <a:solidFill>
                  <a:schemeClr val="accent1">
                    <a:lumMod val="50000"/>
                  </a:schemeClr>
                </a:solidFill>
                <a:latin typeface="Arial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pt-BR" altLang="pt-BR" sz="1400" b="1" smtClean="0">
                  <a:solidFill>
                    <a:schemeClr val="accent1">
                      <a:lumMod val="50000"/>
                    </a:schemeClr>
                  </a:solidFill>
                  <a:latin typeface="Arial" charset="0"/>
                </a:rPr>
                <a:t>REUNIÃO SETORIAL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pt-BR" altLang="pt-BR" sz="1400" b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8211" name="Rectangle 13"/>
            <p:cNvSpPr>
              <a:spLocks noChangeArrowheads="1"/>
            </p:cNvSpPr>
            <p:nvPr/>
          </p:nvSpPr>
          <p:spPr bwMode="auto">
            <a:xfrm>
              <a:off x="228599" y="4357538"/>
              <a:ext cx="305499" cy="15229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pt-BR" altLang="pt-BR" sz="2000" b="1" smtClean="0">
                <a:solidFill>
                  <a:schemeClr val="accent1">
                    <a:lumMod val="50000"/>
                  </a:schemeClr>
                </a:solidFill>
                <a:latin typeface="Arial" charset="0"/>
              </a:endParaRPr>
            </a:p>
          </p:txBody>
        </p:sp>
        <p:sp>
          <p:nvSpPr>
            <p:cNvPr id="8212" name="Line 17"/>
            <p:cNvSpPr>
              <a:spLocks noChangeShapeType="1"/>
            </p:cNvSpPr>
            <p:nvPr/>
          </p:nvSpPr>
          <p:spPr bwMode="auto">
            <a:xfrm>
              <a:off x="1447478" y="4800327"/>
              <a:ext cx="0" cy="304593"/>
            </a:xfrm>
            <a:prstGeom prst="line">
              <a:avLst/>
            </a:prstGeom>
            <a:noFill/>
            <a:ln w="57150" cmpd="thinThick">
              <a:solidFill>
                <a:schemeClr val="bg1"/>
              </a:solidFill>
              <a:round/>
              <a:headEnd/>
              <a:tailEnd type="stealth" w="med" len="med"/>
            </a:ln>
            <a:extLst/>
          </p:spPr>
          <p:txBody>
            <a:bodyPr/>
            <a:lstStyle/>
            <a:p>
              <a:pPr>
                <a:defRPr/>
              </a:pPr>
              <a:endParaRPr lang="pt-BR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8213" name="Rectangle 18"/>
            <p:cNvSpPr>
              <a:spLocks noChangeArrowheads="1"/>
            </p:cNvSpPr>
            <p:nvPr/>
          </p:nvSpPr>
          <p:spPr bwMode="auto">
            <a:xfrm>
              <a:off x="2465289" y="2895538"/>
              <a:ext cx="3994870" cy="394843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pt-BR" altLang="pt-BR" sz="1400" b="1" smtClean="0">
                  <a:solidFill>
                    <a:schemeClr val="accent1">
                      <a:lumMod val="50000"/>
                    </a:schemeClr>
                  </a:solidFill>
                  <a:latin typeface="Arial" charset="0"/>
                </a:rPr>
                <a:t>5. SOLICITAÇÃO DE INFORMAÇÕES ÀS UO’S</a:t>
              </a:r>
            </a:p>
          </p:txBody>
        </p:sp>
        <p:sp>
          <p:nvSpPr>
            <p:cNvPr id="8214" name="Rectangle 26"/>
            <p:cNvSpPr>
              <a:spLocks noChangeArrowheads="1"/>
            </p:cNvSpPr>
            <p:nvPr/>
          </p:nvSpPr>
          <p:spPr bwMode="auto">
            <a:xfrm>
              <a:off x="1676602" y="6248555"/>
              <a:ext cx="303941" cy="22844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pt-BR" altLang="pt-BR" sz="2000" b="1" smtClean="0">
                  <a:solidFill>
                    <a:schemeClr val="accent1">
                      <a:lumMod val="50000"/>
                    </a:schemeClr>
                  </a:solidFill>
                  <a:latin typeface="Arial" charset="0"/>
                </a:rPr>
                <a:t>S</a:t>
              </a:r>
            </a:p>
          </p:txBody>
        </p:sp>
        <p:sp>
          <p:nvSpPr>
            <p:cNvPr id="8215" name="Rectangle 29"/>
            <p:cNvSpPr>
              <a:spLocks noChangeArrowheads="1"/>
            </p:cNvSpPr>
            <p:nvPr/>
          </p:nvSpPr>
          <p:spPr bwMode="auto">
            <a:xfrm>
              <a:off x="3777688" y="4511773"/>
              <a:ext cx="3891998" cy="366640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pt-BR" altLang="pt-BR" sz="14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pt-BR" altLang="pt-BR" sz="1400" b="1" dirty="0" smtClean="0">
                  <a:solidFill>
                    <a:schemeClr val="accent1">
                      <a:lumMod val="50000"/>
                    </a:schemeClr>
                  </a:solidFill>
                  <a:latin typeface="Arial" charset="0"/>
                </a:rPr>
                <a:t>8. CONSOLIDAÇÃO E  ELABORAÇÃO DO PLOA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pt-BR" altLang="pt-BR" sz="1400" b="1" dirty="0" smtClean="0">
                  <a:solidFill>
                    <a:schemeClr val="accent1">
                      <a:lumMod val="50000"/>
                    </a:schemeClr>
                  </a:solidFill>
                  <a:latin typeface="Arial" charset="0"/>
                </a:rPr>
                <a:t> </a:t>
              </a:r>
            </a:p>
          </p:txBody>
        </p:sp>
        <p:sp>
          <p:nvSpPr>
            <p:cNvPr id="8216" name="Line 38"/>
            <p:cNvSpPr>
              <a:spLocks noChangeShapeType="1"/>
            </p:cNvSpPr>
            <p:nvPr/>
          </p:nvSpPr>
          <p:spPr bwMode="auto">
            <a:xfrm>
              <a:off x="4572610" y="3810398"/>
              <a:ext cx="0" cy="304593"/>
            </a:xfrm>
            <a:prstGeom prst="line">
              <a:avLst/>
            </a:prstGeom>
            <a:noFill/>
            <a:ln w="57150" cmpd="thinThick">
              <a:solidFill>
                <a:schemeClr val="bg1"/>
              </a:solidFill>
              <a:round/>
              <a:headEnd/>
              <a:tailEnd type="stealth" w="med" len="med"/>
            </a:ln>
            <a:extLst/>
          </p:spPr>
          <p:txBody>
            <a:bodyPr/>
            <a:lstStyle/>
            <a:p>
              <a:pPr>
                <a:defRPr/>
              </a:pPr>
              <a:endParaRPr lang="pt-BR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8217" name="Rectangle 63"/>
            <p:cNvSpPr>
              <a:spLocks noChangeArrowheads="1"/>
            </p:cNvSpPr>
            <p:nvPr/>
          </p:nvSpPr>
          <p:spPr bwMode="auto">
            <a:xfrm>
              <a:off x="7925308" y="3047504"/>
              <a:ext cx="303940" cy="22844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pt-BR" altLang="pt-BR" sz="2000" b="1" smtClean="0">
                  <a:solidFill>
                    <a:schemeClr val="accent1">
                      <a:lumMod val="50000"/>
                    </a:schemeClr>
                  </a:solidFill>
                  <a:latin typeface="Arial" charset="0"/>
                </a:rPr>
                <a:t>S</a:t>
              </a:r>
            </a:p>
          </p:txBody>
        </p:sp>
        <p:sp>
          <p:nvSpPr>
            <p:cNvPr id="8218" name="Rectangle 73"/>
            <p:cNvSpPr>
              <a:spLocks noChangeArrowheads="1"/>
            </p:cNvSpPr>
            <p:nvPr/>
          </p:nvSpPr>
          <p:spPr bwMode="auto">
            <a:xfrm>
              <a:off x="4876551" y="5867813"/>
              <a:ext cx="305499" cy="15229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pt-BR" altLang="pt-BR" sz="2000" b="1" smtClean="0">
                <a:solidFill>
                  <a:schemeClr val="accent1">
                    <a:lumMod val="50000"/>
                  </a:schemeClr>
                </a:solidFill>
                <a:latin typeface="Arial" charset="0"/>
              </a:endParaRPr>
            </a:p>
          </p:txBody>
        </p:sp>
      </p:grpSp>
      <p:sp>
        <p:nvSpPr>
          <p:cNvPr id="8201" name="AutoShape 56"/>
          <p:cNvSpPr>
            <a:spLocks noChangeArrowheads="1"/>
          </p:cNvSpPr>
          <p:nvPr/>
        </p:nvSpPr>
        <p:spPr bwMode="auto">
          <a:xfrm>
            <a:off x="6372225" y="3501008"/>
            <a:ext cx="2771775" cy="600075"/>
          </a:xfrm>
          <a:prstGeom prst="flowChartPreparation">
            <a:avLst/>
          </a:prstGeom>
          <a:solidFill>
            <a:srgbClr val="CCCC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altLang="pt-BR" sz="1600" b="1" dirty="0"/>
          </a:p>
          <a:p>
            <a:pPr algn="ctr"/>
            <a:r>
              <a:rPr lang="pt-BR" altLang="pt-BR" sz="1600" b="1" dirty="0">
                <a:latin typeface="Calibri" pitchFamily="34" charset="0"/>
              </a:rPr>
              <a:t>AUDIÊNCIA PÚBLICA </a:t>
            </a:r>
          </a:p>
          <a:p>
            <a:pPr algn="ctr"/>
            <a:r>
              <a:rPr lang="pt-BR" altLang="pt-BR" sz="1600" b="1" dirty="0">
                <a:latin typeface="Calibri" pitchFamily="34" charset="0"/>
              </a:rPr>
              <a:t>DO EXECUTIVO</a:t>
            </a:r>
          </a:p>
          <a:p>
            <a:pPr algn="ctr"/>
            <a:endParaRPr lang="pt-BR" altLang="pt-BR" sz="1600" b="1" dirty="0">
              <a:latin typeface="Calibri" pitchFamily="34" charset="0"/>
            </a:endParaRPr>
          </a:p>
        </p:txBody>
      </p:sp>
      <p:sp>
        <p:nvSpPr>
          <p:cNvPr id="8202" name="Rectangle 37"/>
          <p:cNvSpPr>
            <a:spLocks noChangeArrowheads="1"/>
          </p:cNvSpPr>
          <p:nvPr/>
        </p:nvSpPr>
        <p:spPr bwMode="auto">
          <a:xfrm>
            <a:off x="3306763" y="5157192"/>
            <a:ext cx="4073525" cy="4381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300" b="1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300" b="1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7. CADASTRAMENTO DA PROPOSTA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300" b="1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231775" y="419100"/>
            <a:ext cx="823595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pt-BR" sz="2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pt-B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1ª FASE DO PROCESSO -  EXECUTIVO</a:t>
            </a:r>
          </a:p>
          <a:p>
            <a:pPr>
              <a:defRPr/>
            </a:pPr>
            <a:endParaRPr lang="pt-BR" sz="2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204" name="Rectangle 9"/>
          <p:cNvSpPr>
            <a:spLocks noChangeArrowheads="1"/>
          </p:cNvSpPr>
          <p:nvPr/>
        </p:nvSpPr>
        <p:spPr bwMode="auto">
          <a:xfrm>
            <a:off x="1681163" y="3284984"/>
            <a:ext cx="4572000" cy="420687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400" b="1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4. DEFINIÇÃO DAS RECEITAS PRÓPRIAS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8205" name="Rectangle 7"/>
          <p:cNvSpPr>
            <a:spLocks noChangeArrowheads="1"/>
          </p:cNvSpPr>
          <p:nvPr/>
        </p:nvSpPr>
        <p:spPr bwMode="auto">
          <a:xfrm>
            <a:off x="306388" y="1340768"/>
            <a:ext cx="4895850" cy="461962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4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1. PLANEJAMENTO DO PROCESSO (CRONOGRAMA)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8206" name="Rectangle 18"/>
          <p:cNvSpPr>
            <a:spLocks noChangeArrowheads="1"/>
          </p:cNvSpPr>
          <p:nvPr/>
        </p:nvSpPr>
        <p:spPr bwMode="auto">
          <a:xfrm>
            <a:off x="2952750" y="4581128"/>
            <a:ext cx="3995738" cy="3937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400" b="1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6. DEFINIÇÃO DE TETOS</a:t>
            </a:r>
          </a:p>
        </p:txBody>
      </p:sp>
      <p:sp>
        <p:nvSpPr>
          <p:cNvPr id="27" name="Rectangle 29"/>
          <p:cNvSpPr>
            <a:spLocks noChangeArrowheads="1"/>
          </p:cNvSpPr>
          <p:nvPr/>
        </p:nvSpPr>
        <p:spPr bwMode="auto">
          <a:xfrm>
            <a:off x="4208412" y="6237312"/>
            <a:ext cx="3963988" cy="4127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4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9. ENVIO DO PLOA À CLDF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4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0"/>
            <a:ext cx="9144000" cy="836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-141288" y="188913"/>
            <a:ext cx="9144001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FLUXOGRAMA DE ELABORAÇÃO DO ORÇAMENTO </a:t>
            </a:r>
          </a:p>
        </p:txBody>
      </p:sp>
      <p:sp>
        <p:nvSpPr>
          <p:cNvPr id="10246" name="Rectangle 19"/>
          <p:cNvSpPr>
            <a:spLocks noChangeArrowheads="1"/>
          </p:cNvSpPr>
          <p:nvPr/>
        </p:nvSpPr>
        <p:spPr bwMode="auto">
          <a:xfrm flipV="1">
            <a:off x="1588" y="6631384"/>
            <a:ext cx="9144000" cy="2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9224" name="Grupo 65"/>
          <p:cNvGrpSpPr>
            <a:grpSpLocks/>
          </p:cNvGrpSpPr>
          <p:nvPr/>
        </p:nvGrpSpPr>
        <p:grpSpPr bwMode="auto">
          <a:xfrm>
            <a:off x="179388" y="3263900"/>
            <a:ext cx="5045075" cy="4546600"/>
            <a:chOff x="228599" y="1981200"/>
            <a:chExt cx="4953001" cy="4038600"/>
          </a:xfrm>
        </p:grpSpPr>
        <p:sp>
          <p:nvSpPr>
            <p:cNvPr id="9231" name="Line 8"/>
            <p:cNvSpPr>
              <a:spLocks noChangeShapeType="1"/>
            </p:cNvSpPr>
            <p:nvPr/>
          </p:nvSpPr>
          <p:spPr bwMode="auto">
            <a:xfrm>
              <a:off x="1447368" y="1981200"/>
              <a:ext cx="0" cy="304587"/>
            </a:xfrm>
            <a:prstGeom prst="line">
              <a:avLst/>
            </a:prstGeom>
            <a:noFill/>
            <a:ln w="57150" cmpd="thinThick">
              <a:solidFill>
                <a:schemeClr val="bg1"/>
              </a:solidFill>
              <a:round/>
              <a:headEnd/>
              <a:tailEnd type="stealth" w="med" len="med"/>
            </a:ln>
            <a:extLst/>
          </p:spPr>
          <p:txBody>
            <a:bodyPr/>
            <a:lstStyle/>
            <a:p>
              <a:pPr>
                <a:defRPr/>
              </a:pPr>
              <a:endParaRPr lang="pt-BR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9233" name="Rectangle 13"/>
            <p:cNvSpPr>
              <a:spLocks noChangeArrowheads="1"/>
            </p:cNvSpPr>
            <p:nvPr/>
          </p:nvSpPr>
          <p:spPr bwMode="auto">
            <a:xfrm>
              <a:off x="228599" y="4357262"/>
              <a:ext cx="305471" cy="15229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pt-BR" altLang="pt-BR" sz="2000" b="1" smtClean="0">
                <a:solidFill>
                  <a:schemeClr val="accent1">
                    <a:lumMod val="50000"/>
                  </a:schemeClr>
                </a:solidFill>
                <a:latin typeface="Arial" charset="0"/>
              </a:endParaRPr>
            </a:p>
          </p:txBody>
        </p:sp>
        <p:sp>
          <p:nvSpPr>
            <p:cNvPr id="9237" name="Rectangle 73"/>
            <p:cNvSpPr>
              <a:spLocks noChangeArrowheads="1"/>
            </p:cNvSpPr>
            <p:nvPr/>
          </p:nvSpPr>
          <p:spPr bwMode="auto">
            <a:xfrm>
              <a:off x="4876129" y="5867506"/>
              <a:ext cx="305471" cy="15229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pt-BR" altLang="pt-BR" sz="2000" b="1" smtClean="0">
                <a:solidFill>
                  <a:schemeClr val="accent1">
                    <a:lumMod val="50000"/>
                  </a:schemeClr>
                </a:solidFill>
                <a:latin typeface="Arial" charset="0"/>
              </a:endParaRPr>
            </a:p>
          </p:txBody>
        </p:sp>
      </p:grp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231775" y="419100"/>
            <a:ext cx="82359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pt-BR" sz="2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pt-BR" sz="2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pt-B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2ª FASE DO PROCESSO -  LEGISLATIVO</a:t>
            </a:r>
          </a:p>
          <a:p>
            <a:pPr>
              <a:defRPr/>
            </a:pPr>
            <a:endParaRPr lang="pt-BR" sz="2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28" name="Rectangle 7"/>
          <p:cNvSpPr>
            <a:spLocks noChangeArrowheads="1"/>
          </p:cNvSpPr>
          <p:nvPr/>
        </p:nvSpPr>
        <p:spPr bwMode="auto">
          <a:xfrm>
            <a:off x="322263" y="1838325"/>
            <a:ext cx="4895850" cy="461963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 typeface="Arial" charset="0"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pt-BR" altLang="pt-BR" sz="14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1. DISCUSSÃO E APRECIAÇÃO DO PLOA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9229" name="Rectangle 7"/>
          <p:cNvSpPr>
            <a:spLocks noChangeArrowheads="1"/>
          </p:cNvSpPr>
          <p:nvPr/>
        </p:nvSpPr>
        <p:spPr bwMode="auto">
          <a:xfrm>
            <a:off x="474663" y="2528888"/>
            <a:ext cx="4895850" cy="468312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 typeface="Arial" charset="0"/>
              <a:buNone/>
              <a:defRPr/>
            </a:pPr>
            <a:endParaRPr lang="pt-BR" altLang="pt-BR" sz="1400" b="1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pt-BR" altLang="pt-BR" sz="1400" b="1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2. PARECER PRELIMINAR DO PLOA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817563" y="3195638"/>
            <a:ext cx="5122862" cy="665162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400" b="1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3. SOLICITAÇÃO DE INFORMAÇÕES ADICIONAIS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400" b="1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AO EXECUTIVO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3" name="Rectangle 9"/>
          <p:cNvSpPr>
            <a:spLocks noChangeArrowheads="1"/>
          </p:cNvSpPr>
          <p:nvPr/>
        </p:nvSpPr>
        <p:spPr bwMode="auto">
          <a:xfrm>
            <a:off x="1654175" y="4025900"/>
            <a:ext cx="5108575" cy="4826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400" b="1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4. EMENDAS AO PLOA</a:t>
            </a:r>
          </a:p>
        </p:txBody>
      </p:sp>
      <p:sp>
        <p:nvSpPr>
          <p:cNvPr id="9230" name="AutoShape 56"/>
          <p:cNvSpPr>
            <a:spLocks noChangeArrowheads="1"/>
          </p:cNvSpPr>
          <p:nvPr/>
        </p:nvSpPr>
        <p:spPr bwMode="auto">
          <a:xfrm>
            <a:off x="6364288" y="3411538"/>
            <a:ext cx="2771775" cy="598487"/>
          </a:xfrm>
          <a:prstGeom prst="flowChartPreparation">
            <a:avLst/>
          </a:prstGeom>
          <a:solidFill>
            <a:srgbClr val="CCCC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 altLang="pt-BR" sz="1600" b="1"/>
          </a:p>
          <a:p>
            <a:pPr algn="ctr"/>
            <a:r>
              <a:rPr lang="pt-BR" altLang="pt-BR" sz="1600" b="1">
                <a:latin typeface="Calibri" pitchFamily="34" charset="0"/>
              </a:rPr>
              <a:t>AUDIÊNCIA PÚBLICA </a:t>
            </a:r>
          </a:p>
          <a:p>
            <a:pPr algn="ctr"/>
            <a:r>
              <a:rPr lang="pt-BR" altLang="pt-BR" sz="1600" b="1">
                <a:latin typeface="Calibri" pitchFamily="34" charset="0"/>
              </a:rPr>
              <a:t>DO LEGISLATIVO</a:t>
            </a:r>
          </a:p>
          <a:p>
            <a:pPr algn="ctr"/>
            <a:endParaRPr lang="pt-BR" altLang="pt-BR" sz="1600" b="1">
              <a:latin typeface="Calibri" pitchFamily="34" charset="0"/>
            </a:endParaRPr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2286000" y="4741863"/>
            <a:ext cx="4572000" cy="581025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4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5. VOTAÇÃO E APROVAÇÃO EM PLENÁRIO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2603500" y="5554663"/>
            <a:ext cx="5616575" cy="6096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4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6. ENVIO DO AUTÓGRAFO AO EXECUTIVO PARA SANÇÃO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0" y="0"/>
            <a:ext cx="9144000" cy="836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-141288" y="188913"/>
            <a:ext cx="9144001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FLUXOGRAMA DE ELABORAÇÃO DO ORÇAMENTO </a:t>
            </a:r>
          </a:p>
        </p:txBody>
      </p:sp>
      <p:sp>
        <p:nvSpPr>
          <p:cNvPr id="11270" name="Rectangle 19"/>
          <p:cNvSpPr>
            <a:spLocks noChangeArrowheads="1"/>
          </p:cNvSpPr>
          <p:nvPr/>
        </p:nvSpPr>
        <p:spPr bwMode="auto">
          <a:xfrm flipV="1">
            <a:off x="1588" y="6631384"/>
            <a:ext cx="9144000" cy="2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10248" name="Grupo 65"/>
          <p:cNvGrpSpPr>
            <a:grpSpLocks/>
          </p:cNvGrpSpPr>
          <p:nvPr/>
        </p:nvGrpSpPr>
        <p:grpSpPr bwMode="auto">
          <a:xfrm>
            <a:off x="179388" y="3213100"/>
            <a:ext cx="5045075" cy="4597400"/>
            <a:chOff x="228599" y="1981200"/>
            <a:chExt cx="4953001" cy="4038600"/>
          </a:xfrm>
        </p:grpSpPr>
        <p:sp>
          <p:nvSpPr>
            <p:cNvPr id="10253" name="Line 8"/>
            <p:cNvSpPr>
              <a:spLocks noChangeShapeType="1"/>
            </p:cNvSpPr>
            <p:nvPr/>
          </p:nvSpPr>
          <p:spPr bwMode="auto">
            <a:xfrm>
              <a:off x="1447368" y="1981200"/>
              <a:ext cx="0" cy="305406"/>
            </a:xfrm>
            <a:prstGeom prst="line">
              <a:avLst/>
            </a:prstGeom>
            <a:noFill/>
            <a:ln w="57150" cmpd="thinThick">
              <a:solidFill>
                <a:schemeClr val="bg1"/>
              </a:solidFill>
              <a:round/>
              <a:headEnd/>
              <a:tailEnd type="stealth" w="med" len="med"/>
            </a:ln>
            <a:extLst/>
          </p:spPr>
          <p:txBody>
            <a:bodyPr/>
            <a:lstStyle/>
            <a:p>
              <a:pPr>
                <a:defRPr/>
              </a:pPr>
              <a:endParaRPr lang="pt-BR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0255" name="Rectangle 13"/>
            <p:cNvSpPr>
              <a:spLocks noChangeArrowheads="1"/>
            </p:cNvSpPr>
            <p:nvPr/>
          </p:nvSpPr>
          <p:spPr bwMode="auto">
            <a:xfrm>
              <a:off x="228599" y="4357503"/>
              <a:ext cx="305471" cy="15200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pt-BR" altLang="pt-BR" sz="2000" b="1" smtClean="0">
                <a:solidFill>
                  <a:schemeClr val="accent1">
                    <a:lumMod val="50000"/>
                  </a:schemeClr>
                </a:solidFill>
                <a:latin typeface="Arial" charset="0"/>
              </a:endParaRPr>
            </a:p>
          </p:txBody>
        </p:sp>
        <p:sp>
          <p:nvSpPr>
            <p:cNvPr id="10261" name="Rectangle 73"/>
            <p:cNvSpPr>
              <a:spLocks noChangeArrowheads="1"/>
            </p:cNvSpPr>
            <p:nvPr/>
          </p:nvSpPr>
          <p:spPr bwMode="auto">
            <a:xfrm>
              <a:off x="4876129" y="5867795"/>
              <a:ext cx="305471" cy="15200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pt-BR" altLang="pt-BR" sz="2000" b="1" smtClean="0">
                <a:solidFill>
                  <a:schemeClr val="accent1">
                    <a:lumMod val="50000"/>
                  </a:schemeClr>
                </a:solidFill>
                <a:latin typeface="Arial" charset="0"/>
              </a:endParaRPr>
            </a:p>
          </p:txBody>
        </p:sp>
      </p:grp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231775" y="419100"/>
            <a:ext cx="82359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pt-BR" sz="2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pt-BR" sz="2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pt-B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3ª FASE DO PROCESSO -  EXECUTIVO</a:t>
            </a:r>
          </a:p>
          <a:p>
            <a:pPr>
              <a:defRPr/>
            </a:pPr>
            <a:endParaRPr lang="pt-BR" sz="2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51" name="Rectangle 7"/>
          <p:cNvSpPr>
            <a:spLocks noChangeArrowheads="1"/>
          </p:cNvSpPr>
          <p:nvPr/>
        </p:nvSpPr>
        <p:spPr bwMode="auto">
          <a:xfrm>
            <a:off x="322263" y="1838325"/>
            <a:ext cx="4895850" cy="582613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 typeface="Arial" charset="0"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pt-BR" altLang="pt-BR" sz="14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1. AVALIAÇÃO DO AUTÓGRAFO E EMENDAS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817563" y="2670175"/>
            <a:ext cx="5122862" cy="542925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4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2. SUGESTÃO DE VETOS OU NÃO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1624013" y="3530600"/>
            <a:ext cx="5106987" cy="619125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4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3. SANÇÃO E PUBLICAÇÃO DA LEI NO DODF</a:t>
            </a:r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2287588" y="4437063"/>
            <a:ext cx="4572000" cy="576262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4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4. LIBERAÇÃO DA CARGA NO SIGGO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2603500" y="5334000"/>
            <a:ext cx="5616575" cy="5842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4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5. INICIO DA EXECUÇÃO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0" y="0"/>
            <a:ext cx="9144000" cy="8366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-141288" y="188913"/>
            <a:ext cx="9144001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6666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FLUXOGRAMA DE ELABORAÇÃO DO ORÇAMENTO </a:t>
            </a:r>
          </a:p>
        </p:txBody>
      </p:sp>
      <p:sp>
        <p:nvSpPr>
          <p:cNvPr id="12294" name="Rectangle 19"/>
          <p:cNvSpPr>
            <a:spLocks noChangeArrowheads="1"/>
          </p:cNvSpPr>
          <p:nvPr/>
        </p:nvSpPr>
        <p:spPr bwMode="auto">
          <a:xfrm flipV="1">
            <a:off x="1588" y="6631384"/>
            <a:ext cx="9144000" cy="25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t-BR" altLang="pt-BR" sz="1800" smtClean="0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11272" name="Grupo 65"/>
          <p:cNvGrpSpPr>
            <a:grpSpLocks/>
          </p:cNvGrpSpPr>
          <p:nvPr/>
        </p:nvGrpSpPr>
        <p:grpSpPr bwMode="auto">
          <a:xfrm>
            <a:off x="179388" y="5322888"/>
            <a:ext cx="5045075" cy="2487612"/>
            <a:chOff x="228599" y="3810000"/>
            <a:chExt cx="4953001" cy="2209800"/>
          </a:xfrm>
        </p:grpSpPr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228599" y="4357162"/>
              <a:ext cx="305471" cy="1537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pt-BR" altLang="pt-BR" sz="2000" b="1" smtClean="0">
                <a:solidFill>
                  <a:schemeClr val="accent1">
                    <a:lumMod val="50000"/>
                  </a:schemeClr>
                </a:solidFill>
                <a:latin typeface="Arial" charset="0"/>
              </a:endParaRPr>
            </a:p>
          </p:txBody>
        </p:sp>
        <p:sp>
          <p:nvSpPr>
            <p:cNvPr id="11280" name="Line 38"/>
            <p:cNvSpPr>
              <a:spLocks noChangeShapeType="1"/>
            </p:cNvSpPr>
            <p:nvPr/>
          </p:nvSpPr>
          <p:spPr bwMode="auto">
            <a:xfrm>
              <a:off x="4572215" y="3810000"/>
              <a:ext cx="0" cy="304606"/>
            </a:xfrm>
            <a:prstGeom prst="line">
              <a:avLst/>
            </a:prstGeom>
            <a:noFill/>
            <a:ln w="57150" cmpd="thinThick">
              <a:solidFill>
                <a:schemeClr val="bg1"/>
              </a:solidFill>
              <a:round/>
              <a:headEnd/>
              <a:tailEnd type="stealth" w="med" len="med"/>
            </a:ln>
            <a:extLst/>
          </p:spPr>
          <p:txBody>
            <a:bodyPr/>
            <a:lstStyle/>
            <a:p>
              <a:pPr>
                <a:defRPr/>
              </a:pPr>
              <a:endParaRPr lang="pt-BR" b="1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1282" name="Rectangle 73"/>
            <p:cNvSpPr>
              <a:spLocks noChangeArrowheads="1"/>
            </p:cNvSpPr>
            <p:nvPr/>
          </p:nvSpPr>
          <p:spPr bwMode="auto">
            <a:xfrm>
              <a:off x="4876129" y="5867497"/>
              <a:ext cx="305471" cy="15230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endParaRPr lang="pt-BR" altLang="pt-BR" sz="2000" b="1" smtClean="0">
                <a:solidFill>
                  <a:schemeClr val="accent1">
                    <a:lumMod val="50000"/>
                  </a:schemeClr>
                </a:solidFill>
                <a:latin typeface="Arial" charset="0"/>
              </a:endParaRPr>
            </a:p>
          </p:txBody>
        </p:sp>
      </p:grp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231775" y="419100"/>
            <a:ext cx="87693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pt-BR" sz="2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pt-BR" sz="2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pt-B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FASE FINAL DO PROCESSO -  EXECUTIVO/LEGISLATIVO</a:t>
            </a:r>
          </a:p>
          <a:p>
            <a:pPr>
              <a:defRPr/>
            </a:pPr>
            <a:endParaRPr lang="pt-BR" sz="2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74" name="Rectangle 7"/>
          <p:cNvSpPr>
            <a:spLocks noChangeArrowheads="1"/>
          </p:cNvSpPr>
          <p:nvPr/>
        </p:nvSpPr>
        <p:spPr bwMode="auto">
          <a:xfrm>
            <a:off x="322263" y="2054225"/>
            <a:ext cx="4895850" cy="582613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 typeface="Arial" charset="0"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 typeface="Arial" charset="0"/>
              <a:buNone/>
              <a:defRPr/>
            </a:pPr>
            <a:r>
              <a:rPr lang="pt-BR" altLang="pt-BR" sz="14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1. CLDF CONTESTA VETO E PUBLICA NO DCLDF?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817563" y="2835275"/>
            <a:ext cx="5626100" cy="600075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7F7F7F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Courier New" pitchFamily="49" charset="0"/>
              <a:buChar char="o"/>
              <a:defRPr sz="1600">
                <a:solidFill>
                  <a:srgbClr val="7F7F7F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>
                <a:solidFill>
                  <a:srgbClr val="7F7F7F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altLang="pt-BR" sz="1400" b="1" dirty="0" smtClean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2. EXECUTIVO INCLUI NO SIGGO VETO CONTESTADO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pt-BR" sz="1400" b="1" dirty="0" smtClean="0">
              <a:solidFill>
                <a:schemeClr val="accent1">
                  <a:lumMod val="5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Ex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12836</TotalTime>
  <Words>5714</Words>
  <Application>Microsoft Office PowerPoint</Application>
  <PresentationFormat>Apresentação na tela (4:3)</PresentationFormat>
  <Paragraphs>657</Paragraphs>
  <Slides>35</Slides>
  <Notes>31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36" baseType="lpstr">
      <vt:lpstr>Tema1</vt:lpstr>
      <vt:lpstr>Slide 1</vt:lpstr>
      <vt:lpstr>QUEM FAZ?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PROCESSO DE ELABORAÇÃO DO ORÇAMENTO 2012 REUNIÃO INTERNA DE ABERTURA COORDENAÇÃODE ELABORAÇÃO E ACOMPANHAMENTO DO ORÇAMENTO</dc:title>
  <dc:creator>tiago.barbosa</dc:creator>
  <cp:lastModifiedBy>aroldo.almeida</cp:lastModifiedBy>
  <cp:revision>895</cp:revision>
  <cp:lastPrinted>2014-06-05T17:41:51Z</cp:lastPrinted>
  <dcterms:created xsi:type="dcterms:W3CDTF">2011-04-13T14:56:53Z</dcterms:created>
  <dcterms:modified xsi:type="dcterms:W3CDTF">2014-06-11T19:28:51Z</dcterms:modified>
</cp:coreProperties>
</file>