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41" r:id="rId3"/>
    <p:sldId id="345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7" autoAdjust="0"/>
    <p:restoredTop sz="94776" autoAdjust="0"/>
  </p:normalViewPr>
  <p:slideViewPr>
    <p:cSldViewPr>
      <p:cViewPr varScale="1">
        <p:scale>
          <a:sx n="65" d="100"/>
          <a:sy n="65" d="100"/>
        </p:scale>
        <p:origin x="-145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iego.oliveira\AppData\Local\Microsoft\Windows\Temporary%20Internet%20Files\Content.IE5\P5NKBN1S\RELAT&#211;RIO..%5b1%5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6"/>
  <c:chart>
    <c:title>
      <c:tx>
        <c:rich>
          <a:bodyPr/>
          <a:lstStyle/>
          <a:p>
            <a:pPr algn="ctr">
              <a:defRPr/>
            </a:pPr>
            <a:r>
              <a:rPr lang="pt-BR" dirty="0"/>
              <a:t>Plenárias de Base </a:t>
            </a:r>
            <a:r>
              <a:rPr lang="pt-BR" dirty="0" smtClean="0"/>
              <a:t>Realizadas OPDF</a:t>
            </a:r>
            <a:r>
              <a:rPr lang="pt-BR" baseline="0" dirty="0" smtClean="0"/>
              <a:t> 2012</a:t>
            </a:r>
            <a:r>
              <a:rPr lang="pt-BR" dirty="0" smtClean="0"/>
              <a:t> </a:t>
            </a:r>
            <a:endParaRPr lang="pt-BR" dirty="0"/>
          </a:p>
          <a:p>
            <a:pPr algn="ctr">
              <a:defRPr/>
            </a:pPr>
            <a:r>
              <a:rPr lang="pt-BR" dirty="0"/>
              <a:t>20-04-2012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3.5056592868724402E-2"/>
          <c:y val="0.26260778577227828"/>
          <c:w val="0.42084815990729924"/>
          <c:h val="0.53072699403678714"/>
        </c:manualLayout>
      </c:layout>
      <c:ofPieChart>
        <c:ofPieType val="bar"/>
        <c:varyColors val="1"/>
        <c:ser>
          <c:idx val="0"/>
          <c:order val="0"/>
          <c:dPt>
            <c:idx val="0"/>
            <c:explosion val="1"/>
          </c:dPt>
          <c:dLbls>
            <c:dLbl>
              <c:idx val="1"/>
              <c:layout>
                <c:manualLayout>
                  <c:x val="-2.5952778612784223E-3"/>
                  <c:y val="-2.222206668719730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48 plenárias realizadas</a:t>
                    </a:r>
                  </a:p>
                </c:rich>
              </c:tx>
              <c:dLblPos val="bestFit"/>
            </c:dLbl>
            <c:showPercent val="1"/>
            <c:showLeaderLines val="1"/>
          </c:dLbls>
          <c:cat>
            <c:strRef>
              <c:f>'30-03-2012'!$B$32:$C$32</c:f>
              <c:strCache>
                <c:ptCount val="2"/>
                <c:pt idx="0">
                  <c:v>TOTAL DE PLENÁRIAS</c:v>
                </c:pt>
                <c:pt idx="1">
                  <c:v>PLENÁRIAS REALIZADAS</c:v>
                </c:pt>
              </c:strCache>
            </c:strRef>
          </c:cat>
          <c:val>
            <c:numRef>
              <c:f>'30-03-2012'!$B$33:$C$33</c:f>
              <c:numCache>
                <c:formatCode>General</c:formatCode>
                <c:ptCount val="2"/>
                <c:pt idx="0">
                  <c:v>212</c:v>
                </c:pt>
                <c:pt idx="1">
                  <c:v>39</c:v>
                </c:pt>
              </c:numCache>
            </c:numRef>
          </c:val>
        </c:ser>
        <c:dLbls>
          <c:showPercent val="1"/>
        </c:dLbls>
        <c:gapWidth val="150"/>
        <c:secondPieSize val="75"/>
        <c:serLines/>
      </c:ofPie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0.64407</cdr:x>
      <cdr:y>0.3625</cdr:y>
    </cdr:from>
    <cdr:to>
      <cdr:x>0.98305</cdr:x>
      <cdr:y>0.7375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429288" y="2071702"/>
          <a:ext cx="2857520" cy="2143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 dirty="0" smtClean="0"/>
            <a:t>Participantes total:  </a:t>
          </a:r>
          <a:r>
            <a:rPr lang="pt-BR" sz="1600" b="1" dirty="0" smtClean="0"/>
            <a:t>3.109</a:t>
          </a:r>
        </a:p>
        <a:p xmlns:a="http://schemas.openxmlformats.org/drawingml/2006/main">
          <a:r>
            <a:rPr lang="pt-BR" sz="1600" dirty="0" smtClean="0"/>
            <a:t/>
          </a:r>
          <a:br>
            <a:rPr lang="pt-BR" sz="1600" dirty="0" smtClean="0"/>
          </a:br>
          <a:r>
            <a:rPr lang="pt-BR" sz="1600" dirty="0" smtClean="0"/>
            <a:t>Delegados efetivos eleitos:</a:t>
          </a:r>
          <a:r>
            <a:rPr lang="pt-BR" sz="1600" b="1" dirty="0" smtClean="0"/>
            <a:t>   295</a:t>
          </a:r>
        </a:p>
        <a:p xmlns:a="http://schemas.openxmlformats.org/drawingml/2006/main">
          <a:r>
            <a:rPr lang="pt-BR" sz="1600" dirty="0" smtClean="0"/>
            <a:t/>
          </a:r>
          <a:br>
            <a:rPr lang="pt-BR" sz="1600" dirty="0" smtClean="0"/>
          </a:br>
          <a:r>
            <a:rPr lang="pt-BR" sz="1600" dirty="0" smtClean="0"/>
            <a:t>Delegados suplentes eleitos:  </a:t>
          </a:r>
          <a:r>
            <a:rPr lang="pt-BR" sz="1600" b="1" dirty="0" smtClean="0"/>
            <a:t>92</a:t>
          </a:r>
        </a:p>
        <a:p xmlns:a="http://schemas.openxmlformats.org/drawingml/2006/main">
          <a:r>
            <a:rPr lang="pt-BR" sz="1600" dirty="0" smtClean="0"/>
            <a:t/>
          </a:r>
          <a:br>
            <a:rPr lang="pt-BR" sz="1600" dirty="0" smtClean="0"/>
          </a:br>
          <a:r>
            <a:rPr lang="pt-BR" sz="1600" dirty="0" smtClean="0"/>
            <a:t>Propostas apresentadas:   </a:t>
          </a:r>
          <a:r>
            <a:rPr lang="pt-BR" sz="1600" b="1" dirty="0" smtClean="0"/>
            <a:t>146</a:t>
          </a:r>
        </a:p>
        <a:p xmlns:a="http://schemas.openxmlformats.org/drawingml/2006/main">
          <a:r>
            <a:rPr lang="pt-BR" sz="1100" dirty="0" smtClean="0"/>
            <a:t/>
          </a:r>
          <a:br>
            <a:rPr lang="pt-BR" sz="1100" dirty="0" smtClean="0"/>
          </a:br>
          <a:endParaRPr lang="pt-BR" sz="1100" dirty="0" smtClean="0"/>
        </a:p>
      </cdr:txBody>
    </cdr:sp>
  </cdr:relSizeAnchor>
  <cdr:relSizeAnchor xmlns:cdr="http://schemas.openxmlformats.org/drawingml/2006/chartDrawing">
    <cdr:from>
      <cdr:x>0.01695</cdr:x>
      <cdr:y>0.9125</cdr:y>
    </cdr:from>
    <cdr:to>
      <cdr:x>0.76271</cdr:x>
      <cdr:y>0.9875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142876" y="5214974"/>
          <a:ext cx="628654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pt-BR" sz="1600" i="1" dirty="0" smtClean="0"/>
            <a:t>Fonte:  http://www.orcamentoparticipativo.df.gov.br</a:t>
          </a:r>
          <a:endParaRPr lang="pt-BR" sz="1600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57AE9-5CDE-4EF5-BA26-1BF083A4A548}" type="datetimeFigureOut">
              <a:rPr lang="pt-BR" smtClean="0"/>
              <a:pPr/>
              <a:t>03/05/2012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8E7C-0F10-48E7-BB5A-789011EA8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andre.paranhos\Desktop\fruits.jpg"/>
          <p:cNvPicPr>
            <a:picLocks noChangeAspect="1" noChangeArrowheads="1"/>
          </p:cNvPicPr>
          <p:nvPr/>
        </p:nvPicPr>
        <p:blipFill>
          <a:blip r:embed="rId2" cstate="print">
            <a:lum bright="22000" contrast="-9000"/>
          </a:blip>
          <a:srcRect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</p:spPr>
      </p:pic>
      <p:sp>
        <p:nvSpPr>
          <p:cNvPr id="11" name="Retângulo 10"/>
          <p:cNvSpPr/>
          <p:nvPr/>
        </p:nvSpPr>
        <p:spPr>
          <a:xfrm>
            <a:off x="2786050" y="4214818"/>
            <a:ext cx="1500198" cy="785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7.000 Propostas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429124" y="4214818"/>
            <a:ext cx="1500198" cy="785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1.600 Delegados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7" name="Conector de seta reta 16"/>
          <p:cNvCxnSpPr>
            <a:stCxn id="29" idx="2"/>
          </p:cNvCxnSpPr>
          <p:nvPr/>
        </p:nvCxnSpPr>
        <p:spPr>
          <a:xfrm rot="5400000">
            <a:off x="3607587" y="3536157"/>
            <a:ext cx="57150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29" idx="2"/>
          </p:cNvCxnSpPr>
          <p:nvPr/>
        </p:nvCxnSpPr>
        <p:spPr>
          <a:xfrm rot="16200000" flipH="1">
            <a:off x="4429124" y="3500438"/>
            <a:ext cx="57150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1928794" y="4000504"/>
            <a:ext cx="4929222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2643174" y="5786454"/>
            <a:ext cx="1643074" cy="785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 prox. 1.000 Propostas Priorizadas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4500562" y="5786454"/>
            <a:ext cx="1643074" cy="785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85 Conselheiros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1928794" y="5429264"/>
            <a:ext cx="4929222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26" name="Conector de seta reta 25"/>
          <p:cNvCxnSpPr>
            <a:stCxn id="18" idx="2"/>
          </p:cNvCxnSpPr>
          <p:nvPr/>
        </p:nvCxnSpPr>
        <p:spPr>
          <a:xfrm rot="16200000" flipH="1">
            <a:off x="4554140" y="4982777"/>
            <a:ext cx="642942" cy="9644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>
            <a:stCxn id="18" idx="2"/>
          </p:cNvCxnSpPr>
          <p:nvPr/>
        </p:nvCxnSpPr>
        <p:spPr>
          <a:xfrm rot="5400000">
            <a:off x="3696886" y="5089935"/>
            <a:ext cx="642942" cy="750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tângulo 42"/>
          <p:cNvSpPr/>
          <p:nvPr/>
        </p:nvSpPr>
        <p:spPr>
          <a:xfrm>
            <a:off x="285752" y="4000504"/>
            <a:ext cx="1571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30 </a:t>
            </a:r>
          </a:p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Fóruns de Delegados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214314" y="5786454"/>
            <a:ext cx="15716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Conselho do OPDF</a:t>
            </a:r>
            <a:endParaRPr lang="pt-BR" sz="2400" dirty="0">
              <a:solidFill>
                <a:schemeClr val="tx2"/>
              </a:solidFill>
            </a:endParaRPr>
          </a:p>
        </p:txBody>
      </p:sp>
      <p:cxnSp>
        <p:nvCxnSpPr>
          <p:cNvPr id="21" name="Conector de seta reta 20"/>
          <p:cNvCxnSpPr>
            <a:stCxn id="25" idx="3"/>
            <a:endCxn id="46" idx="1"/>
          </p:cNvCxnSpPr>
          <p:nvPr/>
        </p:nvCxnSpPr>
        <p:spPr>
          <a:xfrm>
            <a:off x="6858016" y="607220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7072362" y="4086059"/>
            <a:ext cx="1571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300 reuniões até Julho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3357554" y="1714488"/>
            <a:ext cx="1857388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183 Plenárias de Base nas 30 cidades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3357554" y="2857496"/>
            <a:ext cx="1857388" cy="7858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16.000 cidadãos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30" name="Conector de seta reta 29"/>
          <p:cNvCxnSpPr>
            <a:stCxn id="23" idx="2"/>
            <a:endCxn id="29" idx="0"/>
          </p:cNvCxnSpPr>
          <p:nvPr/>
        </p:nvCxnSpPr>
        <p:spPr>
          <a:xfrm rot="5400000">
            <a:off x="4143372" y="271462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CaixaDeTexto 41"/>
          <p:cNvSpPr txBox="1"/>
          <p:nvPr/>
        </p:nvSpPr>
        <p:spPr>
          <a:xfrm>
            <a:off x="1928794" y="100010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Orçamento Participativo 2011</a:t>
            </a:r>
            <a:endParaRPr lang="pt-BR" sz="2800" b="1" dirty="0"/>
          </a:p>
        </p:txBody>
      </p:sp>
      <p:sp>
        <p:nvSpPr>
          <p:cNvPr id="46" name="Retângulo 45"/>
          <p:cNvSpPr/>
          <p:nvPr/>
        </p:nvSpPr>
        <p:spPr>
          <a:xfrm>
            <a:off x="7215206" y="5429264"/>
            <a:ext cx="1714512" cy="12858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Plano Anual de Investimentos e Serviços do OPDF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andre.paranhos\Desktop\fruits.jpg"/>
          <p:cNvPicPr>
            <a:picLocks noChangeAspect="1" noChangeArrowheads="1"/>
          </p:cNvPicPr>
          <p:nvPr/>
        </p:nvPicPr>
        <p:blipFill>
          <a:blip r:embed="rId2" cstate="print">
            <a:lum bright="22000" contrast="-9000"/>
          </a:blip>
          <a:srcRect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</p:spPr>
      </p:pic>
      <p:sp>
        <p:nvSpPr>
          <p:cNvPr id="31" name="CaixaDeTexto 30"/>
          <p:cNvSpPr txBox="1"/>
          <p:nvPr/>
        </p:nvSpPr>
        <p:spPr>
          <a:xfrm>
            <a:off x="785786" y="92867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Orçamento Participativo 2012 – até abril</a:t>
            </a:r>
            <a:endParaRPr lang="pt-BR" sz="2800" b="1" dirty="0"/>
          </a:p>
        </p:txBody>
      </p:sp>
      <p:sp>
        <p:nvSpPr>
          <p:cNvPr id="30" name="Retângulo 29"/>
          <p:cNvSpPr/>
          <p:nvPr/>
        </p:nvSpPr>
        <p:spPr>
          <a:xfrm>
            <a:off x="3286116" y="1571612"/>
            <a:ext cx="1928826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População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3.109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3286116" y="2643182"/>
            <a:ext cx="1928826" cy="8572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Plenárias de Base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48 (253)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2714612" y="3981021"/>
            <a:ext cx="1428760" cy="6819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Propostas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146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4357686" y="3981021"/>
            <a:ext cx="1428760" cy="6819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Delegados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295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35" name="Conector de seta reta 34"/>
          <p:cNvCxnSpPr>
            <a:endCxn id="32" idx="0"/>
          </p:cNvCxnSpPr>
          <p:nvPr/>
        </p:nvCxnSpPr>
        <p:spPr>
          <a:xfrm rot="5400000">
            <a:off x="4143372" y="253602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endCxn id="33" idx="0"/>
          </p:cNvCxnSpPr>
          <p:nvPr/>
        </p:nvCxnSpPr>
        <p:spPr>
          <a:xfrm rot="5400000">
            <a:off x="3670908" y="3401399"/>
            <a:ext cx="337707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>
            <a:endCxn id="34" idx="0"/>
          </p:cNvCxnSpPr>
          <p:nvPr/>
        </p:nvCxnSpPr>
        <p:spPr>
          <a:xfrm rot="16200000" flipH="1">
            <a:off x="4492444" y="3401398"/>
            <a:ext cx="337707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2571736" y="3786190"/>
            <a:ext cx="3357586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9" name="Retângulo 38"/>
          <p:cNvSpPr/>
          <p:nvPr/>
        </p:nvSpPr>
        <p:spPr>
          <a:xfrm>
            <a:off x="1857324" y="5317004"/>
            <a:ext cx="1428760" cy="8674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Propostas Priorizadas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5000596" y="5317004"/>
            <a:ext cx="1428760" cy="8674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Conselheiros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1714448" y="5214950"/>
            <a:ext cx="4857784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42" name="Conector de seta reta 41"/>
          <p:cNvCxnSpPr>
            <a:stCxn id="38" idx="2"/>
            <a:endCxn id="40" idx="0"/>
          </p:cNvCxnSpPr>
          <p:nvPr/>
        </p:nvCxnSpPr>
        <p:spPr>
          <a:xfrm rot="16200000" flipH="1">
            <a:off x="4753130" y="4355158"/>
            <a:ext cx="459244" cy="1464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stCxn id="38" idx="2"/>
            <a:endCxn id="39" idx="0"/>
          </p:cNvCxnSpPr>
          <p:nvPr/>
        </p:nvCxnSpPr>
        <p:spPr>
          <a:xfrm rot="5400000">
            <a:off x="3181495" y="4247970"/>
            <a:ext cx="459244" cy="1678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tângulo 43"/>
          <p:cNvSpPr/>
          <p:nvPr/>
        </p:nvSpPr>
        <p:spPr>
          <a:xfrm>
            <a:off x="7072330" y="5072074"/>
            <a:ext cx="1714512" cy="12858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Plano Anual de Investimentos e Serviços do OPDF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642910" y="3786190"/>
            <a:ext cx="15716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Fórum de Delegados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214314" y="5357826"/>
            <a:ext cx="15716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Conselho do OPDF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47" name="Retângulo 46"/>
          <p:cNvSpPr/>
          <p:nvPr/>
        </p:nvSpPr>
        <p:spPr>
          <a:xfrm>
            <a:off x="3428960" y="5317004"/>
            <a:ext cx="1428760" cy="8674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Votação Internet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48" name="Conector de seta reta 47"/>
          <p:cNvCxnSpPr>
            <a:stCxn id="41" idx="3"/>
            <a:endCxn id="44" idx="1"/>
          </p:cNvCxnSpPr>
          <p:nvPr/>
        </p:nvCxnSpPr>
        <p:spPr>
          <a:xfrm flipV="1">
            <a:off x="6572232" y="5715016"/>
            <a:ext cx="50009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Conector de seta reta 48"/>
          <p:cNvCxnSpPr>
            <a:stCxn id="38" idx="2"/>
            <a:endCxn id="47" idx="0"/>
          </p:cNvCxnSpPr>
          <p:nvPr/>
        </p:nvCxnSpPr>
        <p:spPr>
          <a:xfrm rot="5400000">
            <a:off x="3967313" y="5033788"/>
            <a:ext cx="459244" cy="1071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57158" y="1142960"/>
          <a:ext cx="8429684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alexandre.paranhos\Desktop\fruits.jpg"/>
          <p:cNvPicPr>
            <a:picLocks noChangeAspect="1" noChangeArrowheads="1"/>
          </p:cNvPicPr>
          <p:nvPr/>
        </p:nvPicPr>
        <p:blipFill>
          <a:blip r:embed="rId3" cstate="print">
            <a:lum bright="22000" contrast="-9000"/>
          </a:blip>
          <a:srcRect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4297</TotalTime>
  <Words>100</Words>
  <Application>Microsoft Office PowerPoint</Application>
  <PresentationFormat>Apresentação na tela (4:3)</PresentationFormat>
  <Paragraphs>36</Paragraphs>
  <Slides>3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alexandre.paranhos</dc:creator>
  <cp:lastModifiedBy>alexandre.paranhos</cp:lastModifiedBy>
  <cp:revision>237</cp:revision>
  <dcterms:created xsi:type="dcterms:W3CDTF">2011-04-15T20:40:57Z</dcterms:created>
  <dcterms:modified xsi:type="dcterms:W3CDTF">2012-05-03T14:51:24Z</dcterms:modified>
</cp:coreProperties>
</file>