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8" r:id="rId4"/>
    <p:sldId id="259" r:id="rId5"/>
    <p:sldId id="260" r:id="rId6"/>
    <p:sldId id="261" r:id="rId7"/>
    <p:sldId id="274" r:id="rId8"/>
    <p:sldId id="277" r:id="rId9"/>
    <p:sldId id="278" r:id="rId10"/>
    <p:sldId id="279" r:id="rId11"/>
    <p:sldId id="280" r:id="rId12"/>
    <p:sldId id="282" r:id="rId13"/>
    <p:sldId id="283" r:id="rId14"/>
    <p:sldId id="270" r:id="rId15"/>
    <p:sldId id="286" r:id="rId16"/>
    <p:sldId id="288" r:id="rId17"/>
    <p:sldId id="271" r:id="rId18"/>
    <p:sldId id="25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4/24/2012</a:t>
            </a:fld>
            <a:endParaRPr lang="en-US" sz="1600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4/24/2012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4/24/2012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4/24/2012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‹nº›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56992"/>
            <a:ext cx="7650088" cy="1879848"/>
          </a:xfrm>
        </p:spPr>
        <p:txBody>
          <a:bodyPr>
            <a:normAutofit fontScale="90000"/>
          </a:bodyPr>
          <a:lstStyle/>
          <a:p>
            <a:r>
              <a:rPr lang="pt-BR" sz="4400" dirty="0" smtClean="0">
                <a:solidFill>
                  <a:schemeClr val="accent2">
                    <a:lumMod val="50000"/>
                  </a:schemeClr>
                </a:solidFill>
              </a:rPr>
              <a:t>Audiência Pública</a:t>
            </a:r>
            <a:br>
              <a:rPr lang="pt-BR" sz="4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de Lei de Diretrizes Orçamentárias - 2013 </a:t>
            </a:r>
            <a:br>
              <a:rPr lang="pt-BR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lum bright="48000" contrast="-44000"/>
          </a:blip>
          <a:srcRect/>
          <a:stretch>
            <a:fillRect/>
          </a:stretch>
        </p:blipFill>
        <p:spPr bwMode="auto">
          <a:xfrm>
            <a:off x="683568" y="692696"/>
            <a:ext cx="2276695" cy="223224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555776" y="548680"/>
            <a:ext cx="5976664" cy="113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76176" rIns="-53958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GOVERNO DO DISTRITO FEDERAL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SECRETARIA DE PLANEJAMENTO E ORÇAMENTO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Arial" pitchFamily="34" charset="0"/>
              </a:rPr>
              <a:t>Subsecretaria de Orçamento Público</a:t>
            </a:r>
            <a:endParaRPr kumimoji="0" lang="pt-BR" sz="6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askerville Old Fac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333375"/>
            <a:ext cx="8358187" cy="6408738"/>
          </a:xfrm>
        </p:spPr>
        <p:txBody>
          <a:bodyPr/>
          <a:lstStyle/>
          <a:p>
            <a:pPr algn="just">
              <a:defRPr/>
            </a:pPr>
            <a:endParaRPr lang="pt-BR" sz="1100" dirty="0" smtClean="0">
              <a:solidFill>
                <a:srgbClr val="002060"/>
              </a:solidFill>
              <a:effectLst/>
            </a:endParaRPr>
          </a:p>
          <a:p>
            <a:pPr>
              <a:defRPr/>
            </a:pPr>
            <a:endParaRPr lang="pt-BR" dirty="0">
              <a:solidFill>
                <a:srgbClr val="0000CC"/>
              </a:solidFill>
            </a:endParaRP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107255" y="72008"/>
            <a:ext cx="8785225" cy="666936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200" b="1" dirty="0" smtClean="0">
              <a:solidFill>
                <a:srgbClr val="002060"/>
              </a:solidFill>
            </a:endParaRP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COMPOSIÇÃO DA RCL: </a:t>
            </a: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300" dirty="0" smtClean="0">
              <a:solidFill>
                <a:srgbClr val="002060"/>
              </a:solidFill>
            </a:endParaRP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     = Receitas tributárias   +  patrimoniais  +  industriais  +  agropecuárias  +  contribuições  +  de serviços +  de transferências correntes +    outras receitas correntes  +  os valores do Fundo Constitucional do DF não aplicados no custeio de pessoal   +  contribuições p/o RPPS e   compensações financeiras entre os Regimes Geral e Próprios de Previdência Social, deduzidas estas duas últimas e outras legalmente estabelecidas, excluídas as duplas contagens;</a:t>
            </a: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2800" dirty="0" smtClean="0">
              <a:solidFill>
                <a:srgbClr val="002060"/>
              </a:solidFill>
            </a:endParaRP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EMPRESAS ESTATAIS:</a:t>
            </a: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     As empresas estatais que dependam de recursos do Tesouro do GDF para o custeio de sua manutenção e funcionamento assumem as mesmas condições dos demais órgãos dos Orçamentos Fiscal e da Seguridade Social;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ct val="115000"/>
              <a:buFont typeface="Wingdings 2" pitchFamily="18" charset="2"/>
              <a:buChar char=""/>
              <a:tabLst/>
              <a:defRPr/>
            </a:pPr>
            <a:endParaRPr kumimoji="0" lang="pt-BR" sz="1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ct val="115000"/>
              <a:buFont typeface="Wingdings 2" pitchFamily="18" charset="2"/>
              <a:buChar char=""/>
              <a:tabLst/>
              <a:defRPr/>
            </a:pPr>
            <a:endParaRPr kumimoji="0" lang="pt-BR" sz="23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548640" marR="0" lvl="1" indent="-27432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" pitchFamily="2" charset="2"/>
              <a:buNone/>
              <a:tabLst/>
              <a:defRPr/>
            </a:pPr>
            <a:endParaRPr kumimoji="0" lang="pt-BR" sz="10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625" y="928688"/>
            <a:ext cx="8501063" cy="5286375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endParaRPr lang="pt-BR" sz="2000" dirty="0" smtClean="0">
              <a:solidFill>
                <a:srgbClr val="002060"/>
              </a:solidFill>
              <a:effectLst/>
            </a:endParaRPr>
          </a:p>
          <a:p>
            <a:pPr algn="just">
              <a:defRPr/>
            </a:pPr>
            <a:endParaRPr lang="pt-BR" sz="1600" dirty="0" smtClean="0">
              <a:solidFill>
                <a:srgbClr val="002060"/>
              </a:solidFill>
              <a:effectLst/>
            </a:endParaRPr>
          </a:p>
          <a:p>
            <a:pPr algn="just">
              <a:defRPr/>
            </a:pPr>
            <a:endParaRPr lang="pt-BR" sz="20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107255" y="72008"/>
            <a:ext cx="8785225" cy="66693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200" b="1" dirty="0" smtClean="0">
              <a:solidFill>
                <a:srgbClr val="002060"/>
              </a:solidFill>
            </a:endParaRP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A despesa total com pessoal não poderá exceder a 49% da RCL para o Poder Executivo e a 3% para o Poder Legislativo, na forma da Lei de Responsabilidade Fiscal;</a:t>
            </a: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2800" dirty="0" smtClean="0">
              <a:solidFill>
                <a:srgbClr val="002060"/>
              </a:solidFill>
            </a:endParaRP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As unidades que desenvolvem ações de atendimento à criança e ao adolescente deverão priorizá-las na alocação dos recursos; </a:t>
            </a: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2800" dirty="0" smtClean="0">
              <a:solidFill>
                <a:srgbClr val="002060"/>
              </a:solidFill>
            </a:endParaRP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Caso o PLOA 2013 não seja convertido em lei até 31/12/2012, a sua programação será executada, em cada mês, até o limite de 1/12 do total de cada dotação, na forma encaminhada à CLDF;</a:t>
            </a:r>
          </a:p>
          <a:p>
            <a:pPr marL="548640" marR="0" lvl="1" indent="-27432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" pitchFamily="2" charset="2"/>
              <a:buNone/>
              <a:tabLst/>
              <a:defRPr/>
            </a:pPr>
            <a:endParaRPr kumimoji="0" lang="pt-BR" sz="10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48000" contrast="-44000"/>
          </a:blip>
          <a:srcRect/>
          <a:stretch>
            <a:fillRect/>
          </a:stretch>
        </p:blipFill>
        <p:spPr bwMode="auto">
          <a:xfrm>
            <a:off x="395536" y="2132856"/>
            <a:ext cx="3304881" cy="32403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195736" y="2564904"/>
            <a:ext cx="6192688" cy="1440160"/>
          </a:xfrm>
        </p:spPr>
        <p:txBody>
          <a:bodyPr>
            <a:normAutofit/>
          </a:bodyPr>
          <a:lstStyle/>
          <a:p>
            <a:r>
              <a:rPr lang="pt-BR" sz="6700" dirty="0" smtClean="0"/>
              <a:t>   Objetivos</a:t>
            </a:r>
            <a:endParaRPr lang="pt-BR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63" y="285750"/>
            <a:ext cx="8385175" cy="7366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4000" dirty="0" smtClean="0">
                <a:solidFill>
                  <a:schemeClr val="accent2">
                    <a:lumMod val="75000"/>
                  </a:schemeClr>
                </a:solidFill>
              </a:rPr>
              <a:t>Qual objetivo desta Lei?</a:t>
            </a:r>
            <a:endParaRPr lang="pt-BR" sz="4000" b="0" dirty="0" smtClean="0">
              <a:solidFill>
                <a:srgbClr val="CC3300"/>
              </a:solidFill>
            </a:endParaRP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14313" y="1285875"/>
            <a:ext cx="8929687" cy="4735413"/>
          </a:xfrm>
        </p:spPr>
        <p:txBody>
          <a:bodyPr/>
          <a:lstStyle/>
          <a:p>
            <a:pPr marL="514350" indent="-514350" algn="just" eaLnBrk="1" hangingPunct="1">
              <a:lnSpc>
                <a:spcPct val="80000"/>
              </a:lnSpc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arenR"/>
              <a:defRPr/>
            </a:pPr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</a:rPr>
              <a:t>Estabelecer as metas e prioridades;</a:t>
            </a:r>
          </a:p>
          <a:p>
            <a:pPr marL="342900" indent="-342900" algn="just" eaLnBrk="1" hangingPunct="1">
              <a:lnSpc>
                <a:spcPct val="80000"/>
              </a:lnSpc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arenR"/>
              <a:defRPr/>
            </a:pPr>
            <a:endParaRPr lang="pt-BR" sz="1500" b="1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arenR"/>
              <a:defRPr/>
            </a:pPr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</a:rPr>
              <a:t>Organizar e estruturar os orçamentos;</a:t>
            </a:r>
          </a:p>
          <a:p>
            <a:pPr marL="342900" indent="-342900" algn="just" eaLnBrk="1" hangingPunct="1">
              <a:lnSpc>
                <a:spcPct val="80000"/>
              </a:lnSpc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arenR"/>
              <a:defRPr/>
            </a:pPr>
            <a:endParaRPr lang="pt-BR" sz="1500" b="1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arenR"/>
              <a:defRPr/>
            </a:pPr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</a:rPr>
              <a:t>Orientar a elaboração da proposta orçamentária</a:t>
            </a:r>
            <a:br>
              <a:rPr lang="pt-BR" b="1" dirty="0" smtClean="0">
                <a:solidFill>
                  <a:schemeClr val="accent4">
                    <a:lumMod val="10000"/>
                  </a:schemeClr>
                </a:solidFill>
              </a:rPr>
            </a:br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</a:rPr>
              <a:t>e a execução do orçamento;</a:t>
            </a:r>
          </a:p>
          <a:p>
            <a:pPr marL="342900" indent="-342900" algn="just" eaLnBrk="1" hangingPunct="1">
              <a:lnSpc>
                <a:spcPct val="80000"/>
              </a:lnSpc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arenR"/>
              <a:defRPr/>
            </a:pPr>
            <a:endParaRPr lang="pt-BR" sz="1500" b="1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514350" indent="-514350" algn="just" eaLnBrk="1" hangingPunct="1">
              <a:lnSpc>
                <a:spcPct val="80000"/>
              </a:lnSpc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arenR"/>
              <a:defRPr/>
            </a:pPr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</a:rPr>
              <a:t>Disciplinar e fundamentar a realização de: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pt-BR" sz="500" b="1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</a:rPr>
              <a:t>a) Despesas com pessoal;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</a:rPr>
              <a:t>    b) Dívida contratual;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</a:rPr>
              <a:t>    c) Alteração da legislação tributária e renúncia de receita;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</a:rPr>
              <a:t>	d) Política de aplicação do agente financeiro oficial de fomento; e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</a:rPr>
              <a:t>	e) Disposições sobre a política tarifária.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625" y="188913"/>
            <a:ext cx="8385175" cy="863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sz="3000" kern="1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CRONOGRAMA RESUMIDO DA  ELABORAÇÃO DO ORÇAMENTO DE 2013</a:t>
            </a:r>
            <a:endParaRPr lang="pt-BR" sz="3000" kern="1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85750" y="1214438"/>
          <a:ext cx="8643998" cy="491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0924"/>
                <a:gridCol w="1643074"/>
              </a:tblGrid>
              <a:tr h="339022"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ESPECIFICAÇÃO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PERÍODO</a:t>
                      </a:r>
                      <a:endParaRPr lang="pt-BR" sz="1500" dirty="0"/>
                    </a:p>
                  </a:txBody>
                  <a:tcPr/>
                </a:tc>
              </a:tr>
              <a:tr h="303919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Envio do Projeto de Lei de Diretrizes Orçamentárias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15 DE MAIO </a:t>
                      </a:r>
                      <a:endParaRPr lang="pt-BR" sz="1500" dirty="0"/>
                    </a:p>
                  </a:txBody>
                  <a:tcPr/>
                </a:tc>
              </a:tr>
              <a:tr h="322087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Disponibilização do PLDO completo no site </a:t>
                      </a:r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www.seplan.df.gov.br/ORÇAMENTO </a:t>
                      </a:r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GDF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17 DE MAIO</a:t>
                      </a:r>
                    </a:p>
                  </a:txBody>
                  <a:tcPr/>
                </a:tc>
              </a:tr>
              <a:tr h="581181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Disponibilização do Manual de Planejamento e Orçamento - MPO  no site </a:t>
                      </a:r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www.seplan.df.gov.br </a:t>
                      </a:r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/ORÇAMENTO GDF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SEMPRE </a:t>
                      </a:r>
                      <a:r>
                        <a:rPr lang="pt-BR" sz="1500" baseline="0" dirty="0" smtClean="0"/>
                        <a:t> DISPONÍVEL – Atualização até  25 de junho</a:t>
                      </a:r>
                      <a:endParaRPr lang="pt-BR" sz="1500" dirty="0" smtClean="0"/>
                    </a:p>
                  </a:txBody>
                  <a:tcPr/>
                </a:tc>
              </a:tr>
              <a:tr h="303326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Reunião com os Setoriais - Orientações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27 DE JUNHO</a:t>
                      </a:r>
                    </a:p>
                  </a:txBody>
                  <a:tcPr/>
                </a:tc>
              </a:tr>
              <a:tr h="32149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pt-BR" sz="1500" dirty="0" smtClean="0">
                          <a:solidFill>
                            <a:srgbClr val="000000"/>
                          </a:solidFill>
                        </a:rPr>
                        <a:t>Audiência Pública do Projeto de Lei Orçamentária para 2013</a:t>
                      </a:r>
                      <a:endParaRPr lang="pt-BR" sz="15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07 DE JUL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Abertura do Sistema SIGGO</a:t>
                      </a:r>
                      <a:r>
                        <a:rPr lang="pt-BR" sz="15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 para cadastramento da Proposta Orçamentária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09/JUL  A 06/AGO</a:t>
                      </a:r>
                    </a:p>
                  </a:txBody>
                  <a:tcPr/>
                </a:tc>
              </a:tr>
              <a:tr h="351158">
                <a:tc>
                  <a:txBody>
                    <a:bodyPr/>
                    <a:lstStyle/>
                    <a:p>
                      <a:r>
                        <a:rPr lang="pt-BR" sz="15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Término da Fase 1 - Bloqueio para lançamentos pelos Setoriais</a:t>
                      </a:r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 </a:t>
                      </a:r>
                      <a:endParaRPr lang="pt-BR" sz="15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05 DE AGO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29998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Conferências, análises e ajustes das Propostas pelo órgão Central, segundo a legalidade e disponibilidade orçamentária 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 A 31 DE AGO</a:t>
                      </a:r>
                    </a:p>
                  </a:txBody>
                  <a:tcPr/>
                </a:tc>
              </a:tr>
              <a:tr h="267110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Elaboração do Projeto de Lei e Anexos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03 A 12/SET</a:t>
                      </a:r>
                    </a:p>
                  </a:txBody>
                  <a:tcPr/>
                </a:tc>
              </a:tr>
              <a:tr h="304260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Entrega do Projeto de Lei ao Secretário de Planejamento 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12 DE SET</a:t>
                      </a:r>
                    </a:p>
                  </a:txBody>
                  <a:tcPr/>
                </a:tc>
              </a:tr>
              <a:tr h="198534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Encaminhamento para a Câmara Legislativa</a:t>
                      </a:r>
                      <a:endParaRPr lang="pt-BR" sz="15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ATÉ 14 DE SET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07255" y="908720"/>
            <a:ext cx="8785225" cy="5112568"/>
          </a:xfrm>
        </p:spPr>
        <p:txBody>
          <a:bodyPr>
            <a:normAutofit fontScale="92500"/>
          </a:bodyPr>
          <a:lstStyle/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Fixação de pelo menos 30% das Emendas ao PLOA e aos Créditos Adicionais para investimentos. (art. 30, § 2º);</a:t>
            </a: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endParaRPr lang="pt-BR" sz="1200" dirty="0" smtClean="0">
              <a:solidFill>
                <a:srgbClr val="002060"/>
              </a:solidFill>
            </a:endParaRP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 A Câmara Legislativa definirá o quanto das emendas parlamentares deverá ser objeto de solicitação da própria população. (art. 30, § 3º);</a:t>
            </a: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endParaRPr lang="pt-BR" sz="1200" dirty="0" smtClean="0">
              <a:solidFill>
                <a:srgbClr val="002060"/>
              </a:solidFill>
            </a:endParaRP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 Fixação do Limite de recursos para o CEAJUR, no exercício de 2013, de acordo com a seguinte base de cálculo: LOA 2012 + Créditos x IPCA e CVA (art. 36A.).;</a:t>
            </a: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endParaRPr lang="pt-BR" sz="1300" dirty="0" smtClean="0">
              <a:solidFill>
                <a:srgbClr val="002060"/>
              </a:solidFill>
            </a:endParaRP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 Proposta de remeter o Anexo IV (aumento de pessoal) da LDO para o PLOA. (caput do art. 45);</a:t>
            </a: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endParaRPr lang="pt-BR" sz="1300" dirty="0" smtClean="0">
              <a:solidFill>
                <a:srgbClr val="002060"/>
              </a:solidFill>
            </a:endParaRP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 Fazer constar do anexo IV proposições entregues à Câmara Legislativa, até 30 de junho de 2012. (art. 45, § 5º);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-324544" y="1"/>
            <a:ext cx="965103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pt-BR" sz="4000" dirty="0" smtClean="0">
                <a:solidFill>
                  <a:schemeClr val="accent2">
                    <a:lumMod val="75000"/>
                  </a:schemeClr>
                </a:solidFill>
              </a:rPr>
              <a:t>Principais Mudanças Qualitativas</a:t>
            </a:r>
          </a:p>
          <a:p>
            <a:pPr algn="ctr">
              <a:buFont typeface="Wingdings" pitchFamily="2" charset="2"/>
              <a:buNone/>
              <a:defRPr/>
            </a:pPr>
            <a:endParaRPr lang="pt-BR" sz="4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88640"/>
            <a:ext cx="8785225" cy="6453336"/>
          </a:xfrm>
        </p:spPr>
        <p:txBody>
          <a:bodyPr>
            <a:normAutofit/>
          </a:bodyPr>
          <a:lstStyle/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Facultar, no caso de a despesa de pessoal ultrapassar o limite prudencial (46,55%), a concessão de hora extra para a saúde e segurança pública. (art. 46);</a:t>
            </a: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endParaRPr lang="pt-BR" sz="1200" dirty="0" smtClean="0">
              <a:solidFill>
                <a:srgbClr val="002060"/>
              </a:solidFill>
            </a:endParaRP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 Vedar acréscimos nas despesas de pessoal com efeitos financeiros retroativos à entrada em vigor a sua plena eficácia. (art. 47);</a:t>
            </a: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endParaRPr lang="pt-BR" sz="1300" dirty="0" smtClean="0">
              <a:solidFill>
                <a:srgbClr val="002060"/>
              </a:solidFill>
            </a:endParaRP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 Dispor sobre efeitos suspensivos, até constar autorização e dotação orçamentária correspondente, nos projetos de lei para criação de cargos, empregos e funções. (art. 48);</a:t>
            </a: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endParaRPr lang="pt-BR" sz="1300" dirty="0" smtClean="0">
              <a:solidFill>
                <a:srgbClr val="002060"/>
              </a:solidFill>
            </a:endParaRP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 Condicionar a criação de cargos e funções, citados no item 7), à dotação orçamentária igual ou superior à metade do impacto anual respectivo.(art. 50);</a:t>
            </a: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endParaRPr lang="pt-BR" sz="1300" dirty="0" smtClean="0">
              <a:solidFill>
                <a:srgbClr val="002060"/>
              </a:solidFill>
            </a:endParaRPr>
          </a:p>
          <a:p>
            <a:pPr marL="342900" lvl="1" indent="-342900">
              <a:buClr>
                <a:srgbClr val="C00000"/>
              </a:buClr>
              <a:buSzPct val="120000"/>
              <a:buFont typeface="Wingdings 2" pitchFamily="18" charset="2"/>
              <a:buChar char=""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 Cada Projeto de Lei deve restringir-se a um único tipo de crédito (suplementar, especial ou extraordinário). (art. 57, § 8º).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214438" y="1071563"/>
            <a:ext cx="6929437" cy="571500"/>
          </a:xfrm>
          <a:solidFill>
            <a:srgbClr val="FF3300">
              <a:alpha val="25000"/>
            </a:srgbClr>
          </a:solidFill>
        </p:spPr>
        <p:txBody>
          <a:bodyPr/>
          <a:lstStyle/>
          <a:p>
            <a:pPr algn="ctr" eaLnBrk="0" hangingPunct="0">
              <a:defRPr/>
            </a:pPr>
            <a:endParaRPr lang="pt-BR" sz="2800" b="1" cap="all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0" hangingPunct="0">
              <a:defRPr/>
            </a:pPr>
            <a:endParaRPr lang="pt-BR" sz="2800" b="1" cap="all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55576" y="2420888"/>
            <a:ext cx="7643812" cy="21852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pt-BR" sz="3200" b="1" dirty="0">
                <a:solidFill>
                  <a:srgbClr val="0000CC"/>
                </a:solidFill>
                <a:latin typeface="Arial" pitchFamily="34" charset="0"/>
              </a:rPr>
              <a:t>Secretaria de Estado de Planejamento e Orçamento</a:t>
            </a:r>
          </a:p>
          <a:p>
            <a:pPr algn="ctr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endParaRPr lang="pt-BR" sz="1800" dirty="0">
              <a:solidFill>
                <a:srgbClr val="0000CC"/>
              </a:solidFill>
              <a:latin typeface="Arial" pitchFamily="34" charset="0"/>
            </a:endParaRPr>
          </a:p>
          <a:p>
            <a:pPr algn="ctr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pt-BR" dirty="0">
                <a:solidFill>
                  <a:srgbClr val="0000CC"/>
                </a:solidFill>
                <a:latin typeface="Arial" pitchFamily="34" charset="0"/>
              </a:rPr>
              <a:t>Anexo do </a:t>
            </a:r>
            <a:r>
              <a:rPr lang="pt-BR" dirty="0" smtClean="0">
                <a:solidFill>
                  <a:srgbClr val="0000CC"/>
                </a:solidFill>
                <a:latin typeface="Arial" pitchFamily="34" charset="0"/>
              </a:rPr>
              <a:t>Palácio do </a:t>
            </a:r>
            <a:r>
              <a:rPr lang="pt-BR" dirty="0">
                <a:solidFill>
                  <a:srgbClr val="0000CC"/>
                </a:solidFill>
                <a:latin typeface="Arial" pitchFamily="34" charset="0"/>
              </a:rPr>
              <a:t>Buriti – </a:t>
            </a:r>
            <a:r>
              <a:rPr lang="pt-BR" dirty="0" smtClean="0">
                <a:solidFill>
                  <a:srgbClr val="0000CC"/>
                </a:solidFill>
                <a:latin typeface="Arial" pitchFamily="34" charset="0"/>
              </a:rPr>
              <a:t>5º Andar, Fones</a:t>
            </a:r>
            <a:r>
              <a:rPr lang="pt-BR" dirty="0">
                <a:solidFill>
                  <a:srgbClr val="0000CC"/>
                </a:solidFill>
                <a:latin typeface="Arial" pitchFamily="34" charset="0"/>
              </a:rPr>
              <a:t>: 3961.1619 – </a:t>
            </a:r>
            <a:r>
              <a:rPr lang="pt-BR" dirty="0" smtClean="0">
                <a:solidFill>
                  <a:srgbClr val="0000CC"/>
                </a:solidFill>
                <a:latin typeface="Arial" pitchFamily="34" charset="0"/>
              </a:rPr>
              <a:t>3966.6319 </a:t>
            </a:r>
            <a:endParaRPr lang="pt-BR" dirty="0">
              <a:solidFill>
                <a:srgbClr val="0000CC"/>
              </a:solidFill>
              <a:latin typeface="Arial" pitchFamily="34" charset="0"/>
            </a:endParaRPr>
          </a:p>
          <a:p>
            <a:pPr algn="ctr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pt-BR" dirty="0" smtClean="0">
                <a:solidFill>
                  <a:srgbClr val="0000CC"/>
                </a:solidFill>
                <a:latin typeface="Arial" pitchFamily="34" charset="0"/>
              </a:rPr>
              <a:t>Endereço para comunicação eletrônica: </a:t>
            </a:r>
          </a:p>
          <a:p>
            <a:pPr algn="ctr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pt-BR" b="1" u="sng" dirty="0" smtClean="0">
                <a:solidFill>
                  <a:srgbClr val="0000FF"/>
                </a:solidFill>
                <a:latin typeface="Arial" pitchFamily="34" charset="0"/>
              </a:rPr>
              <a:t>orcamento@seplan.df.gov.br</a:t>
            </a:r>
            <a:endParaRPr lang="pt-BR" b="1" u="sng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1560" y="4941168"/>
            <a:ext cx="7643812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pt-BR" sz="2400" b="1" dirty="0" smtClean="0">
                <a:solidFill>
                  <a:srgbClr val="0000CC"/>
                </a:solidFill>
                <a:latin typeface="Arial" pitchFamily="34" charset="0"/>
              </a:rPr>
              <a:t>Sítios importantes:</a:t>
            </a:r>
            <a:endParaRPr lang="pt-BR" sz="2400" b="1" dirty="0">
              <a:solidFill>
                <a:srgbClr val="0000CC"/>
              </a:solidFill>
              <a:latin typeface="Arial" pitchFamily="34" charset="0"/>
            </a:endParaRPr>
          </a:p>
          <a:p>
            <a:pPr algn="ctr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pt-BR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WWW.SEPLAN.DF.GOV.BR</a:t>
            </a:r>
            <a:r>
              <a:rPr lang="pt-BR" dirty="0" smtClean="0">
                <a:solidFill>
                  <a:srgbClr val="0000CC"/>
                </a:solidFill>
                <a:latin typeface="Arial" pitchFamily="34" charset="0"/>
              </a:rPr>
              <a:t> e</a:t>
            </a:r>
          </a:p>
          <a:p>
            <a:pPr algn="ctr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pt-BR" dirty="0" smtClean="0">
                <a:solidFill>
                  <a:srgbClr val="0000CC"/>
                </a:solidFill>
                <a:latin typeface="Arial" pitchFamily="34" charset="0"/>
              </a:rPr>
              <a:t> </a:t>
            </a:r>
            <a:r>
              <a:rPr lang="pt-BR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WWW.TRANSPARENCIA.DF.GOV.BR</a:t>
            </a:r>
            <a:r>
              <a:rPr lang="pt-BR" dirty="0" smtClean="0">
                <a:solidFill>
                  <a:srgbClr val="0000CC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55576" y="692696"/>
            <a:ext cx="7643812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pt-BR" sz="4400" b="1" dirty="0" smtClean="0">
                <a:solidFill>
                  <a:srgbClr val="0000CC"/>
                </a:solidFill>
                <a:latin typeface="Arial" pitchFamily="34" charset="0"/>
              </a:rPr>
              <a:t>Muito Obrigado!</a:t>
            </a:r>
            <a:endParaRPr lang="pt-BR" sz="3600" dirty="0" smtClean="0">
              <a:solidFill>
                <a:srgbClr val="0000CC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5362" name="Picture 2" descr="http://1.bp.blogspot.com/_K9bgJbHpDmk/TBoxBHr4B_I/AAAAAAAAAhM/ORrnWaoVjro/s1600/orcamen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348880"/>
            <a:ext cx="3800475" cy="261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48000" contrast="-44000"/>
          </a:blip>
          <a:srcRect/>
          <a:stretch>
            <a:fillRect/>
          </a:stretch>
        </p:blipFill>
        <p:spPr bwMode="auto">
          <a:xfrm>
            <a:off x="395536" y="2132856"/>
            <a:ext cx="3304881" cy="32403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195736" y="2564904"/>
            <a:ext cx="6192688" cy="1440160"/>
          </a:xfrm>
        </p:spPr>
        <p:txBody>
          <a:bodyPr>
            <a:normAutofit/>
          </a:bodyPr>
          <a:lstStyle/>
          <a:p>
            <a:r>
              <a:rPr lang="pt-BR" sz="6700" dirty="0" smtClean="0"/>
              <a:t>   Composição</a:t>
            </a:r>
            <a:endParaRPr lang="pt-BR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31641" y="0"/>
            <a:ext cx="6768752" cy="1268760"/>
          </a:xfrm>
        </p:spPr>
        <p:txBody>
          <a:bodyPr/>
          <a:lstStyle/>
          <a:p>
            <a:pPr algn="r">
              <a:defRPr/>
            </a:pPr>
            <a:r>
              <a:rPr lang="pt-BR" sz="4000" dirty="0" smtClean="0">
                <a:solidFill>
                  <a:schemeClr val="accent2">
                    <a:lumMod val="75000"/>
                  </a:schemeClr>
                </a:solidFill>
              </a:rPr>
              <a:t>Para que fazer?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7544" y="3429000"/>
            <a:ext cx="8202613" cy="2808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pt-BR" sz="40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Aonde é previsto?</a:t>
            </a:r>
          </a:p>
          <a:p>
            <a:pPr>
              <a:buFont typeface="Wingdings" pitchFamily="2" charset="2"/>
              <a:buNone/>
              <a:defRPr/>
            </a:pPr>
            <a:endParaRPr lang="pt-BR" sz="1050" dirty="0" smtClean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None/>
              <a:defRPr/>
            </a:pPr>
            <a:r>
              <a:rPr lang="pt-BR" b="1" dirty="0" smtClean="0">
                <a:solidFill>
                  <a:srgbClr val="0000CC"/>
                </a:solidFill>
                <a:cs typeface="Arial" pitchFamily="34" charset="0"/>
              </a:rPr>
              <a:t>   P</a:t>
            </a:r>
            <a:r>
              <a:rPr lang="pt-BR" sz="2600" b="1" dirty="0" smtClean="0">
                <a:solidFill>
                  <a:srgbClr val="0000CC"/>
                </a:solidFill>
                <a:cs typeface="Arial" pitchFamily="34" charset="0"/>
              </a:rPr>
              <a:t>ARA LDO: </a:t>
            </a:r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(C</a:t>
            </a:r>
            <a:r>
              <a:rPr lang="pt-BR" sz="2600" b="1" dirty="0" smtClean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onstituição Federal </a:t>
            </a:r>
            <a:r>
              <a:rPr lang="pt-BR" sz="1500" b="1" dirty="0" smtClean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(art. 165); </a:t>
            </a:r>
            <a:r>
              <a:rPr lang="pt-BR" sz="2600" b="1" dirty="0" smtClean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Lei Orgânica do Distrito Federal </a:t>
            </a:r>
            <a:r>
              <a:rPr lang="pt-BR" sz="1500" b="1" dirty="0" smtClean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(art. 149); </a:t>
            </a:r>
            <a:r>
              <a:rPr lang="pt-BR" sz="2600" b="1" dirty="0" smtClean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LRF - Lei Complementar nº 101/2000,  </a:t>
            </a:r>
            <a:r>
              <a:rPr lang="pt-BR" sz="1500" b="1" dirty="0" smtClean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(art. 4º)</a:t>
            </a:r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).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1600" b="1" dirty="0" smtClean="0">
                <a:solidFill>
                  <a:srgbClr val="0000CC"/>
                </a:solidFill>
                <a:cs typeface="Arial" pitchFamily="34" charset="0"/>
              </a:rPr>
              <a:t>      </a:t>
            </a:r>
            <a:r>
              <a:rPr lang="pt-BR" b="1" dirty="0" smtClean="0">
                <a:solidFill>
                  <a:srgbClr val="0000CC"/>
                </a:solidFill>
                <a:cs typeface="Arial" pitchFamily="34" charset="0"/>
              </a:rPr>
              <a:t>PARA Audiência Pública: </a:t>
            </a:r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  <a:cs typeface="Arial" pitchFamily="34" charset="0"/>
              </a:rPr>
              <a:t>(LRF (art. 48)).</a:t>
            </a:r>
          </a:p>
          <a:p>
            <a:pPr>
              <a:buFont typeface="Wingdings" pitchFamily="2" charset="2"/>
              <a:buNone/>
              <a:defRPr/>
            </a:pPr>
            <a:endParaRPr lang="pt-BR" sz="2600" b="1" dirty="0" smtClean="0">
              <a:solidFill>
                <a:schemeClr val="accent4">
                  <a:lumMod val="10000"/>
                </a:schemeClr>
              </a:solidFill>
              <a:cs typeface="Arial" pitchFamily="34" charset="0"/>
            </a:endParaRPr>
          </a:p>
        </p:txBody>
      </p:sp>
      <p:pic>
        <p:nvPicPr>
          <p:cNvPr id="14338" name="Picture 2" descr="http://2.bp.blogspot.com/-3WQbtSZS5Cc/Ti7TgTqrL9I/AAAAAAAACVg/yD4F7OLoStk/s1600/povo+fa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2143125" cy="2143125"/>
          </a:xfrm>
          <a:prstGeom prst="rect">
            <a:avLst/>
          </a:prstGeom>
          <a:noFill/>
        </p:spPr>
      </p:pic>
      <p:pic>
        <p:nvPicPr>
          <p:cNvPr id="14340" name="Picture 4" descr="http://www.participacaopopular.com.br/blog/wp-content/uploads/2012/02/brasil00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412776"/>
            <a:ext cx="4500498" cy="129614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59"/>
          <p:cNvGrpSpPr>
            <a:grpSpLocks/>
          </p:cNvGrpSpPr>
          <p:nvPr/>
        </p:nvGrpSpPr>
        <p:grpSpPr bwMode="auto">
          <a:xfrm>
            <a:off x="177675" y="116632"/>
            <a:ext cx="8786813" cy="1127125"/>
            <a:chOff x="142844" y="357166"/>
            <a:chExt cx="8786874" cy="1127147"/>
          </a:xfrm>
        </p:grpSpPr>
        <p:sp>
          <p:nvSpPr>
            <p:cNvPr id="537604" name="Rectangle 4"/>
            <p:cNvSpPr>
              <a:spLocks noChangeArrowheads="1"/>
            </p:cNvSpPr>
            <p:nvPr/>
          </p:nvSpPr>
          <p:spPr bwMode="auto">
            <a:xfrm>
              <a:off x="142844" y="357166"/>
              <a:ext cx="8786874" cy="107157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>
              <a:flatTx/>
            </a:bodyPr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en-US" sz="3200" b="1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INSTRUMENTOS DE TRANSPARÊNCIA</a:t>
              </a:r>
            </a:p>
          </p:txBody>
        </p:sp>
        <p:sp>
          <p:nvSpPr>
            <p:cNvPr id="33" name="Rectangle 18"/>
            <p:cNvSpPr>
              <a:spLocks noChangeArrowheads="1"/>
            </p:cNvSpPr>
            <p:nvPr/>
          </p:nvSpPr>
          <p:spPr bwMode="auto">
            <a:xfrm>
              <a:off x="6948504" y="1142993"/>
              <a:ext cx="1655773" cy="341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sz="1600" b="1" dirty="0">
                  <a:solidFill>
                    <a:srgbClr val="0000CC"/>
                  </a:solidFill>
                </a:rPr>
                <a:t>Art. 48 da LRF</a:t>
              </a:r>
              <a:r>
                <a:rPr lang="pt-BR" sz="1600" dirty="0">
                  <a:solidFill>
                    <a:srgbClr val="0000CC"/>
                  </a:solidFill>
                </a:rPr>
                <a:t> </a:t>
              </a:r>
            </a:p>
          </p:txBody>
        </p:sp>
      </p:grpSp>
      <p:grpSp>
        <p:nvGrpSpPr>
          <p:cNvPr id="73" name="Grupo 72"/>
          <p:cNvGrpSpPr/>
          <p:nvPr/>
        </p:nvGrpSpPr>
        <p:grpSpPr>
          <a:xfrm>
            <a:off x="756170" y="2564904"/>
            <a:ext cx="7992543" cy="1152896"/>
            <a:chOff x="756170" y="2636913"/>
            <a:chExt cx="7992543" cy="1152896"/>
          </a:xfrm>
        </p:grpSpPr>
        <p:sp>
          <p:nvSpPr>
            <p:cNvPr id="537606" name="AutoShape 6"/>
            <p:cNvSpPr>
              <a:spLocks noChangeArrowheads="1"/>
            </p:cNvSpPr>
            <p:nvPr/>
          </p:nvSpPr>
          <p:spPr bwMode="auto">
            <a:xfrm rot="-5400000">
              <a:off x="1662633" y="1730450"/>
              <a:ext cx="1066800" cy="2879725"/>
            </a:xfrm>
            <a:prstGeom prst="can">
              <a:avLst>
                <a:gd name="adj" fmla="val 10222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0" scaled="0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lIns="73255" tIns="72000" rIns="73255" bIns="0" anchor="ctr" anchorCtr="1"/>
            <a:lstStyle/>
            <a:p>
              <a:pPr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b="1" dirty="0">
                  <a:solidFill>
                    <a:schemeClr val="bg1"/>
                  </a:solidFill>
                </a:rPr>
                <a:t> </a:t>
              </a:r>
              <a:r>
                <a:rPr lang="pt-BR" b="1" dirty="0">
                  <a:solidFill>
                    <a:srgbClr val="0000CC"/>
                  </a:solidFill>
                </a:rPr>
                <a:t>Publicação Informações</a:t>
              </a:r>
            </a:p>
          </p:txBody>
        </p:sp>
        <p:grpSp>
          <p:nvGrpSpPr>
            <p:cNvPr id="67" name="Grupo 66"/>
            <p:cNvGrpSpPr/>
            <p:nvPr/>
          </p:nvGrpSpPr>
          <p:grpSpPr>
            <a:xfrm>
              <a:off x="3635960" y="2852936"/>
              <a:ext cx="5112753" cy="936873"/>
              <a:chOff x="3635960" y="2996952"/>
              <a:chExt cx="5112753" cy="936873"/>
            </a:xfrm>
          </p:grpSpPr>
          <p:sp>
            <p:nvSpPr>
              <p:cNvPr id="34" name="Rectangle 2"/>
              <p:cNvSpPr>
                <a:spLocks noChangeArrowheads="1"/>
              </p:cNvSpPr>
              <p:nvPr/>
            </p:nvSpPr>
            <p:spPr bwMode="auto">
              <a:xfrm>
                <a:off x="4005309" y="3268223"/>
                <a:ext cx="1143001" cy="59358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0" hangingPunct="0">
                  <a:buClr>
                    <a:schemeClr val="tx2"/>
                  </a:buClr>
                  <a:buSzPct val="70000"/>
                  <a:buFont typeface="Wingdings" pitchFamily="2" charset="2"/>
                  <a:buNone/>
                  <a:defRPr/>
                </a:pPr>
                <a:r>
                  <a:rPr lang="pt-BR" b="1" dirty="0">
                    <a:solidFill>
                      <a:srgbClr val="0000CC"/>
                    </a:solidFill>
                  </a:rPr>
                  <a:t>RREO</a:t>
                </a:r>
              </a:p>
            </p:txBody>
          </p:sp>
          <p:sp>
            <p:nvSpPr>
              <p:cNvPr id="35" name="Rectangle 3"/>
              <p:cNvSpPr>
                <a:spLocks noChangeArrowheads="1"/>
              </p:cNvSpPr>
              <p:nvPr/>
            </p:nvSpPr>
            <p:spPr bwMode="auto">
              <a:xfrm>
                <a:off x="5736107" y="3285688"/>
                <a:ext cx="1068389" cy="57612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0" hangingPunct="0">
                  <a:buClr>
                    <a:schemeClr val="tx2"/>
                  </a:buClr>
                  <a:buSzPct val="70000"/>
                  <a:buFont typeface="Wingdings" pitchFamily="2" charset="2"/>
                  <a:buNone/>
                  <a:defRPr/>
                </a:pPr>
                <a:r>
                  <a:rPr lang="pt-BR" b="1" dirty="0">
                    <a:solidFill>
                      <a:srgbClr val="0000CC"/>
                    </a:solidFill>
                  </a:rPr>
                  <a:t>RGF</a:t>
                </a:r>
              </a:p>
            </p:txBody>
          </p:sp>
          <p:sp>
            <p:nvSpPr>
              <p:cNvPr id="36" name="Rectangle 4"/>
              <p:cNvSpPr>
                <a:spLocks noChangeArrowheads="1"/>
              </p:cNvSpPr>
              <p:nvPr/>
            </p:nvSpPr>
            <p:spPr bwMode="auto">
              <a:xfrm>
                <a:off x="7248524" y="3285688"/>
                <a:ext cx="1500189" cy="6481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0" hangingPunct="0">
                  <a:buClr>
                    <a:schemeClr val="tx2"/>
                  </a:buClr>
                  <a:buSzPct val="70000"/>
                  <a:buFont typeface="Wingdings" pitchFamily="2" charset="2"/>
                  <a:buNone/>
                  <a:defRPr/>
                </a:pPr>
                <a:r>
                  <a:rPr lang="pt-BR" sz="2000" b="1" dirty="0">
                    <a:solidFill>
                      <a:srgbClr val="0000CC"/>
                    </a:solidFill>
                  </a:rPr>
                  <a:t>Prestação de Contas</a:t>
                </a:r>
              </a:p>
            </p:txBody>
          </p:sp>
          <p:cxnSp>
            <p:nvCxnSpPr>
              <p:cNvPr id="17439" name="Conector de seta reta 44"/>
              <p:cNvCxnSpPr>
                <a:cxnSpLocks noChangeShapeType="1"/>
              </p:cNvCxnSpPr>
              <p:nvPr/>
            </p:nvCxnSpPr>
            <p:spPr bwMode="auto">
              <a:xfrm rot="5400000">
                <a:off x="4427775" y="3285242"/>
                <a:ext cx="144478" cy="1588"/>
              </a:xfrm>
              <a:prstGeom prst="straightConnector1">
                <a:avLst/>
              </a:prstGeom>
              <a:noFill/>
              <a:ln w="9525" algn="ctr">
                <a:noFill/>
                <a:round/>
                <a:headEnd/>
                <a:tailEnd type="arrow" w="med" len="med"/>
              </a:ln>
            </p:spPr>
          </p:cxnSp>
          <p:grpSp>
            <p:nvGrpSpPr>
              <p:cNvPr id="49" name="Grupo 48"/>
              <p:cNvGrpSpPr/>
              <p:nvPr/>
            </p:nvGrpSpPr>
            <p:grpSpPr>
              <a:xfrm>
                <a:off x="3635960" y="2996952"/>
                <a:ext cx="4320416" cy="216048"/>
                <a:chOff x="3635375" y="1700784"/>
                <a:chExt cx="4320416" cy="216048"/>
              </a:xfrm>
            </p:grpSpPr>
            <p:sp>
              <p:nvSpPr>
                <p:cNvPr id="50" name="Line 6"/>
                <p:cNvSpPr>
                  <a:spLocks noChangeShapeType="1"/>
                </p:cNvSpPr>
                <p:nvPr/>
              </p:nvSpPr>
              <p:spPr bwMode="auto">
                <a:xfrm>
                  <a:off x="4571464" y="1701572"/>
                  <a:ext cx="1" cy="21526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 dirty="0">
                    <a:latin typeface="Arial" pitchFamily="34" charset="0"/>
                  </a:endParaRPr>
                </a:p>
              </p:txBody>
            </p:sp>
            <p:sp>
              <p:nvSpPr>
                <p:cNvPr id="51" name="Line 9"/>
                <p:cNvSpPr>
                  <a:spLocks noChangeShapeType="1"/>
                </p:cNvSpPr>
                <p:nvPr/>
              </p:nvSpPr>
              <p:spPr bwMode="auto">
                <a:xfrm>
                  <a:off x="3635375" y="1700784"/>
                  <a:ext cx="4319593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 type="none" w="sm" len="sm"/>
                  <a:tailEnd type="none" w="sm" len="sm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>
                    <a:latin typeface="Arial" pitchFamily="34" charset="0"/>
                  </a:endParaRPr>
                </a:p>
              </p:txBody>
            </p:sp>
            <p:sp>
              <p:nvSpPr>
                <p:cNvPr id="53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6300192" y="1700808"/>
                  <a:ext cx="0" cy="21526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 dirty="0">
                    <a:latin typeface="Arial" pitchFamily="34" charset="0"/>
                  </a:endParaRPr>
                </a:p>
              </p:txBody>
            </p:sp>
            <p:sp>
              <p:nvSpPr>
                <p:cNvPr id="54" name="Line 6"/>
                <p:cNvSpPr>
                  <a:spLocks noChangeShapeType="1"/>
                </p:cNvSpPr>
                <p:nvPr/>
              </p:nvSpPr>
              <p:spPr bwMode="auto">
                <a:xfrm>
                  <a:off x="7955790" y="1700808"/>
                  <a:ext cx="1" cy="21526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 dirty="0">
                    <a:latin typeface="Arial" pitchFamily="34" charset="0"/>
                  </a:endParaRPr>
                </a:p>
              </p:txBody>
            </p:sp>
          </p:grpSp>
        </p:grpSp>
      </p:grpSp>
      <p:grpSp>
        <p:nvGrpSpPr>
          <p:cNvPr id="69" name="Grupo 68"/>
          <p:cNvGrpSpPr/>
          <p:nvPr/>
        </p:nvGrpSpPr>
        <p:grpSpPr>
          <a:xfrm>
            <a:off x="756170" y="1340768"/>
            <a:ext cx="7767118" cy="1066800"/>
            <a:chOff x="756170" y="1556793"/>
            <a:chExt cx="7767118" cy="1066800"/>
          </a:xfrm>
        </p:grpSpPr>
        <p:sp>
          <p:nvSpPr>
            <p:cNvPr id="537605" name="AutoShape 5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 rot="-5400000">
              <a:off x="1662633" y="650330"/>
              <a:ext cx="1066800" cy="2879725"/>
            </a:xfrm>
            <a:prstGeom prst="can">
              <a:avLst>
                <a:gd name="adj" fmla="val 10222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0" scaled="0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lIns="73255" tIns="72000" rIns="73255" bIns="0" anchor="ctr" anchorCtr="1"/>
            <a:lstStyle/>
            <a:p>
              <a:pPr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b="1" dirty="0">
                  <a:solidFill>
                    <a:schemeClr val="bg1"/>
                  </a:solidFill>
                </a:rPr>
                <a:t> </a:t>
              </a:r>
              <a:r>
                <a:rPr lang="pt-BR" b="1" dirty="0">
                  <a:solidFill>
                    <a:srgbClr val="0000CC"/>
                  </a:solidFill>
                </a:rPr>
                <a:t>Planejamento</a:t>
              </a:r>
            </a:p>
          </p:txBody>
        </p:sp>
        <p:grpSp>
          <p:nvGrpSpPr>
            <p:cNvPr id="66" name="Grupo 65"/>
            <p:cNvGrpSpPr/>
            <p:nvPr/>
          </p:nvGrpSpPr>
          <p:grpSpPr>
            <a:xfrm>
              <a:off x="3635375" y="1700784"/>
              <a:ext cx="4887913" cy="864120"/>
              <a:chOff x="3635375" y="1700784"/>
              <a:chExt cx="4887913" cy="864120"/>
            </a:xfrm>
          </p:grpSpPr>
          <p:sp>
            <p:nvSpPr>
              <p:cNvPr id="21" name="Rectangle 3"/>
              <p:cNvSpPr>
                <a:spLocks noChangeArrowheads="1"/>
              </p:cNvSpPr>
              <p:nvPr/>
            </p:nvSpPr>
            <p:spPr bwMode="auto">
              <a:xfrm>
                <a:off x="5785885" y="1988840"/>
                <a:ext cx="1068371" cy="55660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0" hangingPunct="0">
                  <a:buClr>
                    <a:schemeClr val="tx2"/>
                  </a:buClr>
                  <a:buSzPct val="70000"/>
                  <a:buFont typeface="Wingdings" pitchFamily="2" charset="2"/>
                  <a:buNone/>
                  <a:defRPr/>
                </a:pPr>
                <a:r>
                  <a:rPr lang="pt-BR" b="1" dirty="0">
                    <a:solidFill>
                      <a:srgbClr val="0000CC"/>
                    </a:solidFill>
                  </a:rPr>
                  <a:t>LDO</a:t>
                </a:r>
              </a:p>
            </p:txBody>
          </p:sp>
          <p:sp>
            <p:nvSpPr>
              <p:cNvPr id="22" name="Rectangle 4"/>
              <p:cNvSpPr>
                <a:spLocks noChangeArrowheads="1"/>
              </p:cNvSpPr>
              <p:nvPr/>
            </p:nvSpPr>
            <p:spPr bwMode="auto">
              <a:xfrm>
                <a:off x="7451742" y="1988840"/>
                <a:ext cx="1071546" cy="55660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0" hangingPunct="0">
                  <a:buClr>
                    <a:schemeClr val="tx2"/>
                  </a:buClr>
                  <a:buSzPct val="70000"/>
                  <a:buFont typeface="Wingdings" pitchFamily="2" charset="2"/>
                  <a:buNone/>
                  <a:defRPr/>
                </a:pPr>
                <a:r>
                  <a:rPr lang="pt-BR" b="1" dirty="0">
                    <a:solidFill>
                      <a:srgbClr val="0000CC"/>
                    </a:solidFill>
                  </a:rPr>
                  <a:t>LOA</a:t>
                </a:r>
              </a:p>
            </p:txBody>
          </p:sp>
          <p:grpSp>
            <p:nvGrpSpPr>
              <p:cNvPr id="46" name="Grupo 45"/>
              <p:cNvGrpSpPr/>
              <p:nvPr/>
            </p:nvGrpSpPr>
            <p:grpSpPr>
              <a:xfrm>
                <a:off x="3635375" y="1700784"/>
                <a:ext cx="4320416" cy="216048"/>
                <a:chOff x="3635375" y="1700784"/>
                <a:chExt cx="4320416" cy="216048"/>
              </a:xfrm>
            </p:grpSpPr>
            <p:sp>
              <p:nvSpPr>
                <p:cNvPr id="9" name="Line 6"/>
                <p:cNvSpPr>
                  <a:spLocks noChangeShapeType="1"/>
                </p:cNvSpPr>
                <p:nvPr/>
              </p:nvSpPr>
              <p:spPr bwMode="auto">
                <a:xfrm>
                  <a:off x="4571464" y="1701572"/>
                  <a:ext cx="1" cy="21526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 dirty="0">
                    <a:latin typeface="Arial" pitchFamily="34" charset="0"/>
                  </a:endParaRPr>
                </a:p>
              </p:txBody>
            </p:sp>
            <p:sp>
              <p:nvSpPr>
                <p:cNvPr id="12" name="Line 9"/>
                <p:cNvSpPr>
                  <a:spLocks noChangeShapeType="1"/>
                </p:cNvSpPr>
                <p:nvPr/>
              </p:nvSpPr>
              <p:spPr bwMode="auto">
                <a:xfrm>
                  <a:off x="3635375" y="1700784"/>
                  <a:ext cx="4319593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 type="none" w="sm" len="sm"/>
                  <a:tailEnd type="none" w="sm" len="sm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>
                    <a:latin typeface="Arial" pitchFamily="34" charset="0"/>
                  </a:endParaRPr>
                </a:p>
              </p:txBody>
            </p:sp>
            <p:sp>
              <p:nvSpPr>
                <p:cNvPr id="15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6300192" y="1700808"/>
                  <a:ext cx="0" cy="21526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 dirty="0">
                    <a:latin typeface="Arial" pitchFamily="34" charset="0"/>
                  </a:endParaRPr>
                </a:p>
              </p:txBody>
            </p:sp>
            <p:sp>
              <p:nvSpPr>
                <p:cNvPr id="45" name="Line 6"/>
                <p:cNvSpPr>
                  <a:spLocks noChangeShapeType="1"/>
                </p:cNvSpPr>
                <p:nvPr/>
              </p:nvSpPr>
              <p:spPr bwMode="auto">
                <a:xfrm>
                  <a:off x="7955790" y="1700808"/>
                  <a:ext cx="1" cy="21526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75000"/>
                    </a:schemeClr>
                  </a:solidFill>
                  <a:round/>
                  <a:headEnd/>
                  <a:tailEnd type="triangle" w="med" len="med"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 eaLnBrk="0" hangingPunct="0">
                    <a:buClr>
                      <a:schemeClr val="tx2"/>
                    </a:buClr>
                    <a:buSzPct val="70000"/>
                    <a:buFont typeface="Wingdings" pitchFamily="2" charset="2"/>
                    <a:buChar char="l"/>
                    <a:defRPr/>
                  </a:pPr>
                  <a:endParaRPr lang="pt-BR" dirty="0">
                    <a:latin typeface="Arial" pitchFamily="34" charset="0"/>
                  </a:endParaRPr>
                </a:p>
              </p:txBody>
            </p:sp>
          </p:grpSp>
          <p:sp>
            <p:nvSpPr>
              <p:cNvPr id="60" name="Rectangle 3"/>
              <p:cNvSpPr>
                <a:spLocks noChangeArrowheads="1"/>
              </p:cNvSpPr>
              <p:nvPr/>
            </p:nvSpPr>
            <p:spPr bwMode="auto">
              <a:xfrm>
                <a:off x="4079693" y="2008300"/>
                <a:ext cx="1068371" cy="55660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0" hangingPunct="0">
                  <a:buClr>
                    <a:schemeClr val="tx2"/>
                  </a:buClr>
                  <a:buSzPct val="70000"/>
                  <a:buFont typeface="Wingdings" pitchFamily="2" charset="2"/>
                  <a:buNone/>
                  <a:defRPr/>
                </a:pPr>
                <a:r>
                  <a:rPr lang="pt-BR" b="1" dirty="0" smtClean="0">
                    <a:solidFill>
                      <a:srgbClr val="0000CC"/>
                    </a:solidFill>
                  </a:rPr>
                  <a:t>PPA</a:t>
                </a:r>
                <a:endParaRPr lang="pt-BR" b="1" dirty="0">
                  <a:solidFill>
                    <a:srgbClr val="0000CC"/>
                  </a:solidFill>
                </a:endParaRPr>
              </a:p>
            </p:txBody>
          </p:sp>
        </p:grpSp>
      </p:grpSp>
      <p:grpSp>
        <p:nvGrpSpPr>
          <p:cNvPr id="70" name="Grupo 69"/>
          <p:cNvGrpSpPr/>
          <p:nvPr/>
        </p:nvGrpSpPr>
        <p:grpSpPr>
          <a:xfrm>
            <a:off x="756170" y="3789040"/>
            <a:ext cx="7798868" cy="1066800"/>
            <a:chOff x="756170" y="4077073"/>
            <a:chExt cx="7798868" cy="1066800"/>
          </a:xfrm>
        </p:grpSpPr>
        <p:sp>
          <p:nvSpPr>
            <p:cNvPr id="537607" name="AutoShape 7"/>
            <p:cNvSpPr>
              <a:spLocks noChangeArrowheads="1"/>
            </p:cNvSpPr>
            <p:nvPr/>
          </p:nvSpPr>
          <p:spPr bwMode="auto">
            <a:xfrm rot="-5400000">
              <a:off x="1662633" y="3170610"/>
              <a:ext cx="1066800" cy="2879725"/>
            </a:xfrm>
            <a:prstGeom prst="can">
              <a:avLst>
                <a:gd name="adj" fmla="val 12859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0" scaled="0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lIns="73255" tIns="72000" rIns="73255" bIns="0" anchor="ctr" anchorCtr="1"/>
            <a:lstStyle/>
            <a:p>
              <a:pPr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b="1" dirty="0">
                  <a:solidFill>
                    <a:srgbClr val="0000CC"/>
                  </a:solidFill>
                </a:rPr>
                <a:t>Órgãos de Controle </a:t>
              </a:r>
            </a:p>
          </p:txBody>
        </p:sp>
        <p:sp>
          <p:nvSpPr>
            <p:cNvPr id="42" name="Rectangle 2"/>
            <p:cNvSpPr>
              <a:spLocks noChangeArrowheads="1"/>
            </p:cNvSpPr>
            <p:nvPr/>
          </p:nvSpPr>
          <p:spPr bwMode="auto">
            <a:xfrm>
              <a:off x="3923436" y="4509120"/>
              <a:ext cx="1218926" cy="57209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b="1" dirty="0" smtClean="0">
                  <a:solidFill>
                    <a:srgbClr val="0000CC"/>
                  </a:solidFill>
                </a:rPr>
                <a:t>STC</a:t>
              </a:r>
              <a:endParaRPr lang="pt-BR" b="1" dirty="0">
                <a:solidFill>
                  <a:srgbClr val="0000CC"/>
                </a:solidFill>
              </a:endParaRPr>
            </a:p>
          </p:txBody>
        </p:sp>
        <p:sp>
          <p:nvSpPr>
            <p:cNvPr id="43" name="Rectangle 3"/>
            <p:cNvSpPr>
              <a:spLocks noChangeArrowheads="1"/>
            </p:cNvSpPr>
            <p:nvPr/>
          </p:nvSpPr>
          <p:spPr bwMode="auto">
            <a:xfrm>
              <a:off x="5723820" y="4509120"/>
              <a:ext cx="1161185" cy="55779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b="1" dirty="0">
                  <a:solidFill>
                    <a:srgbClr val="0000CC"/>
                  </a:solidFill>
                </a:rPr>
                <a:t>TCDF</a:t>
              </a:r>
            </a:p>
          </p:txBody>
        </p:sp>
        <p:sp>
          <p:nvSpPr>
            <p:cNvPr id="44" name="Rectangle 4"/>
            <p:cNvSpPr>
              <a:spLocks noChangeArrowheads="1"/>
            </p:cNvSpPr>
            <p:nvPr/>
          </p:nvSpPr>
          <p:spPr bwMode="auto">
            <a:xfrm>
              <a:off x="7308158" y="4580932"/>
              <a:ext cx="1246880" cy="55779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b="1" dirty="0">
                  <a:solidFill>
                    <a:srgbClr val="0000CC"/>
                  </a:solidFill>
                </a:rPr>
                <a:t>CLDF</a:t>
              </a:r>
            </a:p>
          </p:txBody>
        </p:sp>
        <p:grpSp>
          <p:nvGrpSpPr>
            <p:cNvPr id="61" name="Grupo 60"/>
            <p:cNvGrpSpPr/>
            <p:nvPr/>
          </p:nvGrpSpPr>
          <p:grpSpPr>
            <a:xfrm>
              <a:off x="3635960" y="4221088"/>
              <a:ext cx="4320416" cy="216048"/>
              <a:chOff x="3635375" y="1700784"/>
              <a:chExt cx="4320416" cy="216048"/>
            </a:xfrm>
          </p:grpSpPr>
          <p:sp>
            <p:nvSpPr>
              <p:cNvPr id="62" name="Line 6"/>
              <p:cNvSpPr>
                <a:spLocks noChangeShapeType="1"/>
              </p:cNvSpPr>
              <p:nvPr/>
            </p:nvSpPr>
            <p:spPr bwMode="auto">
              <a:xfrm>
                <a:off x="4571464" y="1701572"/>
                <a:ext cx="1" cy="215260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75000"/>
                  </a:schemeClr>
                </a:solidFill>
                <a:round/>
                <a:headEnd/>
                <a:tailEnd type="triangl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 eaLnBrk="0" hangingPunct="0"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/>
                </a:pPr>
                <a:endParaRPr lang="pt-BR" dirty="0">
                  <a:latin typeface="Arial" pitchFamily="34" charset="0"/>
                </a:endParaRPr>
              </a:p>
            </p:txBody>
          </p:sp>
          <p:sp>
            <p:nvSpPr>
              <p:cNvPr id="63" name="Line 9"/>
              <p:cNvSpPr>
                <a:spLocks noChangeShapeType="1"/>
              </p:cNvSpPr>
              <p:nvPr/>
            </p:nvSpPr>
            <p:spPr bwMode="auto">
              <a:xfrm>
                <a:off x="3635375" y="1700784"/>
                <a:ext cx="4319593" cy="0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75000"/>
                  </a:schemeClr>
                </a:solidFill>
                <a:round/>
                <a:headEnd type="none" w="sm" len="sm"/>
                <a:tailEnd type="none" w="sm" len="sm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anchor="ctr"/>
              <a:lstStyle/>
              <a:p>
                <a:pPr eaLnBrk="0" hangingPunct="0"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/>
                </a:pPr>
                <a:endParaRPr lang="pt-BR">
                  <a:latin typeface="Arial" pitchFamily="34" charset="0"/>
                </a:endParaRPr>
              </a:p>
            </p:txBody>
          </p:sp>
          <p:sp>
            <p:nvSpPr>
              <p:cNvPr id="64" name="Line 6"/>
              <p:cNvSpPr>
                <a:spLocks noChangeShapeType="1"/>
              </p:cNvSpPr>
              <p:nvPr/>
            </p:nvSpPr>
            <p:spPr bwMode="auto">
              <a:xfrm flipH="1">
                <a:off x="6300192" y="1700808"/>
                <a:ext cx="0" cy="215260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75000"/>
                  </a:schemeClr>
                </a:solidFill>
                <a:round/>
                <a:headEnd/>
                <a:tailEnd type="triangl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 eaLnBrk="0" hangingPunct="0"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/>
                </a:pPr>
                <a:endParaRPr lang="pt-BR" dirty="0">
                  <a:latin typeface="Arial" pitchFamily="34" charset="0"/>
                </a:endParaRPr>
              </a:p>
            </p:txBody>
          </p:sp>
          <p:sp>
            <p:nvSpPr>
              <p:cNvPr id="65" name="Line 6"/>
              <p:cNvSpPr>
                <a:spLocks noChangeShapeType="1"/>
              </p:cNvSpPr>
              <p:nvPr/>
            </p:nvSpPr>
            <p:spPr bwMode="auto">
              <a:xfrm>
                <a:off x="7955790" y="1700808"/>
                <a:ext cx="1" cy="215260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75000"/>
                  </a:schemeClr>
                </a:solidFill>
                <a:round/>
                <a:headEnd/>
                <a:tailEnd type="triangle" w="med" len="med"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 eaLnBrk="0" hangingPunct="0"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/>
                </a:pPr>
                <a:endParaRPr lang="pt-BR" dirty="0">
                  <a:latin typeface="Arial" pitchFamily="34" charset="0"/>
                </a:endParaRPr>
              </a:p>
            </p:txBody>
          </p:sp>
        </p:grpSp>
      </p:grpSp>
      <p:grpSp>
        <p:nvGrpSpPr>
          <p:cNvPr id="72" name="Grupo 71"/>
          <p:cNvGrpSpPr/>
          <p:nvPr/>
        </p:nvGrpSpPr>
        <p:grpSpPr>
          <a:xfrm>
            <a:off x="756171" y="5085184"/>
            <a:ext cx="7848277" cy="1584177"/>
            <a:chOff x="756171" y="5157191"/>
            <a:chExt cx="7848277" cy="1584177"/>
          </a:xfrm>
        </p:grpSpPr>
        <p:sp>
          <p:nvSpPr>
            <p:cNvPr id="537608" name="AutoShape 8"/>
            <p:cNvSpPr>
              <a:spLocks noChangeArrowheads="1"/>
            </p:cNvSpPr>
            <p:nvPr/>
          </p:nvSpPr>
          <p:spPr bwMode="auto">
            <a:xfrm rot="-5400000">
              <a:off x="1475954" y="4437408"/>
              <a:ext cx="1440160" cy="2879725"/>
            </a:xfrm>
            <a:prstGeom prst="can">
              <a:avLst>
                <a:gd name="adj" fmla="val 15497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0" scaled="0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lIns="73255" tIns="72000" rIns="73255" bIns="0" anchor="ctr" anchorCtr="1"/>
            <a:lstStyle/>
            <a:p>
              <a:pPr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sz="3200" b="1" dirty="0">
                  <a:solidFill>
                    <a:srgbClr val="0000CC"/>
                  </a:solidFill>
                </a:rPr>
                <a:t>Participação Popular</a:t>
              </a:r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>
              <a:off x="3635375" y="5229200"/>
              <a:ext cx="2804203" cy="4"/>
            </a:xfrm>
            <a:prstGeom prst="line">
              <a:avLst/>
            </a:prstGeom>
            <a:gradFill>
              <a:gsLst>
                <a:gs pos="99000">
                  <a:srgbClr val="E6DCAC">
                    <a:alpha val="50000"/>
                  </a:srgbClr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0" scaled="0"/>
            </a:gradFill>
            <a:ln w="38100">
              <a:solidFill>
                <a:schemeClr val="tx1">
                  <a:lumMod val="75000"/>
                </a:schemeClr>
              </a:solidFill>
              <a:round/>
              <a:headEnd type="none" w="sm" len="sm"/>
              <a:tailEnd type="none" w="sm" len="sm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eaLnBrk="0" hangingPunct="0">
                <a:buClr>
                  <a:schemeClr val="tx2"/>
                </a:buClr>
                <a:buSzPct val="70000"/>
                <a:buFont typeface="Wingdings" pitchFamily="2" charset="2"/>
                <a:buChar char="l"/>
                <a:defRPr/>
              </a:pPr>
              <a:endParaRPr lang="pt-BR">
                <a:latin typeface="Arial" pitchFamily="34" charset="0"/>
              </a:endParaRPr>
            </a:p>
          </p:txBody>
        </p:sp>
        <p:sp>
          <p:nvSpPr>
            <p:cNvPr id="30" name="Rectangle 3"/>
            <p:cNvSpPr>
              <a:spLocks noChangeArrowheads="1"/>
            </p:cNvSpPr>
            <p:nvPr/>
          </p:nvSpPr>
          <p:spPr bwMode="auto">
            <a:xfrm>
              <a:off x="4175323" y="5445224"/>
              <a:ext cx="4429125" cy="34766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b="1" dirty="0">
                  <a:solidFill>
                    <a:srgbClr val="0000CC"/>
                  </a:solidFill>
                </a:rPr>
                <a:t>Audiência Pública </a:t>
              </a:r>
            </a:p>
          </p:txBody>
        </p:sp>
        <p:sp>
          <p:nvSpPr>
            <p:cNvPr id="48" name="Rectangle 3"/>
            <p:cNvSpPr>
              <a:spLocks noChangeArrowheads="1"/>
            </p:cNvSpPr>
            <p:nvPr/>
          </p:nvSpPr>
          <p:spPr bwMode="auto">
            <a:xfrm>
              <a:off x="4175323" y="5805264"/>
              <a:ext cx="4429125" cy="56356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endParaRPr lang="pt-BR" sz="1600" b="1" dirty="0"/>
            </a:p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endParaRPr lang="pt-BR" sz="1800" b="1" dirty="0"/>
            </a:p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b="1" dirty="0">
                  <a:solidFill>
                    <a:srgbClr val="0000CC"/>
                  </a:solidFill>
                </a:rPr>
                <a:t>Portal da Transparência, Distrito </a:t>
              </a:r>
              <a:r>
                <a:rPr lang="pt-BR" b="1" dirty="0" smtClean="0">
                  <a:solidFill>
                    <a:srgbClr val="0000CC"/>
                  </a:solidFill>
                </a:rPr>
                <a:t>Federal e SEPLAN </a:t>
              </a:r>
              <a:endParaRPr lang="pt-BR" b="1" dirty="0">
                <a:solidFill>
                  <a:srgbClr val="0000CC"/>
                </a:solidFill>
              </a:endParaRPr>
            </a:p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endParaRPr lang="pt-BR" sz="3200" b="1" dirty="0"/>
            </a:p>
          </p:txBody>
        </p:sp>
        <p:sp>
          <p:nvSpPr>
            <p:cNvPr id="59" name="Line 6"/>
            <p:cNvSpPr>
              <a:spLocks noChangeShapeType="1"/>
            </p:cNvSpPr>
            <p:nvPr/>
          </p:nvSpPr>
          <p:spPr bwMode="auto">
            <a:xfrm>
              <a:off x="6430944" y="5229200"/>
              <a:ext cx="13264" cy="204704"/>
            </a:xfrm>
            <a:prstGeom prst="line">
              <a:avLst/>
            </a:prstGeom>
            <a:noFill/>
            <a:ln w="38100">
              <a:solidFill>
                <a:schemeClr val="tx1">
                  <a:lumMod val="75000"/>
                </a:schemeClr>
              </a:solidFill>
              <a:round/>
              <a:headEnd/>
              <a:tailEnd type="triangle" w="med" len="med"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eaLnBrk="0" hangingPunct="0">
                <a:buClr>
                  <a:schemeClr val="tx2"/>
                </a:buClr>
                <a:buSzPct val="70000"/>
                <a:buFont typeface="Wingdings" pitchFamily="2" charset="2"/>
                <a:buChar char="l"/>
                <a:defRPr/>
              </a:pPr>
              <a:endParaRPr lang="pt-BR" dirty="0">
                <a:latin typeface="Arial" pitchFamily="34" charset="0"/>
              </a:endParaRPr>
            </a:p>
          </p:txBody>
        </p:sp>
        <p:sp>
          <p:nvSpPr>
            <p:cNvPr id="71" name="Rectangle 3"/>
            <p:cNvSpPr>
              <a:spLocks noChangeArrowheads="1"/>
            </p:cNvSpPr>
            <p:nvPr/>
          </p:nvSpPr>
          <p:spPr bwMode="auto">
            <a:xfrm>
              <a:off x="4175323" y="6393705"/>
              <a:ext cx="4429125" cy="34766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pt-BR" b="1" dirty="0" smtClean="0">
                  <a:solidFill>
                    <a:srgbClr val="0000CC"/>
                  </a:solidFill>
                </a:rPr>
                <a:t>Orçamento Participativo </a:t>
              </a:r>
              <a:endParaRPr lang="pt-BR" b="1" dirty="0">
                <a:solidFill>
                  <a:srgbClr val="0000CC"/>
                </a:solidFill>
              </a:endParaRPr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Grp="1" noChangeAspect="1"/>
          </p:cNvGrpSpPr>
          <p:nvPr>
            <p:ph idx="1"/>
          </p:nvPr>
        </p:nvGrpSpPr>
        <p:grpSpPr bwMode="auto">
          <a:xfrm>
            <a:off x="0" y="0"/>
            <a:ext cx="9144000" cy="6858000"/>
            <a:chOff x="2319" y="6105"/>
            <a:chExt cx="7182" cy="5670"/>
          </a:xfrm>
          <a:gradFill flip="none" rotWithShape="1">
            <a:gsLst>
              <a:gs pos="50000">
                <a:srgbClr val="F8DB08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5" name="AutoShape 5"/>
            <p:cNvSpPr>
              <a:spLocks noChangeAspect="1" noChangeArrowheads="1"/>
            </p:cNvSpPr>
            <p:nvPr/>
          </p:nvSpPr>
          <p:spPr bwMode="auto">
            <a:xfrm>
              <a:off x="2319" y="6105"/>
              <a:ext cx="7182" cy="5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5133" y="6856"/>
              <a:ext cx="1675" cy="71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3526" y="8670"/>
              <a:ext cx="4804" cy="243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3235" y="10718"/>
              <a:ext cx="2495" cy="973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pt-BR" dirty="0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6278" y="10726"/>
              <a:ext cx="2516" cy="93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pt-BR" dirty="0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>
              <a:off x="7553" y="9491"/>
              <a:ext cx="1807" cy="100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7098" y="8166"/>
              <a:ext cx="1984" cy="100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pt-BR">
                <a:ln w="762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5237" y="7928"/>
              <a:ext cx="1521" cy="876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>
              <a:off x="2693" y="8166"/>
              <a:ext cx="2086" cy="99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2453" y="9419"/>
              <a:ext cx="2013" cy="106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pt-BR" dirty="0"/>
            </a:p>
          </p:txBody>
        </p:sp>
        <p:sp>
          <p:nvSpPr>
            <p:cNvPr id="19" name="AutoShape 19"/>
            <p:cNvSpPr>
              <a:spLocks noChangeArrowheads="1"/>
            </p:cNvSpPr>
            <p:nvPr/>
          </p:nvSpPr>
          <p:spPr bwMode="auto">
            <a:xfrm>
              <a:off x="5636" y="7638"/>
              <a:ext cx="670" cy="230"/>
            </a:xfrm>
            <a:prstGeom prst="downArrow">
              <a:avLst>
                <a:gd name="adj1" fmla="val 50000"/>
                <a:gd name="adj2" fmla="val 25000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dirty="0"/>
            </a:p>
          </p:txBody>
        </p:sp>
        <p:sp>
          <p:nvSpPr>
            <p:cNvPr id="26" name="AutoShape 26"/>
            <p:cNvSpPr>
              <a:spLocks noChangeArrowheads="1"/>
            </p:cNvSpPr>
            <p:nvPr/>
          </p:nvSpPr>
          <p:spPr bwMode="auto">
            <a:xfrm rot="16200000">
              <a:off x="5380" y="8696"/>
              <a:ext cx="1286" cy="24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4 w 21600"/>
                <a:gd name="T19" fmla="*/ 3164 h 21600"/>
                <a:gd name="T20" fmla="*/ 18436 w 21600"/>
                <a:gd name="T21" fmla="*/ 18436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8747" y="10876"/>
                  </a:moveTo>
                  <a:cubicBezTo>
                    <a:pt x="18747" y="10851"/>
                    <a:pt x="18748" y="10825"/>
                    <a:pt x="18748" y="10800"/>
                  </a:cubicBezTo>
                  <a:cubicBezTo>
                    <a:pt x="18748" y="6410"/>
                    <a:pt x="15189" y="2852"/>
                    <a:pt x="10800" y="2852"/>
                  </a:cubicBezTo>
                  <a:cubicBezTo>
                    <a:pt x="6410" y="2852"/>
                    <a:pt x="2852" y="6410"/>
                    <a:pt x="2852" y="10800"/>
                  </a:cubicBezTo>
                  <a:cubicBezTo>
                    <a:pt x="2852" y="15189"/>
                    <a:pt x="6410" y="18748"/>
                    <a:pt x="10800" y="18748"/>
                  </a:cubicBezTo>
                  <a:cubicBezTo>
                    <a:pt x="11926" y="18748"/>
                    <a:pt x="13040" y="18508"/>
                    <a:pt x="14067" y="18045"/>
                  </a:cubicBezTo>
                  <a:lnTo>
                    <a:pt x="15240" y="20644"/>
                  </a:lnTo>
                  <a:cubicBezTo>
                    <a:pt x="13844" y="21274"/>
                    <a:pt x="12331" y="21599"/>
                    <a:pt x="10800" y="21600"/>
                  </a:cubicBezTo>
                  <a:cubicBezTo>
                    <a:pt x="4835" y="21600"/>
                    <a:pt x="0" y="1676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0834"/>
                    <a:pt x="21599" y="10869"/>
                    <a:pt x="21599" y="10904"/>
                  </a:cubicBezTo>
                  <a:lnTo>
                    <a:pt x="24299" y="10930"/>
                  </a:lnTo>
                  <a:lnTo>
                    <a:pt x="20133" y="15016"/>
                  </a:lnTo>
                  <a:lnTo>
                    <a:pt x="16047" y="10850"/>
                  </a:lnTo>
                  <a:lnTo>
                    <a:pt x="18747" y="10876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 extrusionH="76200">
              <a:extrusionClr>
                <a:srgbClr val="FFC000"/>
              </a:extrusionClr>
            </a:sp3d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28" name="Retângulo 27"/>
          <p:cNvSpPr/>
          <p:nvPr/>
        </p:nvSpPr>
        <p:spPr>
          <a:xfrm>
            <a:off x="2420943" y="56818"/>
            <a:ext cx="48910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pt-BR" sz="4000" dirty="0" smtClean="0">
                <a:solidFill>
                  <a:schemeClr val="accent2">
                    <a:lumMod val="75000"/>
                  </a:schemeClr>
                </a:solidFill>
              </a:rPr>
              <a:t>Ciclo do Planejamento</a:t>
            </a:r>
            <a:endParaRPr lang="pt-BR" sz="40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4016105" y="1124744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PDOT</a:t>
            </a:r>
            <a:endParaRPr lang="pt-BR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1010160" y="2833772"/>
            <a:ext cx="15456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Controle</a:t>
            </a:r>
            <a:endParaRPr lang="pt-BR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395536" y="4365104"/>
            <a:ext cx="2088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Avaliação</a:t>
            </a:r>
            <a:endParaRPr lang="pt-BR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1187624" y="5877272"/>
            <a:ext cx="3105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Acompanhamento</a:t>
            </a:r>
            <a:endParaRPr lang="pt-BR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5292080" y="5661248"/>
            <a:ext cx="2736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Execução Orçamentária</a:t>
            </a:r>
            <a:endParaRPr lang="pt-BR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7341675" y="443711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LOA</a:t>
            </a:r>
            <a:endParaRPr lang="pt-BR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6899207" y="2852936"/>
            <a:ext cx="923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LDO</a:t>
            </a:r>
            <a:endParaRPr lang="pt-BR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4211960" y="2420888"/>
            <a:ext cx="8745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PPA</a:t>
            </a:r>
            <a:endParaRPr lang="pt-BR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85175" cy="100811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4000" dirty="0" smtClean="0">
                <a:solidFill>
                  <a:schemeClr val="accent2">
                    <a:lumMod val="75000"/>
                  </a:schemeClr>
                </a:solidFill>
              </a:rPr>
              <a:t>Estrutura Textual da LDO</a:t>
            </a:r>
            <a:br>
              <a:rPr lang="pt-BR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2000" dirty="0" smtClean="0">
                <a:solidFill>
                  <a:srgbClr val="0000CC"/>
                </a:solidFill>
              </a:rPr>
              <a:t>(segundo a CF/88 e LODF)</a:t>
            </a:r>
            <a:endParaRPr lang="pt-BR" sz="2800" dirty="0">
              <a:solidFill>
                <a:srgbClr val="0000CC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8607425" cy="5328592"/>
          </a:xfrm>
        </p:spPr>
        <p:txBody>
          <a:bodyPr>
            <a:noAutofit/>
          </a:bodyPr>
          <a:lstStyle/>
          <a:p>
            <a:pPr marL="324000">
              <a:spcBef>
                <a:spcPts val="0"/>
              </a:spcBef>
              <a:buNone/>
              <a:defRPr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</a:rPr>
              <a:t>I – as prioridades e metas da administração pública;</a:t>
            </a:r>
          </a:p>
          <a:p>
            <a:pPr marL="324000">
              <a:spcBef>
                <a:spcPts val="0"/>
              </a:spcBef>
              <a:buNone/>
              <a:defRPr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</a:rPr>
              <a:t>II – a organização e estrutura dos orçamentos;</a:t>
            </a:r>
          </a:p>
          <a:p>
            <a:pPr marL="324000">
              <a:spcBef>
                <a:spcPts val="0"/>
              </a:spcBef>
              <a:buNone/>
              <a:defRPr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</a:rPr>
              <a:t>III – as diretrizes gerais e específicas para elaboração dos orçamentos;</a:t>
            </a:r>
          </a:p>
          <a:p>
            <a:pPr marL="324000">
              <a:spcBef>
                <a:spcPts val="0"/>
              </a:spcBef>
              <a:buNone/>
              <a:defRPr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</a:rPr>
              <a:t>IV – as disposições relativas a despesas com pessoal e encargos sociais;</a:t>
            </a:r>
          </a:p>
          <a:p>
            <a:pPr marL="324000">
              <a:spcBef>
                <a:spcPts val="0"/>
              </a:spcBef>
              <a:buNone/>
              <a:defRPr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</a:rPr>
              <a:t>V – as diretrizes para as alterações e execução do orçamento;</a:t>
            </a:r>
          </a:p>
          <a:p>
            <a:pPr marL="324000">
              <a:spcBef>
                <a:spcPts val="0"/>
              </a:spcBef>
              <a:buNone/>
              <a:defRPr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</a:rPr>
              <a:t>VI – a política de aplicação do agente financeiro oficial de fomento;</a:t>
            </a:r>
          </a:p>
          <a:p>
            <a:pPr marL="324000">
              <a:spcBef>
                <a:spcPts val="0"/>
              </a:spcBef>
              <a:buNone/>
              <a:defRPr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</a:rPr>
              <a:t>VII – as disposições sobre alterações na legislação tributária;</a:t>
            </a:r>
          </a:p>
          <a:p>
            <a:pPr marL="324000">
              <a:spcBef>
                <a:spcPts val="0"/>
              </a:spcBef>
              <a:buNone/>
              <a:defRPr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</a:rPr>
              <a:t>VIII – as disposições sobre política tarifária;</a:t>
            </a:r>
          </a:p>
          <a:p>
            <a:pPr marL="324000">
              <a:spcBef>
                <a:spcPts val="0"/>
              </a:spcBef>
              <a:buNone/>
              <a:defRPr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</a:rPr>
              <a:t>IX – as disposições finais.</a:t>
            </a:r>
            <a:endParaRPr lang="pt-BR" sz="2800" dirty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684312"/>
          </a:xfrm>
        </p:spPr>
        <p:txBody>
          <a:bodyPr>
            <a:noAutofit/>
          </a:bodyPr>
          <a:lstStyle/>
          <a:p>
            <a:pPr algn="ctr"/>
            <a:r>
              <a:rPr lang="pt-BR" sz="4000" dirty="0" smtClean="0">
                <a:solidFill>
                  <a:schemeClr val="accent2">
                    <a:lumMod val="75000"/>
                  </a:schemeClr>
                </a:solidFill>
              </a:rPr>
              <a:t>Composição - Anexos</a:t>
            </a:r>
            <a:endParaRPr lang="pt-BR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640960" cy="5904656"/>
          </a:xfrm>
        </p:spPr>
        <p:txBody>
          <a:bodyPr>
            <a:normAutofit lnSpcReduction="10000"/>
          </a:bodyPr>
          <a:lstStyle/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Metas e Prioridades;</a:t>
            </a:r>
          </a:p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Metas Fiscais - Projeções;</a:t>
            </a:r>
          </a:p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Avaliação do Cumprimento das Metas Relativas ao Exercício Anterior;</a:t>
            </a:r>
          </a:p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Despesas de Pessoal Autorizadas a Sofrerem Acréscimos;</a:t>
            </a:r>
          </a:p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Metas Fiscais Atuais Comparadas com as Fixadas nos Três Exercícios Anteriores ;</a:t>
            </a:r>
          </a:p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Margem de Expansão das Despesas Obrigatórias de Caráter Continuado;</a:t>
            </a:r>
          </a:p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Evolução do Patrimônio Público;</a:t>
            </a:r>
          </a:p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Demonstrativo da Origem e Aplicação de Recursos de Alienação de Ativos;</a:t>
            </a:r>
          </a:p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Avaliação da Situação Financeira e Atuarial;</a:t>
            </a:r>
          </a:p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Receitas e Despesas Previdenciárias do Regime Próprio de Previdência dos Servidores;</a:t>
            </a:r>
          </a:p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Projeção da Renúncia de Receita de Origem Tributária,  Creditícia e Financeira;</a:t>
            </a:r>
          </a:p>
          <a:p>
            <a:pPr marL="360363" indent="-360363"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pt-BR" sz="2300" dirty="0" smtClean="0">
                <a:solidFill>
                  <a:schemeClr val="accent4">
                    <a:lumMod val="10000"/>
                  </a:schemeClr>
                </a:solidFill>
              </a:rPr>
              <a:t>Riscos Fiscais.</a:t>
            </a:r>
          </a:p>
          <a:p>
            <a:pPr marL="324000">
              <a:spcBef>
                <a:spcPts val="0"/>
              </a:spcBef>
              <a:defRPr/>
            </a:pPr>
            <a:endParaRPr lang="pt-BR" sz="23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324000">
              <a:spcBef>
                <a:spcPts val="0"/>
              </a:spcBef>
              <a:defRPr/>
            </a:pPr>
            <a:endParaRPr lang="pt-BR" sz="23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pt-BR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07255" y="836712"/>
            <a:ext cx="8785225" cy="6021288"/>
          </a:xfrm>
        </p:spPr>
        <p:txBody>
          <a:bodyPr>
            <a:normAutofit lnSpcReduction="10000"/>
          </a:bodyPr>
          <a:lstStyle/>
          <a:p>
            <a:pPr marL="342900" lvl="1" indent="-342900"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  <a:effectLst/>
                <a:ea typeface="+mn-ea"/>
                <a:cs typeface="+mn-cs"/>
              </a:rPr>
              <a:t>Contemplar as políticas definidas pelo PPA. </a:t>
            </a:r>
          </a:p>
          <a:p>
            <a:pPr marL="342900" lvl="1" indent="-342900"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600" dirty="0" smtClean="0">
              <a:solidFill>
                <a:srgbClr val="002060"/>
              </a:solidFill>
              <a:effectLst/>
              <a:ea typeface="+mn-ea"/>
              <a:cs typeface="+mn-cs"/>
            </a:endParaRPr>
          </a:p>
          <a:p>
            <a:pPr marL="342900" lvl="1" indent="-342900"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  <a:effectLst/>
                <a:ea typeface="+mn-ea"/>
                <a:cs typeface="+mn-cs"/>
              </a:rPr>
              <a:t>Viabilizar realização dos objetivos estratégicos,  programas e ações governamentais estabelecidos no PPA.</a:t>
            </a:r>
          </a:p>
          <a:p>
            <a:pPr marL="342900" lvl="1" indent="-342900"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600" dirty="0" smtClean="0">
              <a:solidFill>
                <a:srgbClr val="002060"/>
              </a:solidFill>
              <a:effectLst/>
              <a:ea typeface="+mn-ea"/>
              <a:cs typeface="+mn-cs"/>
            </a:endParaRPr>
          </a:p>
          <a:p>
            <a:pPr marL="342900" lvl="1" indent="-342900"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Evidenciar a transparência da gestão fiscal.</a:t>
            </a:r>
          </a:p>
          <a:p>
            <a:pPr marL="342900" lvl="1" indent="-342900"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600" dirty="0" smtClean="0">
              <a:solidFill>
                <a:srgbClr val="002060"/>
              </a:solidFill>
            </a:endParaRPr>
          </a:p>
          <a:p>
            <a:pPr marL="342900" lvl="1" indent="-342900"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Fixar as metas fiscais relativas:</a:t>
            </a:r>
          </a:p>
          <a:p>
            <a:pPr marL="971550" lvl="1" indent="-514350" algn="just">
              <a:buClr>
                <a:schemeClr val="accent2">
                  <a:lumMod val="50000"/>
                </a:schemeClr>
              </a:buClr>
              <a:buFont typeface="Wingdings" pitchFamily="2" charset="2"/>
              <a:buAutoNum type="alphaLcParenR"/>
              <a:defRPr/>
            </a:pPr>
            <a:r>
              <a:rPr lang="pt-BR" sz="2000" dirty="0" smtClean="0">
                <a:solidFill>
                  <a:srgbClr val="002060"/>
                </a:solidFill>
              </a:rPr>
              <a:t>receitas;</a:t>
            </a:r>
          </a:p>
          <a:p>
            <a:pPr marL="971550" lvl="1" indent="-514350" algn="just">
              <a:buClr>
                <a:schemeClr val="accent2">
                  <a:lumMod val="50000"/>
                </a:schemeClr>
              </a:buClr>
              <a:buFont typeface="Wingdings" pitchFamily="2" charset="2"/>
              <a:buAutoNum type="alphaLcParenR"/>
              <a:defRPr/>
            </a:pPr>
            <a:r>
              <a:rPr lang="pt-BR" sz="2000" dirty="0" smtClean="0">
                <a:solidFill>
                  <a:srgbClr val="002060"/>
                </a:solidFill>
              </a:rPr>
              <a:t>despesas;</a:t>
            </a:r>
          </a:p>
          <a:p>
            <a:pPr marL="971550" lvl="1" indent="-514350" algn="just">
              <a:buClr>
                <a:schemeClr val="accent2">
                  <a:lumMod val="50000"/>
                </a:schemeClr>
              </a:buClr>
              <a:buFont typeface="Wingdings" pitchFamily="2" charset="2"/>
              <a:buAutoNum type="alphaLcParenR"/>
              <a:defRPr/>
            </a:pPr>
            <a:r>
              <a:rPr lang="pt-BR" sz="2000" dirty="0" smtClean="0">
                <a:solidFill>
                  <a:srgbClr val="002060"/>
                </a:solidFill>
              </a:rPr>
              <a:t>resultados primário e nominal;  e</a:t>
            </a:r>
          </a:p>
          <a:p>
            <a:pPr marL="971550" lvl="1" indent="-514350" algn="just">
              <a:buClr>
                <a:schemeClr val="accent2">
                  <a:lumMod val="50000"/>
                </a:schemeClr>
              </a:buClr>
              <a:buFont typeface="Wingdings" pitchFamily="2" charset="2"/>
              <a:buAutoNum type="alphaLcParenR"/>
              <a:defRPr/>
            </a:pPr>
            <a:r>
              <a:rPr lang="pt-BR" sz="2000" dirty="0" smtClean="0">
                <a:solidFill>
                  <a:srgbClr val="002060"/>
                </a:solidFill>
              </a:rPr>
              <a:t>estoque da dívida pública;</a:t>
            </a:r>
          </a:p>
          <a:p>
            <a:pPr marL="342900" lvl="1" indent="-342900"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200" dirty="0" smtClean="0">
              <a:solidFill>
                <a:schemeClr val="accent4">
                  <a:lumMod val="10000"/>
                </a:schemeClr>
              </a:solidFill>
              <a:cs typeface="Arial" pitchFamily="34" charset="0"/>
            </a:endParaRPr>
          </a:p>
          <a:p>
            <a:pPr marL="342900" lvl="1" indent="-342900"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Assegurar a execução das despesas obrigatórias de caráter constitucional ou legal;</a:t>
            </a:r>
            <a:endParaRPr lang="pt-BR" sz="1050" dirty="0" smtClean="0">
              <a:solidFill>
                <a:srgbClr val="0000CC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49559" y="44624"/>
            <a:ext cx="857091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pt-BR" sz="4000" dirty="0" smtClean="0">
                <a:solidFill>
                  <a:schemeClr val="accent2">
                    <a:lumMod val="75000"/>
                  </a:schemeClr>
                </a:solidFill>
              </a:rPr>
              <a:t>Diretrizes para elaboração:</a:t>
            </a:r>
            <a:endParaRPr lang="pt-BR" sz="4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107255" y="72008"/>
            <a:ext cx="8785225" cy="666936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200" b="1" dirty="0" smtClean="0">
              <a:solidFill>
                <a:srgbClr val="002060"/>
              </a:solidFill>
            </a:endParaRP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É obrigatória a destinação de recursos para contrapartida de ajustes (contratos, convênios) e pagamentos de amortizações e encargos de dívidas;</a:t>
            </a: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200" dirty="0" smtClean="0">
              <a:solidFill>
                <a:srgbClr val="002060"/>
              </a:solidFill>
            </a:endParaRP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As receitas diretamente arrecadadas serão programadas para atender, preferencialmente, gastos com a folha de pagamento, manutenção e investimentos prioritários da própria unidade;</a:t>
            </a: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200" dirty="0" smtClean="0">
              <a:solidFill>
                <a:srgbClr val="002060"/>
              </a:solidFill>
            </a:endParaRP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Os recursos destinados ao pagamento de precatórios derivados de órgãos da </a:t>
            </a:r>
            <a:r>
              <a:rPr lang="pt-BR" sz="2800" dirty="0" err="1" smtClean="0">
                <a:solidFill>
                  <a:srgbClr val="002060"/>
                </a:solidFill>
              </a:rPr>
              <a:t>Adm</a:t>
            </a:r>
            <a:r>
              <a:rPr lang="pt-BR" sz="2800" dirty="0" smtClean="0">
                <a:solidFill>
                  <a:srgbClr val="002060"/>
                </a:solidFill>
              </a:rPr>
              <a:t>. Direta serão alocados na SEF e os da </a:t>
            </a:r>
            <a:r>
              <a:rPr lang="pt-BR" sz="2800" dirty="0" err="1" smtClean="0">
                <a:solidFill>
                  <a:srgbClr val="002060"/>
                </a:solidFill>
              </a:rPr>
              <a:t>Adm</a:t>
            </a:r>
            <a:r>
              <a:rPr lang="pt-BR" sz="2800" dirty="0" smtClean="0">
                <a:solidFill>
                  <a:srgbClr val="002060"/>
                </a:solidFill>
              </a:rPr>
              <a:t>. Indireta nas unidades orçamentárias responsáveis pelos respectivos débitos;</a:t>
            </a: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endParaRPr lang="pt-BR" sz="1200" dirty="0" smtClean="0">
              <a:solidFill>
                <a:srgbClr val="002060"/>
              </a:solidFill>
            </a:endParaRPr>
          </a:p>
          <a:p>
            <a:pPr marL="342900" lvl="1" indent="-342900">
              <a:spcBef>
                <a:spcPts val="500"/>
              </a:spcBef>
              <a:buClr>
                <a:srgbClr val="C00000"/>
              </a:buClr>
              <a:buSzPct val="115000"/>
              <a:buFont typeface="Wingdings 2" pitchFamily="18" charset="2"/>
              <a:buChar char=""/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É vedada a inclusão de subtítulos em duplicidade, ressalvados os que tenham objetivos complementares e interdependentes;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ct val="115000"/>
              <a:buFont typeface="Wingdings 2" pitchFamily="18" charset="2"/>
              <a:buChar char=""/>
              <a:tabLst/>
              <a:defRPr/>
            </a:pPr>
            <a:endParaRPr kumimoji="0" lang="pt-BR" sz="1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ct val="115000"/>
              <a:buFont typeface="Wingdings 2" pitchFamily="18" charset="2"/>
              <a:buChar char=""/>
              <a:tabLst/>
              <a:defRPr/>
            </a:pPr>
            <a:endParaRPr kumimoji="0" lang="pt-BR" sz="23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548640" marR="0" lvl="1" indent="-27432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" pitchFamily="2" charset="2"/>
              <a:buNone/>
              <a:tabLst/>
              <a:defRPr/>
            </a:pPr>
            <a:endParaRPr kumimoji="0" lang="pt-BR" sz="10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387</TotalTime>
  <Words>969</Words>
  <Application>Microsoft Office PowerPoint</Application>
  <PresentationFormat>Apresentação na tela (4:3)</PresentationFormat>
  <Paragraphs>170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Origin</vt:lpstr>
      <vt:lpstr>Audiência Pública  Projeto de Lei de Diretrizes Orçamentárias - 2013  </vt:lpstr>
      <vt:lpstr>   Composição</vt:lpstr>
      <vt:lpstr>Para que fazer?</vt:lpstr>
      <vt:lpstr>Slide 4</vt:lpstr>
      <vt:lpstr>Slide 5</vt:lpstr>
      <vt:lpstr>Estrutura Textual da LDO (segundo a CF/88 e LODF)</vt:lpstr>
      <vt:lpstr>Composição - Anexos</vt:lpstr>
      <vt:lpstr>Slide 8</vt:lpstr>
      <vt:lpstr>Slide 9</vt:lpstr>
      <vt:lpstr>Slide 10</vt:lpstr>
      <vt:lpstr>Slide 11</vt:lpstr>
      <vt:lpstr>   Objetivos</vt:lpstr>
      <vt:lpstr>Qual objetivo desta Lei?</vt:lpstr>
      <vt:lpstr>CRONOGRAMA RESUMIDO DA  ELABORAÇÃO DO ORÇAMENTO DE 2013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 Projeto de Lei de Diretrizes Orçamentárias</dc:title>
  <dc:creator>marcelo.cadete</dc:creator>
  <cp:lastModifiedBy>raimundo.silva</cp:lastModifiedBy>
  <cp:revision>45</cp:revision>
  <dcterms:created xsi:type="dcterms:W3CDTF">2012-04-20T19:43:48Z</dcterms:created>
  <dcterms:modified xsi:type="dcterms:W3CDTF">2012-04-24T22:01:05Z</dcterms:modified>
</cp:coreProperties>
</file>