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8" r:id="rId3"/>
    <p:sldId id="374" r:id="rId4"/>
    <p:sldId id="257" r:id="rId5"/>
    <p:sldId id="400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04" r:id="rId15"/>
    <p:sldId id="401" r:id="rId16"/>
    <p:sldId id="403" r:id="rId17"/>
    <p:sldId id="404" r:id="rId18"/>
    <p:sldId id="405" r:id="rId19"/>
    <p:sldId id="406" r:id="rId20"/>
    <p:sldId id="407" r:id="rId21"/>
    <p:sldId id="410" r:id="rId22"/>
    <p:sldId id="396" r:id="rId23"/>
    <p:sldId id="399" r:id="rId24"/>
    <p:sldId id="414" r:id="rId25"/>
    <p:sldId id="415" r:id="rId26"/>
    <p:sldId id="416" r:id="rId27"/>
    <p:sldId id="417" r:id="rId28"/>
    <p:sldId id="418" r:id="rId29"/>
    <p:sldId id="419" r:id="rId30"/>
    <p:sldId id="420" r:id="rId31"/>
    <p:sldId id="421" r:id="rId32"/>
    <p:sldId id="422" r:id="rId33"/>
    <p:sldId id="423" r:id="rId34"/>
    <p:sldId id="424" r:id="rId35"/>
    <p:sldId id="425" r:id="rId36"/>
    <p:sldId id="426" r:id="rId37"/>
    <p:sldId id="427" r:id="rId38"/>
    <p:sldId id="428" r:id="rId39"/>
    <p:sldId id="429" r:id="rId40"/>
    <p:sldId id="430" r:id="rId41"/>
    <p:sldId id="303" r:id="rId4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onardo Wilson de Pinho Martins" initials="LWdP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6" autoAdjust="0"/>
    <p:restoredTop sz="95213"/>
  </p:normalViewPr>
  <p:slideViewPr>
    <p:cSldViewPr snapToGrid="0">
      <p:cViewPr varScale="1">
        <p:scale>
          <a:sx n="86" d="100"/>
          <a:sy n="86" d="100"/>
        </p:scale>
        <p:origin x="7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iego.silva\AppData\Local\Microsoft\Windows\INetCache\Content.Outlook\P26X9GBW\Base%20para%20apresenta&#231;&#227;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441680870633199E-2"/>
          <c:y val="0.15662645649481199"/>
          <c:w val="0.95942830208460705"/>
          <c:h val="0.644188835914102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Plan6!$G$2</c:f>
              <c:strCache>
                <c:ptCount val="1"/>
                <c:pt idx="0">
                  <c:v>Educação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Plan6!$H$1:$K$1</c:f>
              <c:strCache>
                <c:ptCount val="4"/>
                <c:pt idx="0">
                  <c:v>Emp. 2017</c:v>
                </c:pt>
                <c:pt idx="1">
                  <c:v>Emp. 2018</c:v>
                </c:pt>
                <c:pt idx="2">
                  <c:v>Proj. 2019</c:v>
                </c:pt>
                <c:pt idx="3">
                  <c:v>Proj. 2020</c:v>
                </c:pt>
              </c:strCache>
            </c:strRef>
          </c:cat>
          <c:val>
            <c:numRef>
              <c:f>Plan6!$H$2:$K$2</c:f>
              <c:numCache>
                <c:formatCode>#,##0</c:formatCode>
                <c:ptCount val="4"/>
                <c:pt idx="0">
                  <c:v>7642208060.46</c:v>
                </c:pt>
                <c:pt idx="1">
                  <c:v>7803330605.0299997</c:v>
                </c:pt>
                <c:pt idx="2">
                  <c:v>7961703513</c:v>
                </c:pt>
                <c:pt idx="3">
                  <c:v>8083701144.1462297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46-4B9E-94B5-97B52C9B41B9}"/>
            </c:ext>
          </c:extLst>
        </c:ser>
        <c:ser>
          <c:idx val="1"/>
          <c:order val="1"/>
          <c:tx>
            <c:strRef>
              <c:f>Plan6!$G$3</c:f>
              <c:strCache>
                <c:ptCount val="1"/>
                <c:pt idx="0">
                  <c:v>Saúde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Plan6!$H$1:$K$1</c:f>
              <c:strCache>
                <c:ptCount val="4"/>
                <c:pt idx="0">
                  <c:v>Emp. 2017</c:v>
                </c:pt>
                <c:pt idx="1">
                  <c:v>Emp. 2018</c:v>
                </c:pt>
                <c:pt idx="2">
                  <c:v>Proj. 2019</c:v>
                </c:pt>
                <c:pt idx="3">
                  <c:v>Proj. 2020</c:v>
                </c:pt>
              </c:strCache>
            </c:strRef>
          </c:cat>
          <c:val>
            <c:numRef>
              <c:f>Plan6!$H$3:$K$3</c:f>
              <c:numCache>
                <c:formatCode>#,##0</c:formatCode>
                <c:ptCount val="4"/>
                <c:pt idx="0">
                  <c:v>5691115226.6099997</c:v>
                </c:pt>
                <c:pt idx="1">
                  <c:v>5760555980.79</c:v>
                </c:pt>
                <c:pt idx="2">
                  <c:v>5872642289</c:v>
                </c:pt>
                <c:pt idx="3">
                  <c:v>5945583247.1758299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46-4B9E-94B5-97B52C9B41B9}"/>
            </c:ext>
          </c:extLst>
        </c:ser>
        <c:ser>
          <c:idx val="2"/>
          <c:order val="2"/>
          <c:tx>
            <c:strRef>
              <c:f>Plan6!$G$4</c:f>
              <c:strCache>
                <c:ptCount val="1"/>
                <c:pt idx="0">
                  <c:v>Demais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Plan6!$H$1:$K$1</c:f>
              <c:strCache>
                <c:ptCount val="4"/>
                <c:pt idx="0">
                  <c:v>Emp. 2017</c:v>
                </c:pt>
                <c:pt idx="1">
                  <c:v>Emp. 2018</c:v>
                </c:pt>
                <c:pt idx="2">
                  <c:v>Proj. 2019</c:v>
                </c:pt>
                <c:pt idx="3">
                  <c:v>Proj. 2020</c:v>
                </c:pt>
              </c:strCache>
            </c:strRef>
          </c:cat>
          <c:val>
            <c:numRef>
              <c:f>Plan6!$H$4:$K$4</c:f>
              <c:numCache>
                <c:formatCode>#,##0</c:formatCode>
                <c:ptCount val="4"/>
                <c:pt idx="0">
                  <c:v>6626125282</c:v>
                </c:pt>
                <c:pt idx="1">
                  <c:v>6990009819</c:v>
                </c:pt>
                <c:pt idx="2">
                  <c:v>7114781494</c:v>
                </c:pt>
                <c:pt idx="3">
                  <c:v>7326548203.15868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46-4B9E-94B5-97B52C9B41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1"/>
        <c:overlap val="-27"/>
        <c:axId val="-2142539456"/>
        <c:axId val="-2145290640"/>
      </c:barChart>
      <c:catAx>
        <c:axId val="-214253945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-2145290640"/>
        <c:crosses val="autoZero"/>
        <c:auto val="1"/>
        <c:lblAlgn val="ctr"/>
        <c:lblOffset val="100"/>
        <c:noMultiLvlLbl val="0"/>
      </c:catAx>
      <c:valAx>
        <c:axId val="-2145290640"/>
        <c:scaling>
          <c:orientation val="minMax"/>
          <c:min val="4000000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-2142539456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90A7A-FDC3-4BBE-BEAD-7EEFFF7A6EE5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20E6D-5179-4322-A56C-C4D595D07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046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4081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695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93174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4134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2650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3029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0952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7050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372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3121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69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628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4875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182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6714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97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282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8BAB2-509F-4E19-90C8-AAA3EFAA40CF}" type="datetimeFigureOut">
              <a:rPr lang="pt-BR" smtClean="0"/>
              <a:t>02/07/2019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698AF-6EC8-4AC6-9DCA-C326AF215F8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341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orcamento@sefp.df.gov.b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uv.df.gov.br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uv.df.gov.br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plag.df.gov.br/ploa-2020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0"/>
            <a:ext cx="12192000" cy="116664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Secretaria de Estado de Fazenda, Planejamento, Orçamento e Gestão</a:t>
            </a:r>
          </a:p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SEFP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://www.terracap.df.gov.br/portal/images/logos/gd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477" y="1656521"/>
            <a:ext cx="2843043" cy="207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266811" y="4056995"/>
            <a:ext cx="36150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PLOA 2020</a:t>
            </a:r>
            <a:endParaRPr lang="pt-BR" sz="6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" y="5583600"/>
            <a:ext cx="12192000" cy="12744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</a:t>
            </a:r>
            <a:endParaRPr lang="pt-BR" sz="4400" b="1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859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www.seplag.df.gov.br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213"/>
            <a:ext cx="12192000" cy="601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96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www.seplag.df.gov.br/ploa-2020/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9" y="725212"/>
            <a:ext cx="11364685" cy="594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" y="1085147"/>
            <a:ext cx="12107917" cy="5341729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www.sigabrasilia.df.gov.br</a:t>
            </a:r>
          </a:p>
        </p:txBody>
      </p:sp>
    </p:spTree>
    <p:extLst>
      <p:ext uri="{BB962C8B-B14F-4D97-AF65-F5344CB8AC3E}">
        <p14:creationId xmlns:p14="http://schemas.microsoft.com/office/powerpoint/2010/main" val="154851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6964" r="13412" b="10439"/>
          <a:stretch/>
        </p:blipFill>
        <p:spPr>
          <a:xfrm>
            <a:off x="1280275" y="764167"/>
            <a:ext cx="9631449" cy="609383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www.ouvidoria.df.gov.br</a:t>
            </a:r>
          </a:p>
        </p:txBody>
      </p:sp>
    </p:spTree>
    <p:extLst>
      <p:ext uri="{BB962C8B-B14F-4D97-AF65-F5344CB8AC3E}">
        <p14:creationId xmlns:p14="http://schemas.microsoft.com/office/powerpoint/2010/main" val="155517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62151" y="2136338"/>
            <a:ext cx="108676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COMPORTAMENTO DA RECEITA E DA DESPESA DO DISTRITO FEDERAL AO LONGO DOS EXERCÍCIOS FINANCEIROS</a:t>
            </a:r>
            <a:endParaRPr lang="pt-BR" sz="5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0" y="6132787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076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15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</a:t>
            </a: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RECEITA (Tesouro)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1" y="758951"/>
            <a:ext cx="11803117" cy="608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7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DA RECEITA TRIBUTÁRIA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2971"/>
            <a:ext cx="12192000" cy="47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6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17</a:t>
            </a:fld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1847529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FCDF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532" t="871" r="503" b="1370"/>
          <a:stretch/>
        </p:blipFill>
        <p:spPr>
          <a:xfrm>
            <a:off x="656896" y="821284"/>
            <a:ext cx="10878207" cy="56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3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10"/>
          <p:cNvSpPr txBox="1">
            <a:spLocks noChangeArrowheads="1"/>
          </p:cNvSpPr>
          <p:nvPr/>
        </p:nvSpPr>
        <p:spPr bwMode="auto">
          <a:xfrm>
            <a:off x="0" y="-27384"/>
            <a:ext cx="12192000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EVOLUÇÃO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DAS DESPESAS POR GRUPO (Tesouro)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1" y="1779513"/>
            <a:ext cx="1203333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0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19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PROJEÇÃO DAS DESPESAS (Tesouro e FCDF)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36" y="827908"/>
            <a:ext cx="11935927" cy="552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87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INFORMAÇÕES INICIAIS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966952"/>
            <a:ext cx="12192000" cy="7432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Agradecimento pela participação.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pt-BR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COGER/SUOP/SAORC/S</a:t>
            </a: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EFP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E-mail: </a:t>
            </a:r>
            <a:r>
              <a:rPr lang="pt-BR" sz="2700" u="sng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coger.suop</a:t>
            </a:r>
            <a:r>
              <a:rPr lang="pt-BR" sz="2700" u="sng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@sefp.df.gov.br</a:t>
            </a:r>
            <a:r>
              <a:rPr lang="pt-BR" sz="2700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 algn="just"/>
            <a:endParaRPr lang="pt-BR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Ampliação da forma de </a:t>
            </a:r>
            <a:r>
              <a:rPr lang="pt-BR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divulgação</a:t>
            </a: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lista </a:t>
            </a: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e-mails, ouvidoria, sites governamentais, jornais, redes sociais, Conselho de Transparência.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Ampliação da forma de </a:t>
            </a:r>
            <a:r>
              <a:rPr lang="pt-BR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participação</a:t>
            </a: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Substituição do e-mail no intuito de promover a acessibilidade</a:t>
            </a: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melhorar o processo de informação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Melhoria constante da audiência (Formulário de expectativa e divulgação) </a:t>
            </a:r>
          </a:p>
          <a:p>
            <a:pPr marL="571500" indent="-571500" algn="just">
              <a:buFont typeface="Wingdings" panose="05000000000000000000" pitchFamily="2" charset="2"/>
              <a:buChar char="v"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Assinatura da lista de presença (E-mail, Resultados da Audiência)</a:t>
            </a:r>
            <a:endParaRPr lang="pt-B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pt-B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pt-B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pt-B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325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10"/>
          <p:cNvSpPr txBox="1">
            <a:spLocks noChangeArrowheads="1"/>
          </p:cNvSpPr>
          <p:nvPr/>
        </p:nvSpPr>
        <p:spPr bwMode="auto">
          <a:xfrm>
            <a:off x="0" y="-27384"/>
            <a:ext cx="12192000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</a:rPr>
              <a:t>Despesas com </a:t>
            </a:r>
            <a:r>
              <a:rPr lang="en-US" sz="2800" b="1" dirty="0" err="1" smtClean="0">
                <a:solidFill>
                  <a:schemeClr val="bg1"/>
                </a:solidFill>
              </a:rPr>
              <a:t>Pessoal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557781"/>
            <a:ext cx="6076619" cy="3156407"/>
          </a:xfrm>
          <a:prstGeom prst="rect">
            <a:avLst/>
          </a:prstGeom>
        </p:spPr>
      </p:pic>
      <p:graphicFrame>
        <p:nvGraphicFramePr>
          <p:cNvPr id="9" name="Gráfico 8"/>
          <p:cNvGraphicFramePr>
            <a:graphicFrameLocks/>
          </p:cNvGraphicFramePr>
          <p:nvPr>
            <p:extLst/>
          </p:nvPr>
        </p:nvGraphicFramePr>
        <p:xfrm>
          <a:off x="2608651" y="3501008"/>
          <a:ext cx="7290675" cy="3450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174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21</a:t>
            </a:fld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1847529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47529" y="1124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COMPORTAMENTO 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RESULTADO PRIMÁRIO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921" y="1736801"/>
            <a:ext cx="9418158" cy="4984674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725213"/>
            <a:ext cx="12191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0"/>
              </a:spcBef>
            </a:pP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metas fiscais estipuladas para 2020 serão mais condizentes com a realidade do Distrito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Federal, no 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intuito de equilibrar as contas e melhorar o fluxo de caixa.</a:t>
            </a:r>
          </a:p>
        </p:txBody>
      </p:sp>
    </p:spTree>
    <p:extLst>
      <p:ext uri="{BB962C8B-B14F-4D97-AF65-F5344CB8AC3E}">
        <p14:creationId xmlns:p14="http://schemas.microsoft.com/office/powerpoint/2010/main" val="419600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132787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ELABORAÇÃO DA PROPOSTA ORÇAMENTÁRIA DE </a:t>
            </a:r>
            <a:r>
              <a:rPr lang="pt-BR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endParaRPr lang="pt-BR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val="304376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PRECEDÊNCIA </a:t>
            </a:r>
            <a:r>
              <a:rPr lang="pt-BR" sz="3600" b="1" dirty="0">
                <a:solidFill>
                  <a:schemeClr val="bg1"/>
                </a:solidFill>
              </a:rPr>
              <a:t>NA ALOCAÇÃO DOS </a:t>
            </a:r>
            <a:r>
              <a:rPr lang="pt-BR" sz="3600" b="1" dirty="0" smtClean="0">
                <a:solidFill>
                  <a:schemeClr val="bg1"/>
                </a:solidFill>
              </a:rPr>
              <a:t>RECURSOS</a:t>
            </a:r>
            <a:endParaRPr lang="pt-BR" altLang="pt-BR" sz="3600" b="1" dirty="0">
              <a:solidFill>
                <a:schemeClr val="bg1"/>
              </a:solidFill>
            </a:endParaRP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36634" y="945929"/>
            <a:ext cx="11813628" cy="6132787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Os recursos devem ser alocados obedecendo à seguinte ordem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71550" lvl="1" indent="-514350" algn="just">
              <a:buFont typeface="+mj-lt"/>
              <a:buAutoNum type="arabicPeriod"/>
            </a:pP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Despesas Obrigatórias</a:t>
            </a:r>
          </a:p>
          <a:p>
            <a:pPr marL="971550" lvl="1" indent="-514350" algn="just">
              <a:buFont typeface="+mj-lt"/>
              <a:buAutoNum type="arabicPeriod"/>
            </a:pP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71550" lvl="1" indent="-514350" algn="just">
              <a:buFont typeface="+mj-lt"/>
              <a:buAutoNum type="arabicPeriod"/>
            </a:pP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Metas e Prioridades</a:t>
            </a:r>
          </a:p>
          <a:p>
            <a:pPr marL="971550" lvl="1" indent="-514350" algn="just">
              <a:buFont typeface="+mj-lt"/>
              <a:buAutoNum type="arabicPeriod"/>
            </a:pP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71550" lvl="1" indent="-514350" algn="just">
              <a:buFont typeface="+mj-lt"/>
              <a:buAutoNum type="arabicPeriod"/>
            </a:pP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Despesas Necessárias ao Funcionamento da Unidade Orçamentária</a:t>
            </a:r>
          </a:p>
          <a:p>
            <a:pPr marL="971550" lvl="1" indent="-514350" algn="just">
              <a:buFont typeface="+mj-lt"/>
              <a:buAutoNum type="arabicPeriod"/>
            </a:pP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71550" lvl="1" indent="-514350" algn="just">
              <a:buFont typeface="+mj-lt"/>
              <a:buAutoNum type="arabicPeriod"/>
            </a:pP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Despesas de Conservação do Patrimônio Público</a:t>
            </a:r>
          </a:p>
          <a:p>
            <a:pPr marL="971550" lvl="1" indent="-514350" algn="just">
              <a:buFont typeface="+mj-lt"/>
              <a:buAutoNum type="arabicPeriod"/>
            </a:pP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71550" lvl="1" indent="-514350" algn="just">
              <a:buFont typeface="+mj-lt"/>
              <a:buAutoNum type="arabicPeriod"/>
            </a:pP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Despesas </a:t>
            </a:r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Discricionárias</a:t>
            </a:r>
          </a:p>
          <a:p>
            <a:pPr lvl="1" algn="just">
              <a:buFontTx/>
              <a:buChar char="-"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just">
              <a:buFontTx/>
              <a:buChar char="-"/>
            </a:pPr>
            <a:endPara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just">
              <a:buFontTx/>
              <a:buChar char="-"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just">
              <a:buFontTx/>
              <a:buChar char="-"/>
            </a:pPr>
            <a:endPara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1" indent="-457200" algn="just">
              <a:buFont typeface="+mj-lt"/>
              <a:buAutoNum type="arabicPeriod"/>
            </a:pPr>
            <a:endPara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 algn="just">
              <a:buNone/>
            </a:pPr>
            <a:endPara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marL="0" indent="0" algn="just">
              <a:buNone/>
            </a:pP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89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62151" y="2551837"/>
            <a:ext cx="108676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APRESENTAÇÃO DAS DEMANDAS PELA POPULAÇÃO</a:t>
            </a:r>
            <a:endParaRPr lang="pt-BR" sz="5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0" y="6132787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695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APRESENTAÇÃO DAS DEMANDAS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725213"/>
            <a:ext cx="12192000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propostas da população poderão ser apresentadas de quatro formas: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Formulário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Interação com os integrantes do Governo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endParaRPr lang="pt-BR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Registro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através do site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www.ouv.df.gov.br</a:t>
            </a:r>
            <a:endPara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endPara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Telefone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 de Atendimento 162 (Opção 1 – Falar com atendente)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endParaRPr lang="pt-BR" sz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Ouvidorias do Governo do Distrito Federal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Secretarias de Estado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Administrações Regionais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Entidades e Órgãos Especializados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37449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4436" r="3417" b="15563"/>
          <a:stretch/>
        </p:blipFill>
        <p:spPr>
          <a:xfrm>
            <a:off x="210207" y="746233"/>
            <a:ext cx="11771586" cy="6067468"/>
          </a:xfrm>
          <a:prstGeom prst="rect">
            <a:avLst/>
          </a:prstGeom>
        </p:spPr>
      </p:pic>
      <p:sp>
        <p:nvSpPr>
          <p:cNvPr id="5" name="Seta para Baixo 4"/>
          <p:cNvSpPr/>
          <p:nvPr/>
        </p:nvSpPr>
        <p:spPr>
          <a:xfrm rot="19203425">
            <a:off x="4288222" y="2382093"/>
            <a:ext cx="1156138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21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408" y="2869436"/>
            <a:ext cx="237697" cy="2690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212"/>
            <a:ext cx="12192000" cy="6132787"/>
          </a:xfrm>
          <a:prstGeom prst="rect">
            <a:avLst/>
          </a:prstGeom>
        </p:spPr>
      </p:pic>
      <p:sp>
        <p:nvSpPr>
          <p:cNvPr id="7" name="Seta para Baixo 6"/>
          <p:cNvSpPr/>
          <p:nvPr/>
        </p:nvSpPr>
        <p:spPr>
          <a:xfrm rot="19203425">
            <a:off x="6077834" y="919983"/>
            <a:ext cx="1156138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6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408" y="2869436"/>
            <a:ext cx="237697" cy="26905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54" y="951676"/>
            <a:ext cx="11469701" cy="5801821"/>
          </a:xfrm>
          <a:prstGeom prst="rect">
            <a:avLst/>
          </a:prstGeom>
        </p:spPr>
      </p:pic>
      <p:sp>
        <p:nvSpPr>
          <p:cNvPr id="7" name="Seta para Baixo 6"/>
          <p:cNvSpPr/>
          <p:nvPr/>
        </p:nvSpPr>
        <p:spPr>
          <a:xfrm rot="19203425">
            <a:off x="2616177" y="4804044"/>
            <a:ext cx="1156138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55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213"/>
            <a:ext cx="12192000" cy="613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3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APRESENTAÇÃO DAS DEMANDAS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725213"/>
            <a:ext cx="12192000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propostas da população poderão ser apresentadas de quatro formas: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Formulário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Interação com os integrantes do Governo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endParaRPr lang="pt-BR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Registro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através do site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www.ouv.df.gov.br</a:t>
            </a:r>
            <a:endPara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endPara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Telefone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 de Atendimento 162 (Opção 1 – Falar com atendente)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endParaRPr lang="pt-BR" sz="12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Ouvidorias do Governo do Distrito Federal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Secretarias de Estado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Administrações Regionais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Entidades e Órgãos Especializados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19592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10094" t="3300" r="13620" b="15884"/>
          <a:stretch/>
        </p:blipFill>
        <p:spPr>
          <a:xfrm>
            <a:off x="960037" y="735724"/>
            <a:ext cx="10159906" cy="6054201"/>
          </a:xfrm>
          <a:prstGeom prst="rect">
            <a:avLst/>
          </a:prstGeom>
        </p:spPr>
      </p:pic>
      <p:sp>
        <p:nvSpPr>
          <p:cNvPr id="8" name="Seta para Baixo 7"/>
          <p:cNvSpPr/>
          <p:nvPr/>
        </p:nvSpPr>
        <p:spPr>
          <a:xfrm rot="13868144">
            <a:off x="4027192" y="3321951"/>
            <a:ext cx="1156138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33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408" y="2869436"/>
            <a:ext cx="237697" cy="26905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8518" t="1036" r="4094" b="7679"/>
          <a:stretch/>
        </p:blipFill>
        <p:spPr>
          <a:xfrm>
            <a:off x="989518" y="856961"/>
            <a:ext cx="10212963" cy="600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9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10144" t="15403" r="13688"/>
          <a:stretch/>
        </p:blipFill>
        <p:spPr>
          <a:xfrm>
            <a:off x="1007633" y="761175"/>
            <a:ext cx="10176734" cy="6075309"/>
          </a:xfrm>
          <a:prstGeom prst="rect">
            <a:avLst/>
          </a:prstGeom>
        </p:spPr>
      </p:pic>
      <p:sp>
        <p:nvSpPr>
          <p:cNvPr id="8" name="Seta para Baixo 7"/>
          <p:cNvSpPr/>
          <p:nvPr/>
        </p:nvSpPr>
        <p:spPr>
          <a:xfrm rot="18487774">
            <a:off x="2692257" y="1722108"/>
            <a:ext cx="1156138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00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2750" y="3342402"/>
            <a:ext cx="237697" cy="2690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15295" t="8357" r="16023" b="6964"/>
          <a:stretch/>
        </p:blipFill>
        <p:spPr>
          <a:xfrm>
            <a:off x="1748960" y="828538"/>
            <a:ext cx="8694080" cy="6029462"/>
          </a:xfrm>
          <a:prstGeom prst="rect">
            <a:avLst/>
          </a:prstGeom>
        </p:spPr>
      </p:pic>
      <p:sp>
        <p:nvSpPr>
          <p:cNvPr id="8" name="Seta para Baixo 7"/>
          <p:cNvSpPr/>
          <p:nvPr/>
        </p:nvSpPr>
        <p:spPr>
          <a:xfrm rot="16200000">
            <a:off x="315310" y="625113"/>
            <a:ext cx="1156138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365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13898" t="8121" r="14769" b="4894"/>
          <a:stretch/>
        </p:blipFill>
        <p:spPr>
          <a:xfrm>
            <a:off x="1628447" y="729146"/>
            <a:ext cx="8935105" cy="612885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463" y="1588905"/>
            <a:ext cx="205776" cy="232921"/>
          </a:xfrm>
          <a:prstGeom prst="rect">
            <a:avLst/>
          </a:prstGeom>
        </p:spPr>
      </p:pic>
      <p:sp>
        <p:nvSpPr>
          <p:cNvPr id="7" name="Seta para Baixo 6"/>
          <p:cNvSpPr/>
          <p:nvPr/>
        </p:nvSpPr>
        <p:spPr>
          <a:xfrm rot="16200000">
            <a:off x="369098" y="811986"/>
            <a:ext cx="1156138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0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2750" y="3342402"/>
            <a:ext cx="237697" cy="2690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14659" t="8117" r="15670" b="2910"/>
          <a:stretch/>
        </p:blipFill>
        <p:spPr>
          <a:xfrm>
            <a:off x="1864998" y="756743"/>
            <a:ext cx="8414119" cy="6044185"/>
          </a:xfrm>
          <a:prstGeom prst="rect">
            <a:avLst/>
          </a:prstGeom>
        </p:spPr>
      </p:pic>
      <p:sp>
        <p:nvSpPr>
          <p:cNvPr id="6" name="Seta para Baixo 5"/>
          <p:cNvSpPr/>
          <p:nvPr/>
        </p:nvSpPr>
        <p:spPr>
          <a:xfrm rot="18674017">
            <a:off x="694918" y="4915502"/>
            <a:ext cx="1156138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54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23" y="725213"/>
            <a:ext cx="11488753" cy="5936844"/>
          </a:xfrm>
          <a:prstGeom prst="rect">
            <a:avLst/>
          </a:prstGeom>
        </p:spPr>
      </p:pic>
      <p:sp>
        <p:nvSpPr>
          <p:cNvPr id="7" name="Seta para Baixo 6"/>
          <p:cNvSpPr/>
          <p:nvPr/>
        </p:nvSpPr>
        <p:spPr>
          <a:xfrm rot="18674017">
            <a:off x="234065" y="5347801"/>
            <a:ext cx="979977" cy="1066683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692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ELETRÔNICO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1" y="725212"/>
            <a:ext cx="11917438" cy="6132788"/>
          </a:xfrm>
          <a:prstGeom prst="rect">
            <a:avLst/>
          </a:prstGeom>
        </p:spPr>
      </p:pic>
      <p:sp>
        <p:nvSpPr>
          <p:cNvPr id="7" name="Seta para Baixo 6"/>
          <p:cNvSpPr/>
          <p:nvPr/>
        </p:nvSpPr>
        <p:spPr>
          <a:xfrm rot="18674017">
            <a:off x="2274160" y="4941043"/>
            <a:ext cx="1156138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60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ENDEREÇO DAS OUVIDORIAS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6073" r="6488" b="7804"/>
          <a:stretch/>
        </p:blipFill>
        <p:spPr>
          <a:xfrm>
            <a:off x="935421" y="725213"/>
            <a:ext cx="10321158" cy="6121504"/>
          </a:xfrm>
          <a:prstGeom prst="rect">
            <a:avLst/>
          </a:prstGeom>
        </p:spPr>
      </p:pic>
      <p:sp>
        <p:nvSpPr>
          <p:cNvPr id="6" name="Seta para Baixo 5"/>
          <p:cNvSpPr/>
          <p:nvPr/>
        </p:nvSpPr>
        <p:spPr>
          <a:xfrm rot="19322250">
            <a:off x="5641194" y="1577670"/>
            <a:ext cx="909612" cy="1441753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003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ENDEREÇO DAS OUVIDORIAS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4589" t="4833" r="14258" b="18537"/>
          <a:stretch/>
        </p:blipFill>
        <p:spPr>
          <a:xfrm>
            <a:off x="1107269" y="746233"/>
            <a:ext cx="9977461" cy="6044302"/>
          </a:xfrm>
          <a:prstGeom prst="rect">
            <a:avLst/>
          </a:prstGeom>
        </p:spPr>
      </p:pic>
      <p:sp>
        <p:nvSpPr>
          <p:cNvPr id="7" name="Seta para Baixo 6"/>
          <p:cNvSpPr/>
          <p:nvPr/>
        </p:nvSpPr>
        <p:spPr>
          <a:xfrm rot="18230333">
            <a:off x="1394610" y="3484033"/>
            <a:ext cx="1017822" cy="178675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Esquerda 8"/>
          <p:cNvSpPr/>
          <p:nvPr/>
        </p:nvSpPr>
        <p:spPr>
          <a:xfrm>
            <a:off x="4508938" y="5297603"/>
            <a:ext cx="346841" cy="308044"/>
          </a:xfrm>
          <a:prstGeom prst="lef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Esquerda 9"/>
          <p:cNvSpPr/>
          <p:nvPr/>
        </p:nvSpPr>
        <p:spPr>
          <a:xfrm>
            <a:off x="5544207" y="5761680"/>
            <a:ext cx="346841" cy="308044"/>
          </a:xfrm>
          <a:prstGeom prst="lef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a Esquerda 10"/>
          <p:cNvSpPr/>
          <p:nvPr/>
        </p:nvSpPr>
        <p:spPr>
          <a:xfrm>
            <a:off x="6222124" y="6229390"/>
            <a:ext cx="346841" cy="308044"/>
          </a:xfrm>
          <a:prstGeom prst="lef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550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INFORMAÇÕES INICIAIS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55027" y="725213"/>
            <a:ext cx="11881945" cy="786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Prestar esclarecimentos à população sobre o processo de elaboração do Projeto de Lei Orçamentária Anual do Distrito Federal para o exercício financeiro de 2020 – PLOA/2020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Breve apresentação do PLOA/2020</a:t>
            </a:r>
          </a:p>
          <a:p>
            <a:pPr marL="2286000" lvl="4" indent="-457200" algn="just">
              <a:buFont typeface="Wingdings" panose="05000000000000000000" pitchFamily="2" charset="2"/>
              <a:buChar char="§"/>
              <a:defRPr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Foco na demonstração dos pontos mais relevantes para o controle social</a:t>
            </a:r>
          </a:p>
          <a:p>
            <a:pPr marL="2286000" lvl="4" indent="-457200" algn="just">
              <a:buFont typeface="Wingdings" panose="05000000000000000000" pitchFamily="2" charset="2"/>
              <a:buChar char="§"/>
              <a:defRPr/>
            </a:pP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Importante ferramenta de poder da população</a:t>
            </a:r>
          </a:p>
          <a:p>
            <a:pPr marL="2286000" lvl="4" indent="-457200" algn="just">
              <a:buFont typeface="Wingdings" panose="05000000000000000000" pitchFamily="2" charset="2"/>
              <a:buChar char="§"/>
              <a:defRPr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Menos destaque para o aspecto conceitual</a:t>
            </a:r>
          </a:p>
          <a:p>
            <a:pPr marL="2286000" lvl="4" indent="-457200" algn="just">
              <a:buFont typeface="Wingdings" panose="05000000000000000000" pitchFamily="2" charset="2"/>
              <a:buChar char="§"/>
              <a:defRPr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Apresentação completa no sítio da SEFP (Legislação pertinente, Passo a Passo para cadastramento de demandas)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Abertura para participação (maior tempo para interação)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de formulários específicos para sugestões e dúvidas a respeito do processo orçamentário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12274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ENDEREÇO DAS OUVIDORIAS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3600" t="2440" r="15459" b="15787"/>
          <a:stretch/>
        </p:blipFill>
        <p:spPr>
          <a:xfrm>
            <a:off x="1403131" y="725213"/>
            <a:ext cx="9385737" cy="608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725213"/>
            <a:ext cx="12192000" cy="540757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AGRADECEMOS A PRESENÇA DE TODOS</a:t>
            </a:r>
          </a:p>
          <a:p>
            <a:pPr marL="0" indent="0" algn="ctr">
              <a:buNone/>
            </a:pPr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SECRETARIA DE FAZENDA, PLANEJAMENTO, ORÇAMENTO E GESTÃO – SEFP</a:t>
            </a:r>
          </a:p>
          <a:p>
            <a:pPr marL="0" indent="0" algn="ctr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SECRETARIA ADJUNTA DE ORÇAMENTO - SAORC</a:t>
            </a:r>
          </a:p>
          <a:p>
            <a:pPr marL="0" indent="0" algn="ctr">
              <a:buNone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SUBSECRETARIA DE ORÇAMENTO PÚBLICO - SUOP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COORDENAÇÃO GERAL DO PROCESSO ORÇAMENTÁRIO - COGER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  <a:defRPr/>
            </a:pP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Anexo do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Palácio do Buriti, 10º Andar</a:t>
            </a:r>
          </a:p>
          <a:p>
            <a:pPr marL="0" indent="0" algn="ctr">
              <a:buNone/>
              <a:defRPr/>
            </a:pP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pt-B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coger.suop@sefp.df.gov.br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6132787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529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CRONOGRAMA RESUMIDO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/>
          </p:nvPr>
        </p:nvGraphicFramePr>
        <p:xfrm>
          <a:off x="0" y="725213"/>
          <a:ext cx="12192000" cy="6132785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38471">
                  <a:extLst>
                    <a:ext uri="{9D8B030D-6E8A-4147-A177-3AD203B41FA5}">
                      <a16:colId xmlns:a16="http://schemas.microsoft.com/office/drawing/2014/main" val="315449579"/>
                    </a:ext>
                  </a:extLst>
                </a:gridCol>
                <a:gridCol w="979651">
                  <a:extLst>
                    <a:ext uri="{9D8B030D-6E8A-4147-A177-3AD203B41FA5}">
                      <a16:colId xmlns:a16="http://schemas.microsoft.com/office/drawing/2014/main" val="3451738169"/>
                    </a:ext>
                  </a:extLst>
                </a:gridCol>
                <a:gridCol w="891294">
                  <a:extLst>
                    <a:ext uri="{9D8B030D-6E8A-4147-A177-3AD203B41FA5}">
                      <a16:colId xmlns:a16="http://schemas.microsoft.com/office/drawing/2014/main" val="994990913"/>
                    </a:ext>
                  </a:extLst>
                </a:gridCol>
                <a:gridCol w="902295">
                  <a:extLst>
                    <a:ext uri="{9D8B030D-6E8A-4147-A177-3AD203B41FA5}">
                      <a16:colId xmlns:a16="http://schemas.microsoft.com/office/drawing/2014/main" val="3923659900"/>
                    </a:ext>
                  </a:extLst>
                </a:gridCol>
                <a:gridCol w="880289">
                  <a:extLst>
                    <a:ext uri="{9D8B030D-6E8A-4147-A177-3AD203B41FA5}">
                      <a16:colId xmlns:a16="http://schemas.microsoft.com/office/drawing/2014/main" val="3585279312"/>
                    </a:ext>
                  </a:extLst>
                </a:gridCol>
              </a:tblGrid>
              <a:tr h="3768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PROCEDIMENTOS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JUN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JUL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AGO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SET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113029279"/>
                  </a:ext>
                </a:extLst>
              </a:tr>
              <a:tr h="597715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Reunião técnica com todos os setoriais de Orçamento</a:t>
                      </a:r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</a:t>
                      </a:r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28075703"/>
                  </a:ext>
                </a:extLst>
              </a:tr>
              <a:tr h="70265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Validação ou contestação das receitas próprias das unidades orçamentárias cadastradas pela SUOP/SEFP no SIGGo</a:t>
                      </a:r>
                      <a:endParaRPr lang="pt-BR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      a       </a:t>
                      </a:r>
                      <a:r>
                        <a:rPr lang="pt-B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556013654"/>
                  </a:ext>
                </a:extLst>
              </a:tr>
              <a:tr h="702650">
                <a:tc>
                  <a:txBody>
                    <a:bodyPr/>
                    <a:lstStyle/>
                    <a:p>
                      <a:pPr algn="just"/>
                      <a:r>
                        <a:rPr lang="pt-B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Solicitação de subtítulos não disponibilizados pelo Órgão Central (Formulário</a:t>
                      </a:r>
                      <a:r>
                        <a:rPr lang="pt-B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 ser disponibilizado endereço eletrônico </a:t>
                      </a:r>
                      <a:r>
                        <a:rPr lang="pt-B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"/>
                        </a:rPr>
                        <a:t>www.seplag.df.gov.br/ploa-2020/</a:t>
                      </a:r>
                      <a:r>
                        <a:rPr lang="pt-B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)</a:t>
                      </a:r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r>
                        <a:rPr lang="pt-B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 31</a:t>
                      </a:r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4701609"/>
                  </a:ext>
                </a:extLst>
              </a:tr>
              <a:tr h="597715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Realização da Audiência Pública</a:t>
                      </a:r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901140763"/>
                  </a:ext>
                </a:extLst>
              </a:tr>
              <a:tr h="597715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Período de recebimento de demandas populares da Audiência Pública</a:t>
                      </a:r>
                      <a:endParaRPr lang="pt-B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a 18</a:t>
                      </a:r>
                      <a:endParaRPr lang="pt-BR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267697162"/>
                  </a:ext>
                </a:extLst>
              </a:tr>
              <a:tr h="597715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Lançamento das propostas pelas unidades orçamentárias</a:t>
                      </a:r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r>
                        <a:rPr lang="pt-B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 31</a:t>
                      </a:r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235076552"/>
                  </a:ext>
                </a:extLst>
              </a:tr>
              <a:tr h="659438">
                <a:tc>
                  <a:txBody>
                    <a:bodyPr/>
                    <a:lstStyle/>
                    <a:p>
                      <a:pPr algn="just"/>
                      <a:r>
                        <a:rPr lang="pt-B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Data-limite</a:t>
                      </a:r>
                      <a:r>
                        <a:rPr lang="pt-B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para 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solicitação de revisão do teto orçamentário (Conforme Portaria específica a ser publicada)</a:t>
                      </a:r>
                      <a:endParaRPr lang="pt-B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</a:t>
                      </a:r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149747329"/>
                  </a:ext>
                </a:extLst>
              </a:tr>
              <a:tr h="702650">
                <a:tc>
                  <a:txBody>
                    <a:bodyPr/>
                    <a:lstStyle/>
                    <a:p>
                      <a:pPr algn="just"/>
                      <a:r>
                        <a:rPr lang="pt-BR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Análise e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consolidação dos dados e informações referentes ao processo de elaboração do PLOA/2020</a:t>
                      </a:r>
                      <a:endParaRPr lang="pt-B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 a 31</a:t>
                      </a:r>
                      <a:endParaRPr lang="pt-BR" sz="18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pt-BR" sz="18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72497075"/>
                  </a:ext>
                </a:extLst>
              </a:tr>
              <a:tr h="597715">
                <a:tc>
                  <a:txBody>
                    <a:bodyPr/>
                    <a:lstStyle/>
                    <a:p>
                      <a:pPr algn="just"/>
                      <a:r>
                        <a:rPr lang="pt-B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Encaminhamento do PLOA/2020</a:t>
                      </a:r>
                      <a:r>
                        <a:rPr lang="pt-B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à CLDF</a:t>
                      </a:r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pt-B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726518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68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 ORÇAMENTÁRIO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10055" y="2495072"/>
            <a:ext cx="11881945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PPA – Plano Plurianual</a:t>
            </a: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Trata das ações que o Distrito Federal irá realizar durante o período de 4 anos. É a peça macro do planejamento </a:t>
            </a: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público. </a:t>
            </a: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SUPLAN/SEFP)</a:t>
            </a:r>
            <a:endParaRPr lang="pt-B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LDO – Lei de Diretrizes Orçamentárias</a:t>
            </a: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Elaborada anualmente. Estabelece os parâmetros para o orçamento a ser elaborado e </a:t>
            </a: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executado. </a:t>
            </a: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 PPA e LOA. (</a:t>
            </a: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COGER/SUOP/SEFP)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7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 </a:t>
            </a:r>
            <a:r>
              <a:rPr lang="pt-BR" sz="27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Lei Orçamentária Anual: </a:t>
            </a:r>
            <a:r>
              <a:rPr lang="pt-BR" sz="27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Elaborada anualmente. Define a programação orçamentária para o exercício, respeitando as ações estabelecidas no PPA e os parâmetros definidos na LDO. (</a:t>
            </a:r>
            <a:r>
              <a:rPr lang="pt-BR" sz="27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COGER/SUOP/SEFP)</a:t>
            </a:r>
            <a:endParaRPr lang="pt-BR" sz="27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pt-BR" sz="27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Todos esses instrumentos possuem audiência pública específica.</a:t>
            </a:r>
          </a:p>
        </p:txBody>
      </p:sp>
      <p:grpSp>
        <p:nvGrpSpPr>
          <p:cNvPr id="5" name="Grupo 6"/>
          <p:cNvGrpSpPr/>
          <p:nvPr/>
        </p:nvGrpSpPr>
        <p:grpSpPr>
          <a:xfrm>
            <a:off x="252248" y="954696"/>
            <a:ext cx="11719035" cy="1441656"/>
            <a:chOff x="782829" y="1586271"/>
            <a:chExt cx="7630081" cy="1098922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7" name="AutoShape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 rot="16200000">
              <a:off x="1648249" y="720851"/>
              <a:ext cx="1098921" cy="2829761"/>
            </a:xfrm>
            <a:prstGeom prst="can">
              <a:avLst>
                <a:gd name="adj" fmla="val 10222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vert="eaVert" lIns="73255" tIns="72000" rIns="73255" bIns="0" anchor="ctr" anchorCtr="1"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ln/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Planejamento Orçamentário</a:t>
              </a:r>
            </a:p>
          </p:txBody>
        </p:sp>
        <p:grpSp>
          <p:nvGrpSpPr>
            <p:cNvPr id="8" name="Grupo 8"/>
            <p:cNvGrpSpPr/>
            <p:nvPr/>
          </p:nvGrpSpPr>
          <p:grpSpPr>
            <a:xfrm>
              <a:off x="3635376" y="1700043"/>
              <a:ext cx="4777534" cy="985150"/>
              <a:chOff x="3635376" y="1700043"/>
              <a:chExt cx="4777534" cy="985150"/>
            </a:xfrm>
            <a:grpFill/>
          </p:grpSpPr>
          <p:sp>
            <p:nvSpPr>
              <p:cNvPr id="9" name="Rectangle 3"/>
              <p:cNvSpPr>
                <a:spLocks noChangeArrowheads="1"/>
              </p:cNvSpPr>
              <p:nvPr/>
            </p:nvSpPr>
            <p:spPr bwMode="auto">
              <a:xfrm>
                <a:off x="5392099" y="1916832"/>
                <a:ext cx="1430338" cy="76836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</a:pPr>
                <a:r>
                  <a:rPr lang="pt-BR" sz="2800" b="1" dirty="0">
                    <a:ln/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LDO</a:t>
                </a:r>
              </a:p>
            </p:txBody>
          </p:sp>
          <p:sp>
            <p:nvSpPr>
              <p:cNvPr id="10" name="Rectangle 4"/>
              <p:cNvSpPr>
                <a:spLocks noChangeArrowheads="1"/>
              </p:cNvSpPr>
              <p:nvPr/>
            </p:nvSpPr>
            <p:spPr bwMode="auto">
              <a:xfrm>
                <a:off x="6982572" y="1916832"/>
                <a:ext cx="1430338" cy="768361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</a:pPr>
                <a:r>
                  <a:rPr lang="pt-BR" sz="2800" b="1" dirty="0">
                    <a:ln/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LOA</a:t>
                </a:r>
              </a:p>
            </p:txBody>
          </p:sp>
          <p:grpSp>
            <p:nvGrpSpPr>
              <p:cNvPr id="11" name="Grupo 11"/>
              <p:cNvGrpSpPr/>
              <p:nvPr/>
            </p:nvGrpSpPr>
            <p:grpSpPr>
              <a:xfrm>
                <a:off x="3635376" y="1700043"/>
                <a:ext cx="4062366" cy="220547"/>
                <a:chOff x="3635376" y="1700043"/>
                <a:chExt cx="4062366" cy="220547"/>
              </a:xfrm>
              <a:grpFill/>
            </p:grpSpPr>
            <p:sp>
              <p:nvSpPr>
                <p:cNvPr id="13" name="Line 6"/>
                <p:cNvSpPr>
                  <a:spLocks noChangeShapeType="1"/>
                </p:cNvSpPr>
                <p:nvPr/>
              </p:nvSpPr>
              <p:spPr bwMode="auto">
                <a:xfrm>
                  <a:off x="4550971" y="1700808"/>
                  <a:ext cx="1" cy="215260"/>
                </a:xfrm>
                <a:prstGeom prst="line">
                  <a:avLst/>
                </a:prstGeom>
                <a:grp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 w="101600" prst="riblet"/>
                </a:sp3d>
              </p:spPr>
              <p:txBody>
                <a:bodyPr wrap="none" anchor="ctr"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b="1" dirty="0">
                    <a:ln/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4" name="Line 9"/>
                <p:cNvSpPr>
                  <a:spLocks noChangeShapeType="1"/>
                </p:cNvSpPr>
                <p:nvPr/>
              </p:nvSpPr>
              <p:spPr bwMode="auto">
                <a:xfrm flipV="1">
                  <a:off x="3635376" y="1700043"/>
                  <a:ext cx="4062366" cy="741"/>
                </a:xfrm>
                <a:prstGeom prst="line">
                  <a:avLst/>
                </a:prstGeom>
                <a:grp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>
                  <a:bevelT w="101600" prst="riblet"/>
                </a:sp3d>
              </p:spPr>
              <p:txBody>
                <a:bodyPr anchor="ctr"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b="1" dirty="0">
                    <a:ln/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5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6107268" y="1705330"/>
                  <a:ext cx="0" cy="215260"/>
                </a:xfrm>
                <a:prstGeom prst="line">
                  <a:avLst/>
                </a:prstGeom>
                <a:grp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 w="101600" prst="riblet"/>
                </a:sp3d>
              </p:spPr>
              <p:txBody>
                <a:bodyPr wrap="none" anchor="ctr"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b="1" dirty="0">
                    <a:ln/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6" name="Line 6"/>
                <p:cNvSpPr>
                  <a:spLocks noChangeShapeType="1"/>
                </p:cNvSpPr>
                <p:nvPr/>
              </p:nvSpPr>
              <p:spPr bwMode="auto">
                <a:xfrm>
                  <a:off x="7697741" y="1700808"/>
                  <a:ext cx="1" cy="215260"/>
                </a:xfrm>
                <a:prstGeom prst="line">
                  <a:avLst/>
                </a:prstGeom>
                <a:grp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 w="101600" prst="riblet"/>
                </a:sp3d>
              </p:spPr>
              <p:txBody>
                <a:bodyPr wrap="none" anchor="ctr"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b="1" dirty="0">
                    <a:ln/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</a:endParaRPr>
                </a:p>
              </p:txBody>
            </p:sp>
          </p:grpSp>
          <p:sp>
            <p:nvSpPr>
              <p:cNvPr id="12" name="Rectangle 3"/>
              <p:cNvSpPr>
                <a:spLocks noChangeArrowheads="1"/>
              </p:cNvSpPr>
              <p:nvPr/>
            </p:nvSpPr>
            <p:spPr bwMode="auto">
              <a:xfrm>
                <a:off x="3801626" y="1916832"/>
                <a:ext cx="1430338" cy="76836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sz="2800" b="1" dirty="0">
                    <a:ln/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PPA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338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 ORÇAMENTÁRIO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" name="Group 4"/>
          <p:cNvGrpSpPr>
            <a:grpSpLocks noGrp="1" noChangeAspect="1"/>
          </p:cNvGrpSpPr>
          <p:nvPr/>
        </p:nvGrpSpPr>
        <p:grpSpPr bwMode="auto">
          <a:xfrm>
            <a:off x="1694606" y="1552571"/>
            <a:ext cx="8793875" cy="4551438"/>
            <a:chOff x="2453" y="7928"/>
            <a:chExt cx="6907" cy="3763"/>
          </a:xfrm>
          <a:gradFill flip="none" rotWithShape="1">
            <a:gsLst>
              <a:gs pos="50000">
                <a:srgbClr val="F8DB08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0" name="AutoShape 9"/>
            <p:cNvSpPr>
              <a:spLocks noChangeArrowheads="1"/>
            </p:cNvSpPr>
            <p:nvPr/>
          </p:nvSpPr>
          <p:spPr bwMode="auto">
            <a:xfrm>
              <a:off x="3235" y="10718"/>
              <a:ext cx="2495" cy="973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75000"/>
              </a:schemeClr>
            </a:solidFill>
            <a:ln>
              <a:noFill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800" b="1" dirty="0">
                  <a:ln/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Acompanhamento</a:t>
              </a:r>
            </a:p>
          </p:txBody>
        </p:sp>
        <p:sp>
          <p:nvSpPr>
            <p:cNvPr id="21" name="AutoShape 10"/>
            <p:cNvSpPr>
              <a:spLocks noChangeArrowheads="1"/>
            </p:cNvSpPr>
            <p:nvPr/>
          </p:nvSpPr>
          <p:spPr bwMode="auto">
            <a:xfrm>
              <a:off x="6278" y="10726"/>
              <a:ext cx="2516" cy="937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75000"/>
              </a:schemeClr>
            </a:solidFill>
            <a:ln>
              <a:noFill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pt-BR" sz="2800" b="1" dirty="0">
                  <a:ln/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Execução Orçamentária</a:t>
              </a:r>
            </a:p>
          </p:txBody>
        </p:sp>
        <p:sp>
          <p:nvSpPr>
            <p:cNvPr id="22" name="AutoShape 11"/>
            <p:cNvSpPr>
              <a:spLocks noChangeArrowheads="1"/>
            </p:cNvSpPr>
            <p:nvPr/>
          </p:nvSpPr>
          <p:spPr bwMode="auto">
            <a:xfrm>
              <a:off x="7553" y="9491"/>
              <a:ext cx="1807" cy="100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75000"/>
              </a:schemeClr>
            </a:solidFill>
            <a:ln>
              <a:noFill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pt-BR" sz="2800" b="1" dirty="0">
                  <a:ln/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LOA</a:t>
              </a:r>
            </a:p>
          </p:txBody>
        </p:sp>
        <p:sp>
          <p:nvSpPr>
            <p:cNvPr id="23" name="AutoShape 12"/>
            <p:cNvSpPr>
              <a:spLocks noChangeArrowheads="1"/>
            </p:cNvSpPr>
            <p:nvPr/>
          </p:nvSpPr>
          <p:spPr bwMode="auto">
            <a:xfrm>
              <a:off x="7093" y="8166"/>
              <a:ext cx="1984" cy="1009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75000"/>
              </a:schemeClr>
            </a:solidFill>
            <a:ln>
              <a:noFill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pt-BR" sz="2800" b="1" dirty="0">
                  <a:ln/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LDO</a:t>
              </a:r>
            </a:p>
          </p:txBody>
        </p:sp>
        <p:sp>
          <p:nvSpPr>
            <p:cNvPr id="24" name="AutoShape 13"/>
            <p:cNvSpPr>
              <a:spLocks noChangeArrowheads="1"/>
            </p:cNvSpPr>
            <p:nvPr/>
          </p:nvSpPr>
          <p:spPr bwMode="auto">
            <a:xfrm>
              <a:off x="5237" y="7928"/>
              <a:ext cx="1521" cy="876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75000"/>
              </a:schemeClr>
            </a:solidFill>
            <a:ln>
              <a:noFill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800" b="1" dirty="0">
                  <a:ln/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PPA</a:t>
              </a:r>
            </a:p>
          </p:txBody>
        </p:sp>
        <p:sp>
          <p:nvSpPr>
            <p:cNvPr id="25" name="AutoShape 14"/>
            <p:cNvSpPr>
              <a:spLocks noChangeArrowheads="1"/>
            </p:cNvSpPr>
            <p:nvPr/>
          </p:nvSpPr>
          <p:spPr bwMode="auto">
            <a:xfrm>
              <a:off x="2693" y="8166"/>
              <a:ext cx="2086" cy="997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75000"/>
              </a:schemeClr>
            </a:solidFill>
            <a:ln>
              <a:noFill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800" b="1" dirty="0" smtClean="0">
                  <a:ln/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Controle</a:t>
              </a:r>
              <a:endParaRPr lang="pt-BR" sz="2800" b="1" dirty="0">
                <a:ln/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AutoShape 15"/>
            <p:cNvSpPr>
              <a:spLocks noChangeArrowheads="1"/>
            </p:cNvSpPr>
            <p:nvPr/>
          </p:nvSpPr>
          <p:spPr bwMode="auto">
            <a:xfrm>
              <a:off x="2453" y="9419"/>
              <a:ext cx="2013" cy="1069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75000"/>
              </a:schemeClr>
            </a:solidFill>
            <a:ln>
              <a:noFill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800" b="1" dirty="0">
                  <a:ln/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Avaliação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 rot="16200000">
              <a:off x="5380" y="8615"/>
              <a:ext cx="1286" cy="248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4 w 21600"/>
                <a:gd name="T19" fmla="*/ 3164 h 21600"/>
                <a:gd name="T20" fmla="*/ 18436 w 21600"/>
                <a:gd name="T21" fmla="*/ 18436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8747" y="10876"/>
                  </a:moveTo>
                  <a:cubicBezTo>
                    <a:pt x="18747" y="10851"/>
                    <a:pt x="18748" y="10825"/>
                    <a:pt x="18748" y="10800"/>
                  </a:cubicBezTo>
                  <a:cubicBezTo>
                    <a:pt x="18748" y="6410"/>
                    <a:pt x="15189" y="2852"/>
                    <a:pt x="10800" y="2852"/>
                  </a:cubicBezTo>
                  <a:cubicBezTo>
                    <a:pt x="6410" y="2852"/>
                    <a:pt x="2852" y="6410"/>
                    <a:pt x="2852" y="10800"/>
                  </a:cubicBezTo>
                  <a:cubicBezTo>
                    <a:pt x="2852" y="15189"/>
                    <a:pt x="6410" y="18748"/>
                    <a:pt x="10800" y="18748"/>
                  </a:cubicBezTo>
                  <a:cubicBezTo>
                    <a:pt x="11926" y="18748"/>
                    <a:pt x="13040" y="18508"/>
                    <a:pt x="14067" y="18045"/>
                  </a:cubicBezTo>
                  <a:lnTo>
                    <a:pt x="15240" y="20644"/>
                  </a:lnTo>
                  <a:cubicBezTo>
                    <a:pt x="13844" y="21274"/>
                    <a:pt x="12331" y="21599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34"/>
                    <a:pt x="21599" y="10869"/>
                    <a:pt x="21599" y="10904"/>
                  </a:cubicBezTo>
                  <a:lnTo>
                    <a:pt x="24299" y="10930"/>
                  </a:lnTo>
                  <a:lnTo>
                    <a:pt x="20133" y="15016"/>
                  </a:lnTo>
                  <a:lnTo>
                    <a:pt x="16047" y="10850"/>
                  </a:lnTo>
                  <a:lnTo>
                    <a:pt x="18747" y="10876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46581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CONTROLE E ACOMPANHAMENTO SOCIAL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8" name="Grupo 27"/>
          <p:cNvGrpSpPr/>
          <p:nvPr/>
        </p:nvGrpSpPr>
        <p:grpSpPr>
          <a:xfrm>
            <a:off x="1980042" y="2118590"/>
            <a:ext cx="7832517" cy="1644993"/>
            <a:chOff x="756171" y="4952358"/>
            <a:chExt cx="7832517" cy="1644993"/>
          </a:xfr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</p:grpSpPr>
        <p:sp>
          <p:nvSpPr>
            <p:cNvPr id="19" name="AutoShape 8"/>
            <p:cNvSpPr>
              <a:spLocks noChangeArrowheads="1"/>
            </p:cNvSpPr>
            <p:nvPr/>
          </p:nvSpPr>
          <p:spPr bwMode="auto">
            <a:xfrm rot="-5400000">
              <a:off x="1475954" y="4437408"/>
              <a:ext cx="1440160" cy="2879725"/>
            </a:xfrm>
            <a:prstGeom prst="can">
              <a:avLst>
                <a:gd name="adj" fmla="val 1549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 algn="ctr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chemeClr val="accent6">
                      <a:lumMod val="50000"/>
                    </a:schemeClr>
                  </a:solidFill>
                </a:rPr>
                <a:t>Participação Popular</a:t>
              </a:r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>
              <a:off x="3585271" y="5179096"/>
              <a:ext cx="2804203" cy="4"/>
            </a:xfrm>
            <a:prstGeom prst="line">
              <a:avLst/>
            </a:prstGeom>
            <a:grpFill/>
            <a:ln w="38100">
              <a:solidFill>
                <a:schemeClr val="tx1">
                  <a:lumMod val="75000"/>
                </a:schemeClr>
              </a:solidFill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eaLnBrk="0" hangingPunct="0">
                <a:buClr>
                  <a:schemeClr val="tx2"/>
                </a:buClr>
                <a:buSzPct val="70000"/>
                <a:buFont typeface="Wingdings" pitchFamily="2" charset="2"/>
                <a:buChar char="l"/>
                <a:defRPr/>
              </a:pPr>
              <a:endParaRPr lang="pt-BR" dirty="0">
                <a:latin typeface="Arial" pitchFamily="34" charset="0"/>
              </a:endParaRPr>
            </a:p>
          </p:txBody>
        </p:sp>
        <p:sp>
          <p:nvSpPr>
            <p:cNvPr id="29" name="Rectangle 3"/>
            <p:cNvSpPr>
              <a:spLocks noChangeArrowheads="1"/>
            </p:cNvSpPr>
            <p:nvPr/>
          </p:nvSpPr>
          <p:spPr bwMode="auto">
            <a:xfrm>
              <a:off x="4159563" y="4952358"/>
              <a:ext cx="4429125" cy="347663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chemeClr val="accent6">
                      <a:lumMod val="50000"/>
                    </a:schemeClr>
                  </a:solidFill>
                </a:rPr>
                <a:t>Audiência Pública </a:t>
              </a:r>
            </a:p>
          </p:txBody>
        </p:sp>
        <p:sp>
          <p:nvSpPr>
            <p:cNvPr id="30" name="Rectangle 3"/>
            <p:cNvSpPr>
              <a:spLocks noChangeArrowheads="1"/>
            </p:cNvSpPr>
            <p:nvPr/>
          </p:nvSpPr>
          <p:spPr bwMode="auto">
            <a:xfrm>
              <a:off x="4159562" y="5545963"/>
              <a:ext cx="4429125" cy="368962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600" b="1" dirty="0">
                <a:solidFill>
                  <a:schemeClr val="accent6">
                    <a:lumMod val="50000"/>
                  </a:schemeClr>
                </a:solidFill>
              </a:endParaRP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800" b="1" dirty="0">
                <a:solidFill>
                  <a:schemeClr val="accent6">
                    <a:lumMod val="50000"/>
                  </a:schemeClr>
                </a:solidFill>
              </a:endParaRP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chemeClr val="accent6">
                      <a:lumMod val="50000"/>
                    </a:schemeClr>
                  </a:solidFill>
                </a:rPr>
                <a:t>Portal da Transparência</a:t>
              </a: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32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5383432" y="4183845"/>
            <a:ext cx="4429125" cy="36896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6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</a:rPr>
              <a:t>Siga Brasília</a:t>
            </a: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5383433" y="3448020"/>
            <a:ext cx="4429125" cy="36896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6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</a:rPr>
              <a:t>Site da SEFP</a:t>
            </a: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Rectangle 3"/>
          <p:cNvSpPr>
            <a:spLocks noChangeArrowheads="1"/>
          </p:cNvSpPr>
          <p:nvPr/>
        </p:nvSpPr>
        <p:spPr bwMode="auto">
          <a:xfrm>
            <a:off x="5383431" y="4919670"/>
            <a:ext cx="4429125" cy="36896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6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</a:rPr>
              <a:t>Ouvidoria</a:t>
            </a: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87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r="565" b="1573"/>
          <a:stretch/>
        </p:blipFill>
        <p:spPr>
          <a:xfrm>
            <a:off x="691392" y="798787"/>
            <a:ext cx="10809215" cy="601856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0"/>
            <a:ext cx="12192000" cy="72521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www.transparencia.df.gov.br</a:t>
            </a:r>
          </a:p>
        </p:txBody>
      </p:sp>
    </p:spTree>
    <p:extLst>
      <p:ext uri="{BB962C8B-B14F-4D97-AF65-F5344CB8AC3E}">
        <p14:creationId xmlns:p14="http://schemas.microsoft.com/office/powerpoint/2010/main" val="130895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3638</TotalTime>
  <Words>786</Words>
  <Application>Microsoft Office PowerPoint</Application>
  <PresentationFormat>Widescreen</PresentationFormat>
  <Paragraphs>194</Paragraphs>
  <Slides>41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Wilson de Pinho Martins</dc:creator>
  <cp:lastModifiedBy>Thiago José Rodrigues de Queiroz</cp:lastModifiedBy>
  <cp:revision>480</cp:revision>
  <dcterms:created xsi:type="dcterms:W3CDTF">2018-06-08T14:40:34Z</dcterms:created>
  <dcterms:modified xsi:type="dcterms:W3CDTF">2019-07-02T14:46:02Z</dcterms:modified>
</cp:coreProperties>
</file>