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44" r:id="rId2"/>
  </p:sldMasterIdLst>
  <p:notesMasterIdLst>
    <p:notesMasterId r:id="rId35"/>
  </p:notesMasterIdLst>
  <p:handoutMasterIdLst>
    <p:handoutMasterId r:id="rId36"/>
  </p:handoutMasterIdLst>
  <p:sldIdLst>
    <p:sldId id="256" r:id="rId3"/>
    <p:sldId id="525" r:id="rId4"/>
    <p:sldId id="487" r:id="rId5"/>
    <p:sldId id="533" r:id="rId6"/>
    <p:sldId id="535" r:id="rId7"/>
    <p:sldId id="460" r:id="rId8"/>
    <p:sldId id="589" r:id="rId9"/>
    <p:sldId id="591" r:id="rId10"/>
    <p:sldId id="593" r:id="rId11"/>
    <p:sldId id="594" r:id="rId12"/>
    <p:sldId id="604" r:id="rId13"/>
    <p:sldId id="605" r:id="rId14"/>
    <p:sldId id="600" r:id="rId15"/>
    <p:sldId id="601" r:id="rId16"/>
    <p:sldId id="602" r:id="rId17"/>
    <p:sldId id="590" r:id="rId18"/>
    <p:sldId id="547" r:id="rId19"/>
    <p:sldId id="564" r:id="rId20"/>
    <p:sldId id="607" r:id="rId21"/>
    <p:sldId id="570" r:id="rId22"/>
    <p:sldId id="569" r:id="rId23"/>
    <p:sldId id="571" r:id="rId24"/>
    <p:sldId id="573" r:id="rId25"/>
    <p:sldId id="574" r:id="rId26"/>
    <p:sldId id="575" r:id="rId27"/>
    <p:sldId id="576" r:id="rId28"/>
    <p:sldId id="578" r:id="rId29"/>
    <p:sldId id="579" r:id="rId30"/>
    <p:sldId id="580" r:id="rId31"/>
    <p:sldId id="609" r:id="rId32"/>
    <p:sldId id="586" r:id="rId33"/>
    <p:sldId id="603" r:id="rId34"/>
  </p:sldIdLst>
  <p:sldSz cx="9144000" cy="6858000" type="screen4x3"/>
  <p:notesSz cx="6799263" cy="98758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3366"/>
    <a:srgbClr val="990033"/>
    <a:srgbClr val="0000FF"/>
    <a:srgbClr val="FFCC66"/>
    <a:srgbClr val="996600"/>
    <a:srgbClr val="FF3300"/>
    <a:srgbClr val="663300"/>
    <a:srgbClr val="E63232"/>
    <a:srgbClr val="E8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8" autoAdjust="0"/>
    <p:restoredTop sz="97849" autoAdjust="0"/>
  </p:normalViewPr>
  <p:slideViewPr>
    <p:cSldViewPr>
      <p:cViewPr>
        <p:scale>
          <a:sx n="60" d="100"/>
          <a:sy n="60" d="100"/>
        </p:scale>
        <p:origin x="-178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22" y="-126"/>
      </p:cViewPr>
      <p:guideLst>
        <p:guide orient="horz" pos="3111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3792"/>
          </a:xfrm>
          <a:prstGeom prst="rect">
            <a:avLst/>
          </a:prstGeom>
        </p:spPr>
        <p:txBody>
          <a:bodyPr vert="horz" lIns="92828" tIns="46413" rIns="92828" bIns="4641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3792"/>
          </a:xfrm>
          <a:prstGeom prst="rect">
            <a:avLst/>
          </a:prstGeom>
        </p:spPr>
        <p:txBody>
          <a:bodyPr vert="horz" lIns="92828" tIns="46413" rIns="92828" bIns="46413" rtlCol="0"/>
          <a:lstStyle>
            <a:lvl1pPr algn="r">
              <a:defRPr sz="1200"/>
            </a:lvl1pPr>
          </a:lstStyle>
          <a:p>
            <a:fld id="{E9234F34-4717-426F-83B2-926825B3ED38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380332"/>
            <a:ext cx="2946347" cy="493792"/>
          </a:xfrm>
          <a:prstGeom prst="rect">
            <a:avLst/>
          </a:prstGeom>
        </p:spPr>
        <p:txBody>
          <a:bodyPr vert="horz" lIns="92828" tIns="46413" rIns="92828" bIns="4641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1343" y="9380332"/>
            <a:ext cx="2946347" cy="493792"/>
          </a:xfrm>
          <a:prstGeom prst="rect">
            <a:avLst/>
          </a:prstGeom>
        </p:spPr>
        <p:txBody>
          <a:bodyPr vert="horz" lIns="92828" tIns="46413" rIns="92828" bIns="46413" rtlCol="0" anchor="b"/>
          <a:lstStyle>
            <a:lvl1pPr algn="r">
              <a:defRPr sz="1200"/>
            </a:lvl1pPr>
          </a:lstStyle>
          <a:p>
            <a:fld id="{70C9FAA1-7EB9-47A4-8743-3B6BA419A6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8974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3792"/>
          </a:xfrm>
          <a:prstGeom prst="rect">
            <a:avLst/>
          </a:prstGeom>
        </p:spPr>
        <p:txBody>
          <a:bodyPr vert="horz" lIns="92828" tIns="46413" rIns="92828" bIns="4641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3792"/>
          </a:xfrm>
          <a:prstGeom prst="rect">
            <a:avLst/>
          </a:prstGeom>
        </p:spPr>
        <p:txBody>
          <a:bodyPr vert="horz" lIns="92828" tIns="46413" rIns="92828" bIns="46413" rtlCol="0"/>
          <a:lstStyle>
            <a:lvl1pPr algn="r">
              <a:defRPr sz="1200"/>
            </a:lvl1pPr>
          </a:lstStyle>
          <a:p>
            <a:fld id="{6645FC42-3839-40EF-AA3C-1FCC9338E999}" type="datetimeFigureOut">
              <a:rPr lang="pt-BR" smtClean="0"/>
              <a:pPr/>
              <a:t>19/11/2013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8713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8" tIns="46413" rIns="92828" bIns="4641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7" y="4691023"/>
            <a:ext cx="5439410" cy="4444127"/>
          </a:xfrm>
          <a:prstGeom prst="rect">
            <a:avLst/>
          </a:prstGeom>
        </p:spPr>
        <p:txBody>
          <a:bodyPr vert="horz" lIns="92828" tIns="46413" rIns="92828" bIns="46413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380332"/>
            <a:ext cx="2946347" cy="493792"/>
          </a:xfrm>
          <a:prstGeom prst="rect">
            <a:avLst/>
          </a:prstGeom>
        </p:spPr>
        <p:txBody>
          <a:bodyPr vert="horz" lIns="92828" tIns="46413" rIns="92828" bIns="4641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1343" y="9380332"/>
            <a:ext cx="2946347" cy="493792"/>
          </a:xfrm>
          <a:prstGeom prst="rect">
            <a:avLst/>
          </a:prstGeom>
        </p:spPr>
        <p:txBody>
          <a:bodyPr vert="horz" lIns="92828" tIns="46413" rIns="92828" bIns="46413" rtlCol="0" anchor="b"/>
          <a:lstStyle>
            <a:lvl1pPr algn="r">
              <a:defRPr sz="1200"/>
            </a:lvl1pPr>
          </a:lstStyle>
          <a:p>
            <a:fld id="{B57697BD-94D6-43A9-A0D1-CA998440FB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212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690" y="2130428"/>
            <a:ext cx="777262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380" y="3886200"/>
            <a:ext cx="640124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3944" y="273050"/>
            <a:ext cx="2054140" cy="584993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128" y="273050"/>
            <a:ext cx="6026161" cy="584993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033B834-E26F-4AE8-A80A-5567A0DFDBB2}" type="datetime1">
              <a:rPr lang="pt-BR" smtClean="0"/>
              <a:t>19/11/2013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EF2C8E7-2E74-4A33-B56F-F2D34F761F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D948-2455-44C7-A07D-59A8138B8BF8}" type="datetime1">
              <a:rPr lang="pt-BR" smtClean="0"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785786" y="6036910"/>
            <a:ext cx="7929618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Berlin Sans FB" pitchFamily="34" charset="0"/>
              </a:rPr>
              <a:t>Secretaria de Estado de Planejamento e Orçamento </a:t>
            </a:r>
          </a:p>
          <a:p>
            <a:r>
              <a:rPr lang="pt-BR" sz="1600" dirty="0" smtClean="0">
                <a:latin typeface="Berlin Sans FB" pitchFamily="34" charset="0"/>
              </a:rPr>
              <a:t>Subsecretaria de Planejamento Governamental</a:t>
            </a:r>
          </a:p>
          <a:p>
            <a:pPr algn="r"/>
            <a:endParaRPr lang="pt-BR" dirty="0">
              <a:latin typeface="Berlin Sans FB" pitchFamily="34" charset="0"/>
            </a:endParaRPr>
          </a:p>
        </p:txBody>
      </p:sp>
      <p:pic>
        <p:nvPicPr>
          <p:cNvPr id="8" name="Imagem 7" descr="U:\SEPLAN\gdf.gif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179786"/>
            <a:ext cx="107157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onector reto 8"/>
          <p:cNvCxnSpPr/>
          <p:nvPr userDrawn="1"/>
        </p:nvCxnSpPr>
        <p:spPr>
          <a:xfrm>
            <a:off x="642910" y="6036910"/>
            <a:ext cx="8072494" cy="3529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2F2DA-E852-4671-A6C8-7147C0D7877E}" type="datetime1">
              <a:rPr lang="pt-BR" smtClean="0"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C8E7-2E74-4A33-B56F-F2D34F761F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BC90-D984-4FD2-ACE7-9500BBF2A3EA}" type="datetime1">
              <a:rPr lang="pt-BR" smtClean="0"/>
              <a:t>19/11/2013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C8E7-2E74-4A33-B56F-F2D34F761F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8B81A9-D1BE-40A9-B5AF-3D7A285E0A31}" type="datetime1">
              <a:rPr lang="pt-BR" smtClean="0"/>
              <a:t>19/11/2013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EF2C8E7-2E74-4A33-B56F-F2D34F761F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F5B332C-EE7E-4C12-A2D1-157CD0B73A9F}" type="datetime1">
              <a:rPr lang="pt-BR" smtClean="0"/>
              <a:t>19/11/2013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EF2C8E7-2E74-4A33-B56F-F2D34F761F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CAF0-7875-472E-931B-E5B157F6F7A2}" type="datetime1">
              <a:rPr lang="pt-BR" smtClean="0"/>
              <a:t>19/11/2013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C8E7-2E74-4A33-B56F-F2D34F761F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BB42-23DE-4706-9F99-47616C36A91D}" type="datetime1">
              <a:rPr lang="pt-BR" smtClean="0"/>
              <a:t>19/11/2013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C8E7-2E74-4A33-B56F-F2D34F761F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BAE88-1753-405A-AAAA-39A5FBE975E0}" type="datetime1">
              <a:rPr lang="pt-BR" smtClean="0"/>
              <a:t>19/11/2013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C8E7-2E74-4A33-B56F-F2D34F761F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D74C-C5F8-40F1-AAC3-479054A525AF}" type="datetime1">
              <a:rPr lang="pt-BR" smtClean="0"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C8E7-2E74-4A33-B56F-F2D34F761F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7CA65-5451-4B92-88E0-6ADB890D8EDA}" type="datetime1">
              <a:rPr lang="pt-BR" smtClean="0"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2C8E7-2E74-4A33-B56F-F2D34F761F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21" y="4406903"/>
            <a:ext cx="777261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21" y="2906713"/>
            <a:ext cx="777261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127" y="1604963"/>
            <a:ext cx="4039418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37201" y="1604963"/>
            <a:ext cx="4040883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27" y="274638"/>
            <a:ext cx="822974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128" y="1535113"/>
            <a:ext cx="404088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128" y="2174875"/>
            <a:ext cx="404088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4526" y="1535113"/>
            <a:ext cx="404234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4526" y="2174875"/>
            <a:ext cx="404234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28" y="273050"/>
            <a:ext cx="30079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4965" y="273053"/>
            <a:ext cx="511190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128" y="1435103"/>
            <a:ext cx="300795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1880" y="4800600"/>
            <a:ext cx="548698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1880" y="612775"/>
            <a:ext cx="548698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1880" y="5367338"/>
            <a:ext cx="548698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2534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 flipV="1">
            <a:off x="0" y="6284914"/>
            <a:ext cx="9142534" cy="39687"/>
          </a:xfrm>
          <a:prstGeom prst="rect">
            <a:avLst/>
          </a:prstGeom>
          <a:gradFill rotWithShape="0">
            <a:gsLst>
              <a:gs pos="0">
                <a:srgbClr val="FF0000">
                  <a:gamma/>
                  <a:shade val="85882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85882"/>
                  <a:invGamma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127" y="273050"/>
            <a:ext cx="8220956" cy="1136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127" y="1604963"/>
            <a:ext cx="8220956" cy="4518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2º Nível da estrutura de tópicos</a:t>
            </a:r>
          </a:p>
          <a:p>
            <a:pPr lvl="2"/>
            <a:r>
              <a:rPr lang="en-GB" smtClean="0"/>
              <a:t>3º Nível da estrutura de tópicos</a:t>
            </a:r>
          </a:p>
          <a:p>
            <a:pPr lvl="3"/>
            <a:r>
              <a:rPr lang="en-GB" smtClean="0"/>
              <a:t>4º Nível da estrutura de tópicos</a:t>
            </a:r>
          </a:p>
          <a:p>
            <a:pPr lvl="4"/>
            <a:r>
              <a:rPr lang="en-GB" smtClean="0"/>
              <a:t>5º Nível da estrutura de tópicos</a:t>
            </a:r>
          </a:p>
          <a:p>
            <a:pPr lvl="4"/>
            <a:r>
              <a:rPr lang="en-GB" smtClean="0"/>
              <a:t>6º Nível da estrutura de tópicos</a:t>
            </a:r>
          </a:p>
          <a:p>
            <a:pPr lvl="4"/>
            <a:r>
              <a:rPr lang="en-GB" smtClean="0"/>
              <a:t>7º Nível da estrutura de tópicos</a:t>
            </a:r>
          </a:p>
          <a:p>
            <a:pPr lvl="4"/>
            <a:r>
              <a:rPr lang="en-GB" smtClean="0"/>
              <a:t>8º Nível da estrutura de tópicos</a:t>
            </a:r>
          </a:p>
          <a:p>
            <a:pPr lvl="4"/>
            <a:r>
              <a:rPr lang="en-GB" smtClean="0"/>
              <a:t>9º Nível da estrutura de tópicos</a:t>
            </a:r>
          </a:p>
        </p:txBody>
      </p:sp>
      <p:grpSp>
        <p:nvGrpSpPr>
          <p:cNvPr id="2" name="Group 10"/>
          <p:cNvGrpSpPr>
            <a:grpSpLocks/>
          </p:cNvGrpSpPr>
          <p:nvPr userDrawn="1"/>
        </p:nvGrpSpPr>
        <p:grpSpPr bwMode="auto">
          <a:xfrm>
            <a:off x="2813088" y="6354758"/>
            <a:ext cx="3516359" cy="507999"/>
            <a:chOff x="1872" y="4003"/>
            <a:chExt cx="2400" cy="320"/>
          </a:xfrm>
        </p:grpSpPr>
        <p:pic>
          <p:nvPicPr>
            <p:cNvPr id="5127" name="Picture 3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872" y="4014"/>
              <a:ext cx="528" cy="23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2430" y="4050"/>
              <a:ext cx="847" cy="2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pt-BR" sz="1100" b="1">
                  <a:solidFill>
                    <a:srgbClr val="000000"/>
                  </a:solidFill>
                </a:rPr>
                <a:t>Ministério</a:t>
              </a:r>
            </a:p>
            <a:p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pt-BR" sz="1100" b="1">
                  <a:solidFill>
                    <a:srgbClr val="000000"/>
                  </a:solidFill>
                </a:rPr>
                <a:t>do Planejamento</a:t>
              </a:r>
            </a:p>
          </p:txBody>
        </p:sp>
        <p:pic>
          <p:nvPicPr>
            <p:cNvPr id="5129" name="Picture 8"/>
            <p:cNvPicPr>
              <a:picLocks noChangeAspect="1" noChangeArrowheads="1"/>
            </p:cNvPicPr>
            <p:nvPr/>
          </p:nvPicPr>
          <p:blipFill>
            <a:blip r:embed="rId15" cstate="print"/>
            <a:srcRect t="21095" b="19452"/>
            <a:stretch>
              <a:fillRect/>
            </a:stretch>
          </p:blipFill>
          <p:spPr bwMode="auto">
            <a:xfrm>
              <a:off x="3360" y="4003"/>
              <a:ext cx="912" cy="2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 b="1">
          <a:solidFill>
            <a:srgbClr val="008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 b="1">
          <a:solidFill>
            <a:srgbClr val="008000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2pPr>
      <a:lvl3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 b="1">
          <a:solidFill>
            <a:srgbClr val="008000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3pPr>
      <a:lvl4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 b="1">
          <a:solidFill>
            <a:srgbClr val="008000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4pPr>
      <a:lvl5pPr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 b="1">
          <a:solidFill>
            <a:srgbClr val="008000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5pPr>
      <a:lvl6pPr marL="25146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 b="1">
          <a:solidFill>
            <a:srgbClr val="008000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6pPr>
      <a:lvl7pPr marL="29718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 b="1">
          <a:solidFill>
            <a:srgbClr val="008000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7pPr>
      <a:lvl8pPr marL="34290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 b="1">
          <a:solidFill>
            <a:srgbClr val="008000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8pPr>
      <a:lvl9pPr marL="3886200" indent="-228600" algn="l" defTabSz="449263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 b="1">
          <a:solidFill>
            <a:srgbClr val="008000"/>
          </a:solidFill>
          <a:latin typeface="Arial Black" pitchFamily="34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just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just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3366"/>
          </a:solidFill>
          <a:latin typeface="+mn-lt"/>
          <a:ea typeface="+mn-ea"/>
          <a:cs typeface="+mn-cs"/>
        </a:defRPr>
      </a:lvl2pPr>
      <a:lvl3pPr marL="1143000" indent="-228600" algn="just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3366"/>
          </a:solidFill>
          <a:latin typeface="+mn-lt"/>
          <a:ea typeface="+mn-ea"/>
          <a:cs typeface="+mn-cs"/>
        </a:defRPr>
      </a:lvl3pPr>
      <a:lvl4pPr marL="1600200" indent="-228600" algn="just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3366"/>
          </a:solidFill>
          <a:latin typeface="+mn-lt"/>
          <a:ea typeface="+mn-ea"/>
          <a:cs typeface="+mn-cs"/>
        </a:defRPr>
      </a:lvl4pPr>
      <a:lvl5pPr marL="2057400" indent="-228600" algn="just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3366"/>
          </a:solidFill>
          <a:latin typeface="+mn-lt"/>
          <a:ea typeface="+mn-ea"/>
          <a:cs typeface="+mn-cs"/>
        </a:defRPr>
      </a:lvl5pPr>
      <a:lvl6pPr marL="2514600" indent="-228600" algn="just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3366"/>
          </a:solidFill>
          <a:latin typeface="+mn-lt"/>
          <a:ea typeface="+mn-ea"/>
          <a:cs typeface="+mn-cs"/>
        </a:defRPr>
      </a:lvl6pPr>
      <a:lvl7pPr marL="2971800" indent="-228600" algn="just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3366"/>
          </a:solidFill>
          <a:latin typeface="+mn-lt"/>
          <a:ea typeface="+mn-ea"/>
          <a:cs typeface="+mn-cs"/>
        </a:defRPr>
      </a:lvl7pPr>
      <a:lvl8pPr marL="3429000" indent="-228600" algn="just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3366"/>
          </a:solidFill>
          <a:latin typeface="+mn-lt"/>
          <a:ea typeface="+mn-ea"/>
          <a:cs typeface="+mn-cs"/>
        </a:defRPr>
      </a:lvl8pPr>
      <a:lvl9pPr marL="3886200" indent="-228600" algn="just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200">
          <a:solidFill>
            <a:srgbClr val="003366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1E79AAD-84D7-4141-A802-6E749EEC7924}" type="datetime1">
              <a:rPr lang="pt-BR" smtClean="0"/>
              <a:t>19/11/2013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‹nº›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plan.df.gov.br/" TargetMode="Externa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333928"/>
            <a:ext cx="8458200" cy="2599128"/>
          </a:xfrm>
        </p:spPr>
        <p:txBody>
          <a:bodyPr>
            <a:noAutofit/>
          </a:bodyPr>
          <a:lstStyle/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b="1" dirty="0" smtClean="0"/>
              <a:t/>
            </a:r>
            <a:br>
              <a:rPr lang="pt-BR" sz="3600" b="1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4800" b="1" dirty="0" smtClean="0"/>
              <a:t>Secretaria de Estado de Planejamento e Orçamento</a:t>
            </a:r>
            <a:r>
              <a:rPr lang="pt-BR" b="1" dirty="0" smtClean="0">
                <a:solidFill>
                  <a:schemeClr val="tx1"/>
                </a:solidFill>
              </a:rPr>
              <a:t/>
            </a:r>
            <a:br>
              <a:rPr lang="pt-BR" b="1" dirty="0" smtClean="0">
                <a:solidFill>
                  <a:schemeClr val="tx1"/>
                </a:solidFill>
              </a:rPr>
            </a:b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3861048"/>
            <a:ext cx="8435280" cy="2639786"/>
          </a:xfrm>
        </p:spPr>
        <p:txBody>
          <a:bodyPr>
            <a:normAutofit fontScale="77500" lnSpcReduction="20000"/>
          </a:bodyPr>
          <a:lstStyle/>
          <a:p>
            <a:pPr algn="ctr"/>
            <a:endParaRPr lang="pt-BR" sz="4000" b="1" dirty="0" smtClean="0">
              <a:solidFill>
                <a:srgbClr val="003366"/>
              </a:solidFill>
              <a:latin typeface="+mj-lt"/>
              <a:cs typeface="Arial" pitchFamily="34" charset="0"/>
            </a:endParaRPr>
          </a:p>
          <a:p>
            <a:pPr algn="ctr"/>
            <a:r>
              <a:rPr lang="pt-BR" sz="4600" b="1" dirty="0" smtClean="0">
                <a:solidFill>
                  <a:srgbClr val="003366"/>
                </a:solidFill>
                <a:latin typeface="+mj-lt"/>
                <a:cs typeface="Arial" pitchFamily="34" charset="0"/>
              </a:rPr>
              <a:t> </a:t>
            </a:r>
            <a:r>
              <a:rPr lang="pt-BR" sz="5700" b="1" dirty="0" smtClean="0">
                <a:solidFill>
                  <a:srgbClr val="002060"/>
                </a:solidFill>
                <a:latin typeface="+mj-lt"/>
              </a:rPr>
              <a:t>Subsecretaria de </a:t>
            </a:r>
          </a:p>
          <a:p>
            <a:pPr algn="ctr"/>
            <a:r>
              <a:rPr lang="pt-BR" sz="5700" b="1" dirty="0" smtClean="0">
                <a:solidFill>
                  <a:srgbClr val="002060"/>
                </a:solidFill>
                <a:latin typeface="+mj-lt"/>
              </a:rPr>
              <a:t>Planejamento Governamenta</a:t>
            </a:r>
            <a:r>
              <a:rPr lang="pt-BR" sz="5200" b="1" dirty="0" smtClean="0">
                <a:solidFill>
                  <a:srgbClr val="002060"/>
                </a:solidFill>
                <a:latin typeface="+mj-lt"/>
              </a:rPr>
              <a:t>l</a:t>
            </a:r>
          </a:p>
          <a:p>
            <a:pPr algn="ctr"/>
            <a:endParaRPr lang="pt-BR" sz="3800" b="1" dirty="0" smtClean="0">
              <a:solidFill>
                <a:srgbClr val="002060"/>
              </a:solidFill>
              <a:latin typeface="Gill Sans MT" pitchFamily="34" charset="0"/>
            </a:endParaRPr>
          </a:p>
          <a:p>
            <a:pPr algn="ctr"/>
            <a:r>
              <a:rPr lang="pt-BR" sz="3800" b="1" dirty="0" smtClean="0">
                <a:solidFill>
                  <a:srgbClr val="002060"/>
                </a:solidFill>
                <a:latin typeface="+mj-lt"/>
              </a:rPr>
              <a:t>- 2013 -</a:t>
            </a:r>
            <a:endParaRPr lang="pt-BR" sz="38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4" name="Imagem 3" descr="U:\SEPLAN\gdf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476672"/>
            <a:ext cx="122185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SAG – 6º bimestre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4968552"/>
          </a:xfrm>
        </p:spPr>
        <p:txBody>
          <a:bodyPr>
            <a:noAutofit/>
          </a:bodyPr>
          <a:lstStyle/>
          <a:p>
            <a:pPr marL="0" lvl="1" indent="0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C00000"/>
                </a:solidFill>
                <a:latin typeface="+mj-lt"/>
              </a:rPr>
              <a:t>PA </a:t>
            </a:r>
            <a:r>
              <a:rPr lang="pt-BR" sz="2800" dirty="0">
                <a:solidFill>
                  <a:srgbClr val="C00000"/>
                </a:solidFill>
                <a:latin typeface="+mj-lt"/>
              </a:rPr>
              <a:t>– Paralisada</a:t>
            </a:r>
            <a:r>
              <a:rPr lang="pt-BR" sz="2800" dirty="0">
                <a:solidFill>
                  <a:srgbClr val="002060"/>
                </a:solidFill>
                <a:latin typeface="+mj-lt"/>
              </a:rPr>
              <a:t>: A execução da etapa </a:t>
            </a:r>
            <a:r>
              <a:rPr lang="pt-BR" sz="2800" u="sng" dirty="0">
                <a:solidFill>
                  <a:srgbClr val="002060"/>
                </a:solidFill>
                <a:latin typeface="+mj-lt"/>
              </a:rPr>
              <a:t>teve início </a:t>
            </a:r>
            <a:r>
              <a:rPr lang="pt-BR" sz="2800" dirty="0">
                <a:solidFill>
                  <a:srgbClr val="002060"/>
                </a:solidFill>
                <a:latin typeface="+mj-lt"/>
              </a:rPr>
              <a:t>e por decisão interna, por algum entrave burocrático, orçamentário, financeiro ou alguma situação de natureza técnica </a:t>
            </a:r>
            <a:r>
              <a:rPr lang="pt-BR" sz="2800" u="sng" dirty="0">
                <a:solidFill>
                  <a:srgbClr val="002060"/>
                </a:solidFill>
                <a:latin typeface="+mj-lt"/>
              </a:rPr>
              <a:t>foi interrompida, porém há previsão de continuação</a:t>
            </a:r>
            <a:r>
              <a:rPr lang="pt-BR" sz="2800" u="sng" dirty="0" smtClean="0">
                <a:solidFill>
                  <a:srgbClr val="002060"/>
                </a:solidFill>
                <a:latin typeface="+mj-lt"/>
              </a:rPr>
              <a:t>;</a:t>
            </a:r>
          </a:p>
          <a:p>
            <a:pPr marL="0" lvl="1" indent="0" algn="just">
              <a:buClr>
                <a:srgbClr val="002060"/>
              </a:buClr>
              <a:buNone/>
            </a:pPr>
            <a:endParaRPr lang="pt-BR" sz="900" u="sng" dirty="0">
              <a:solidFill>
                <a:srgbClr val="002060"/>
              </a:solidFill>
              <a:latin typeface="+mj-lt"/>
            </a:endParaRPr>
          </a:p>
          <a:p>
            <a:pPr marL="0" lvl="1" indent="0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C00000"/>
                </a:solidFill>
                <a:latin typeface="+mj-lt"/>
              </a:rPr>
              <a:t>CA – Cancelada</a:t>
            </a:r>
            <a:r>
              <a:rPr lang="pt-BR" sz="2800" dirty="0" smtClean="0">
                <a:solidFill>
                  <a:srgbClr val="002060"/>
                </a:solidFill>
                <a:latin typeface="+mj-lt"/>
              </a:rPr>
              <a:t>: Ocorre quando a </a:t>
            </a:r>
            <a:r>
              <a:rPr lang="pt-BR" sz="2800" u="sng" dirty="0" smtClean="0">
                <a:solidFill>
                  <a:srgbClr val="002060"/>
                </a:solidFill>
                <a:latin typeface="+mj-lt"/>
              </a:rPr>
              <a:t>dotação orçamentária foi cancelada em sua totalidade</a:t>
            </a:r>
            <a:r>
              <a:rPr lang="pt-BR" sz="2800" dirty="0" smtClean="0">
                <a:solidFill>
                  <a:srgbClr val="002060"/>
                </a:solidFill>
                <a:latin typeface="+mj-lt"/>
              </a:rPr>
              <a:t> por força de Decreto ou Lei e n</a:t>
            </a:r>
            <a:r>
              <a:rPr lang="pt-BR" sz="2800" u="sng" dirty="0" smtClean="0">
                <a:solidFill>
                  <a:srgbClr val="002060"/>
                </a:solidFill>
                <a:latin typeface="+mj-lt"/>
              </a:rPr>
              <a:t>ão há perspectiva de executá-la no exercício</a:t>
            </a:r>
            <a:r>
              <a:rPr lang="pt-BR" sz="2800" dirty="0" smtClean="0">
                <a:solidFill>
                  <a:srgbClr val="002060"/>
                </a:solidFill>
                <a:latin typeface="+mj-lt"/>
              </a:rPr>
              <a:t>. Para etapas sem execução física e/ ou financeira. Informar o Decreto ou Lei que deu causa ao cancelamento;</a:t>
            </a:r>
          </a:p>
          <a:p>
            <a:pPr lvl="1" algn="just">
              <a:buClr>
                <a:srgbClr val="002060"/>
              </a:buClr>
              <a:buNone/>
            </a:pPr>
            <a:endParaRPr lang="pt-BR" sz="2400" dirty="0" smtClean="0">
              <a:solidFill>
                <a:srgbClr val="002060"/>
              </a:solidFill>
              <a:latin typeface="Gill Sans MT" pitchFamily="34" charset="0"/>
            </a:endParaRPr>
          </a:p>
          <a:p>
            <a:pPr algn="just">
              <a:buNone/>
            </a:pPr>
            <a:endParaRPr lang="pt-BR" b="1" dirty="0" smtClean="0">
              <a:solidFill>
                <a:srgbClr val="003366"/>
              </a:solidFill>
              <a:latin typeface="Gill Sans MT" pitchFamily="34" charset="0"/>
            </a:endParaRPr>
          </a:p>
          <a:p>
            <a:endParaRPr lang="pt-BR" sz="2400" dirty="0">
              <a:latin typeface="Arial Rounded MT Bold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2400" y="0"/>
            <a:ext cx="762000" cy="365760"/>
          </a:xfrm>
        </p:spPr>
        <p:txBody>
          <a:bodyPr/>
          <a:lstStyle/>
          <a:p>
            <a:fld id="{2754ED01-E2A0-4C1E-8E21-014B99041579}" type="slidenum">
              <a:rPr lang="en-US" sz="500" smtClean="0"/>
              <a:pPr/>
              <a:t>10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SAG – 6º bimestre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4824536"/>
          </a:xfrm>
        </p:spPr>
        <p:txBody>
          <a:bodyPr>
            <a:noAutofit/>
          </a:bodyPr>
          <a:lstStyle/>
          <a:p>
            <a:pPr marL="173038" lvl="1" indent="-173038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C00000"/>
                </a:solidFill>
                <a:latin typeface="+mj-lt"/>
              </a:rPr>
              <a:t>NI </a:t>
            </a:r>
            <a:r>
              <a:rPr lang="pt-BR" sz="2800" dirty="0">
                <a:solidFill>
                  <a:srgbClr val="C00000"/>
                </a:solidFill>
                <a:latin typeface="+mj-lt"/>
              </a:rPr>
              <a:t>– Não iniciada</a:t>
            </a:r>
            <a:r>
              <a:rPr lang="pt-BR" sz="2800" dirty="0">
                <a:solidFill>
                  <a:srgbClr val="002060"/>
                </a:solidFill>
                <a:latin typeface="+mj-lt"/>
              </a:rPr>
              <a:t>: A etapa programada </a:t>
            </a:r>
            <a:r>
              <a:rPr lang="pt-BR" sz="2800" u="sng" dirty="0">
                <a:solidFill>
                  <a:srgbClr val="002060"/>
                </a:solidFill>
                <a:latin typeface="+mj-lt"/>
              </a:rPr>
              <a:t>não teve execução física e nem financeira,</a:t>
            </a:r>
            <a:r>
              <a:rPr lang="pt-BR" sz="2800" dirty="0">
                <a:solidFill>
                  <a:srgbClr val="002060"/>
                </a:solidFill>
                <a:latin typeface="+mj-lt"/>
              </a:rPr>
              <a:t> não foi iniciada no prazo previsto ou por decisão do titular da unidade </a:t>
            </a:r>
            <a:r>
              <a:rPr lang="pt-BR" sz="2800" u="sng" dirty="0">
                <a:solidFill>
                  <a:srgbClr val="002060"/>
                </a:solidFill>
                <a:latin typeface="+mj-lt"/>
              </a:rPr>
              <a:t>não há interesse, necessidade ou condições de executá-la. </a:t>
            </a:r>
            <a:r>
              <a:rPr lang="pt-BR" sz="2800" dirty="0">
                <a:solidFill>
                  <a:srgbClr val="002060"/>
                </a:solidFill>
                <a:latin typeface="+mj-lt"/>
              </a:rPr>
              <a:t>A Unidade deve rever/ atualizar o campo do desvio;</a:t>
            </a:r>
            <a:endParaRPr lang="pt-BR" sz="2800" b="1" dirty="0">
              <a:solidFill>
                <a:srgbClr val="002060"/>
              </a:solidFill>
              <a:latin typeface="+mj-lt"/>
            </a:endParaRPr>
          </a:p>
          <a:p>
            <a:pPr lvl="1" algn="just">
              <a:buClr>
                <a:srgbClr val="002060"/>
              </a:buClr>
              <a:buFont typeface="Wingdings" pitchFamily="2" charset="2"/>
              <a:buChar char="ü"/>
            </a:pPr>
            <a:endParaRPr lang="pt-BR" sz="100" b="1" u="sng" dirty="0">
              <a:solidFill>
                <a:srgbClr val="800000"/>
              </a:solidFill>
              <a:latin typeface="+mj-lt"/>
            </a:endParaRPr>
          </a:p>
          <a:p>
            <a:pPr marL="95250" lvl="1" indent="-95250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pt-BR" sz="2800" b="1" u="sng" dirty="0" smtClean="0">
                <a:solidFill>
                  <a:srgbClr val="800000"/>
                </a:solidFill>
                <a:latin typeface="+mj-lt"/>
              </a:rPr>
              <a:t>EE – Empenhado a executar (estágio novo): </a:t>
            </a:r>
            <a:r>
              <a:rPr lang="pt-BR" sz="2800" dirty="0" smtClean="0">
                <a:solidFill>
                  <a:srgbClr val="002060"/>
                </a:solidFill>
                <a:latin typeface="+mj-lt"/>
              </a:rPr>
              <a:t>Somente para projeto empenhado e inscrito em restos a pagar, cuja execução física será concluída no ano seguinte e  para o qual não há programa de trabalho na LOA 2014.</a:t>
            </a:r>
            <a:endParaRPr lang="pt-BR" sz="2800" b="1" dirty="0" smtClean="0">
              <a:solidFill>
                <a:srgbClr val="003366"/>
              </a:solidFill>
              <a:latin typeface="+mj-lt"/>
            </a:endParaRPr>
          </a:p>
          <a:p>
            <a:pPr algn="just">
              <a:buFont typeface="Wingdings" pitchFamily="2" charset="2"/>
              <a:buChar char="§"/>
            </a:pPr>
            <a:endParaRPr lang="pt-BR" dirty="0" smtClean="0">
              <a:latin typeface="Gill Sans MT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11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/>
          <a:lstStyle/>
          <a:p>
            <a:pPr algn="ctr"/>
            <a:r>
              <a:rPr lang="pt-BR" b="1" dirty="0">
                <a:solidFill>
                  <a:srgbClr val="800000"/>
                </a:solidFill>
                <a:cs typeface="Arial" pitchFamily="34" charset="0"/>
              </a:rPr>
              <a:t>SAG – 6º bimestre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96855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3000" dirty="0">
                <a:solidFill>
                  <a:srgbClr val="C00000"/>
                </a:solidFill>
                <a:latin typeface="+mj-lt"/>
              </a:rPr>
              <a:t>Unidade de medida</a:t>
            </a:r>
            <a:r>
              <a:rPr lang="pt-BR" sz="3000" dirty="0">
                <a:latin typeface="+mj-lt"/>
              </a:rPr>
              <a:t>: verificar, em todas as etapas, se está correta e coerente nos campos “etapa prevista” e “etapa realizada”.</a:t>
            </a:r>
          </a:p>
          <a:p>
            <a:pPr algn="just">
              <a:buFont typeface="Wingdings" pitchFamily="2" charset="2"/>
              <a:buChar char="§"/>
            </a:pPr>
            <a:r>
              <a:rPr lang="pt-BR" sz="3000" dirty="0">
                <a:solidFill>
                  <a:srgbClr val="C00000"/>
                </a:solidFill>
                <a:latin typeface="+mj-lt"/>
              </a:rPr>
              <a:t>Etapas em desvio</a:t>
            </a:r>
            <a:r>
              <a:rPr lang="pt-BR" sz="3000" dirty="0">
                <a:latin typeface="+mj-lt"/>
              </a:rPr>
              <a:t>: verificar se a “causa” e a “natureza” do desvio estão compatíveis e atualizadas</a:t>
            </a:r>
          </a:p>
          <a:p>
            <a:pPr algn="just">
              <a:buFont typeface="Wingdings" pitchFamily="2" charset="2"/>
              <a:buChar char="§"/>
            </a:pPr>
            <a:r>
              <a:rPr lang="pt-BR" sz="3000" dirty="0">
                <a:solidFill>
                  <a:srgbClr val="C00000"/>
                </a:solidFill>
                <a:latin typeface="+mj-lt"/>
              </a:rPr>
              <a:t>Código de obras</a:t>
            </a:r>
            <a:r>
              <a:rPr lang="pt-BR" sz="3000" dirty="0">
                <a:latin typeface="+mj-lt"/>
              </a:rPr>
              <a:t>: Verificar se existem etapas que não se referem a obras e, por equívoco, que consta código de obras. Neste caso, excluir o código. </a:t>
            </a:r>
            <a:r>
              <a:rPr lang="pt-BR" sz="3000" dirty="0" smtClean="0">
                <a:latin typeface="+mj-lt"/>
              </a:rPr>
              <a:t>Da </a:t>
            </a:r>
            <a:r>
              <a:rPr lang="pt-BR" sz="3000" dirty="0">
                <a:latin typeface="+mj-lt"/>
              </a:rPr>
              <a:t>mesma forma, verificar se nas etapas que se referem a obras consta o código de obras adequado, de acordo com a tabela do sistema SAG.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12</a:t>
            </a:fld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241243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SAG – 6º bimestre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14488"/>
            <a:ext cx="8363272" cy="4306800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pt-BR" dirty="0" smtClean="0">
                <a:latin typeface="+mj-lt"/>
              </a:rPr>
              <a:t>Exemplo (informação incompleta):</a:t>
            </a:r>
          </a:p>
          <a:p>
            <a:pPr>
              <a:spcBef>
                <a:spcPts val="600"/>
              </a:spcBef>
            </a:pPr>
            <a:r>
              <a:rPr lang="pt-BR" dirty="0">
                <a:solidFill>
                  <a:srgbClr val="FF0000"/>
                </a:solidFill>
                <a:latin typeface="+mj-lt"/>
              </a:rPr>
              <a:t>Etapa Prevista</a:t>
            </a:r>
            <a:r>
              <a:rPr lang="pt-BR" dirty="0">
                <a:latin typeface="+mj-lt"/>
              </a:rPr>
              <a:t>: Construir Terminais </a:t>
            </a:r>
            <a:r>
              <a:rPr lang="pt-BR" dirty="0" smtClean="0">
                <a:latin typeface="+mj-lt"/>
              </a:rPr>
              <a:t>Rodoviários.</a:t>
            </a:r>
          </a:p>
          <a:p>
            <a:pPr>
              <a:spcBef>
                <a:spcPts val="600"/>
              </a:spcBef>
            </a:pPr>
            <a:endParaRPr lang="pt-BR" dirty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pt-BR" dirty="0">
                <a:latin typeface="+mj-lt"/>
              </a:rPr>
              <a:t> </a:t>
            </a:r>
            <a:r>
              <a:rPr lang="pt-BR" dirty="0" smtClean="0">
                <a:solidFill>
                  <a:srgbClr val="FF0000"/>
                </a:solidFill>
                <a:latin typeface="+mj-lt"/>
              </a:rPr>
              <a:t>Etapa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Realizada</a:t>
            </a:r>
            <a:r>
              <a:rPr lang="pt-BR" dirty="0">
                <a:latin typeface="+mj-lt"/>
              </a:rPr>
              <a:t>: Obra de construção do Terminal Rodoviário do Setor "O" - Ceilândia, Processo 090.001.136/2011, faturas 395, 398, 399, 457 e 461. Obras realizadas pela </a:t>
            </a:r>
            <a:r>
              <a:rPr lang="pt-BR" dirty="0" smtClean="0">
                <a:latin typeface="+mj-lt"/>
              </a:rPr>
              <a:t>XX /XX </a:t>
            </a:r>
            <a:r>
              <a:rPr lang="pt-BR" dirty="0">
                <a:latin typeface="+mj-lt"/>
              </a:rPr>
              <a:t>apresentadas como contrapartida do programa PTU. Em andamento 88%.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§"/>
            </a:pPr>
            <a:endParaRPr lang="pt-BR" dirty="0" smtClean="0">
              <a:latin typeface="+mj-lt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13</a:t>
            </a:fld>
            <a:endParaRPr lang="en-US" sz="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SAG – 6º bimestre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306800"/>
          </a:xfrm>
        </p:spPr>
        <p:txBody>
          <a:bodyPr>
            <a:noAutofit/>
          </a:bodyPr>
          <a:lstStyle/>
          <a:p>
            <a:pPr algn="just"/>
            <a:r>
              <a:rPr lang="pt-BR" dirty="0" smtClean="0">
                <a:latin typeface="+mj-lt"/>
              </a:rPr>
              <a:t>Exemplo (informação completa):</a:t>
            </a:r>
          </a:p>
          <a:p>
            <a:pPr algn="just"/>
            <a:endParaRPr lang="pt-BR" dirty="0" smtClean="0">
              <a:latin typeface="+mj-lt"/>
            </a:endParaRPr>
          </a:p>
          <a:p>
            <a:pPr algn="just"/>
            <a:r>
              <a:rPr lang="pt-BR" dirty="0" smtClean="0">
                <a:latin typeface="+mj-lt"/>
              </a:rPr>
              <a:t>Etapa prevista: Elaborar estudos e projetos executivos de readequação do corredor de transporte público do Eixo Oeste do DF e vias complementares ao sistema.</a:t>
            </a:r>
          </a:p>
          <a:p>
            <a:pPr algn="just"/>
            <a:endParaRPr lang="pt-BR" sz="2200" dirty="0" smtClean="0">
              <a:latin typeface="Gill Sans MT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2400" y="-21005"/>
            <a:ext cx="762000" cy="365760"/>
          </a:xfrm>
        </p:spPr>
        <p:txBody>
          <a:bodyPr/>
          <a:lstStyle/>
          <a:p>
            <a:fld id="{2754ED01-E2A0-4C1E-8E21-014B99041579}" type="slidenum">
              <a:rPr lang="en-US" sz="500" smtClean="0"/>
              <a:pPr/>
              <a:t>14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SAG – 6º bimestre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968552"/>
          </a:xfrm>
        </p:spPr>
        <p:txBody>
          <a:bodyPr>
            <a:noAutofit/>
          </a:bodyPr>
          <a:lstStyle/>
          <a:p>
            <a:pPr marL="95250" indent="-95250" algn="just">
              <a:buFont typeface="Wingdings" pitchFamily="2" charset="2"/>
              <a:buChar char="§"/>
              <a:tabLst>
                <a:tab pos="95250" algn="l"/>
              </a:tabLst>
            </a:pPr>
            <a:r>
              <a:rPr lang="pt-BR" dirty="0" smtClean="0">
                <a:latin typeface="+mj-lt"/>
              </a:rPr>
              <a:t>Etapa realizada: Executados 41% dos serviços - concluídos estudos de topografia/tráfego. </a:t>
            </a:r>
            <a:r>
              <a:rPr lang="pt-BR" dirty="0" err="1" smtClean="0">
                <a:latin typeface="+mj-lt"/>
              </a:rPr>
              <a:t>Proj</a:t>
            </a:r>
            <a:r>
              <a:rPr lang="pt-BR" dirty="0" smtClean="0">
                <a:latin typeface="+mj-lt"/>
              </a:rPr>
              <a:t>. parciais e estudos de tráfego sob correções e ajustes das Av. Hélio Prates, </a:t>
            </a:r>
            <a:r>
              <a:rPr lang="pt-BR" dirty="0" err="1" smtClean="0">
                <a:latin typeface="+mj-lt"/>
              </a:rPr>
              <a:t>Sandú</a:t>
            </a:r>
            <a:r>
              <a:rPr lang="pt-BR" dirty="0" smtClean="0">
                <a:latin typeface="+mj-lt"/>
              </a:rPr>
              <a:t> Norte, Comercial, interseções principais em Taguatinga, corredor Sol Nascente, duplicações e acesso no Sudoeste, passagem pedestre subterrânea na EPTG e EPIG, paisagismo da EPIG e ESPM, </a:t>
            </a:r>
            <a:r>
              <a:rPr lang="pt-BR" dirty="0" err="1" smtClean="0">
                <a:latin typeface="+mj-lt"/>
              </a:rPr>
              <a:t>complem</a:t>
            </a:r>
            <a:r>
              <a:rPr lang="pt-BR" dirty="0" smtClean="0">
                <a:latin typeface="+mj-lt"/>
              </a:rPr>
              <a:t>. do sistema viário da ESPM/TAS e da SMAS/Hípica; concluído 01 </a:t>
            </a:r>
            <a:r>
              <a:rPr lang="pt-BR" dirty="0" err="1" smtClean="0">
                <a:latin typeface="+mj-lt"/>
              </a:rPr>
              <a:t>proj</a:t>
            </a:r>
            <a:r>
              <a:rPr lang="pt-BR" dirty="0" smtClean="0">
                <a:latin typeface="+mj-lt"/>
              </a:rPr>
              <a:t>. da interseção W3-Sul/ESPM. CT.: 013/2013 (MM) - Proc.:110.000.397/2012.</a:t>
            </a:r>
            <a:endParaRPr lang="pt-BR" dirty="0">
              <a:latin typeface="+mj-lt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15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41866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PRESTAÇÃO DE CONTAS ANUAL DO GOVERNADOR - 2013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714488"/>
            <a:ext cx="8568952" cy="430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000" b="1" dirty="0" smtClean="0">
                <a:latin typeface="+mj-lt"/>
              </a:rPr>
              <a:t>Relatórios sob responsabilidade da SEPLAN:</a:t>
            </a:r>
          </a:p>
          <a:p>
            <a:pPr marL="365125" indent="-365125" algn="just">
              <a:buNone/>
            </a:pPr>
            <a:endParaRPr lang="pt-BR" sz="800" b="1" dirty="0" smtClean="0">
              <a:latin typeface="+mj-lt"/>
            </a:endParaRPr>
          </a:p>
          <a:p>
            <a:pPr marL="173038" indent="-173038" algn="just"/>
            <a:r>
              <a:rPr lang="pt-BR" dirty="0" smtClean="0">
                <a:solidFill>
                  <a:srgbClr val="FF0000"/>
                </a:solidFill>
                <a:latin typeface="+mj-lt"/>
              </a:rPr>
              <a:t>Relatório de Atividades:</a:t>
            </a:r>
            <a:r>
              <a:rPr lang="pt-BR" dirty="0" smtClean="0">
                <a:latin typeface="+mj-lt"/>
              </a:rPr>
              <a:t> deve ser elaborado, com dados fechados até 31/12/2013, e encaminhado à SEPLAN </a:t>
            </a:r>
            <a:r>
              <a:rPr lang="pt-BR" b="1" dirty="0" smtClean="0">
                <a:solidFill>
                  <a:srgbClr val="002060"/>
                </a:solidFill>
                <a:latin typeface="+mj-lt"/>
              </a:rPr>
              <a:t>até o dia 20/01/2014 </a:t>
            </a:r>
            <a:r>
              <a:rPr lang="pt-BR" dirty="0" smtClean="0">
                <a:latin typeface="+mj-lt"/>
              </a:rPr>
              <a:t>(art. 90, § 4º, Decreto 32.598/2010); e</a:t>
            </a:r>
          </a:p>
          <a:p>
            <a:pPr marL="173038" indent="-173038" algn="just"/>
            <a:endParaRPr lang="pt-BR" sz="800" dirty="0" smtClean="0">
              <a:latin typeface="+mj-lt"/>
            </a:endParaRPr>
          </a:p>
          <a:p>
            <a:pPr marL="173038" indent="-173038" algn="just"/>
            <a:r>
              <a:rPr lang="pt-BR" dirty="0" smtClean="0">
                <a:solidFill>
                  <a:srgbClr val="FF0000"/>
                </a:solidFill>
                <a:latin typeface="+mj-lt"/>
              </a:rPr>
              <a:t>Relatório de Indicadores de Desempenho por Programa de Governo:</a:t>
            </a:r>
            <a:r>
              <a:rPr lang="pt-BR" dirty="0" smtClean="0">
                <a:latin typeface="+mj-lt"/>
              </a:rPr>
              <a:t> os índices dos indicadores devem ser atualizados no SIGGO </a:t>
            </a:r>
            <a:r>
              <a:rPr lang="pt-BR" b="1" dirty="0" smtClean="0">
                <a:solidFill>
                  <a:srgbClr val="002060"/>
                </a:solidFill>
                <a:latin typeface="+mj-lt"/>
              </a:rPr>
              <a:t>até o dia 20/01/2014 (Decisão TCDF nº</a:t>
            </a:r>
            <a:r>
              <a:rPr lang="pt-BR" dirty="0" smtClean="0">
                <a:solidFill>
                  <a:srgbClr val="002060"/>
                </a:solidFill>
                <a:latin typeface="+mj-lt"/>
              </a:rPr>
              <a:t>.</a:t>
            </a:r>
            <a:r>
              <a:rPr lang="pt-BR" dirty="0">
                <a:latin typeface="+mj-lt"/>
              </a:rPr>
              <a:t> </a:t>
            </a:r>
            <a:r>
              <a:rPr lang="pt-BR" dirty="0" smtClean="0">
                <a:latin typeface="+mj-lt"/>
              </a:rPr>
              <a:t> </a:t>
            </a:r>
            <a:r>
              <a:rPr lang="pt-BR" b="1" dirty="0" smtClean="0">
                <a:solidFill>
                  <a:srgbClr val="002060"/>
                </a:solidFill>
                <a:latin typeface="+mj-lt"/>
              </a:rPr>
              <a:t>5.260/2012).</a:t>
            </a:r>
            <a:endParaRPr lang="pt-BR" b="1" dirty="0">
              <a:solidFill>
                <a:srgbClr val="002060"/>
              </a:solidFill>
              <a:latin typeface="+mj-lt"/>
            </a:endParaRPr>
          </a:p>
          <a:p>
            <a:endParaRPr lang="pt-BR" sz="2400" dirty="0">
              <a:latin typeface="Arial Rounded MT Bold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16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142984"/>
            <a:ext cx="7416824" cy="4572032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pt-BR" b="1" dirty="0" smtClean="0">
              <a:latin typeface="Gill Sans MT" pitchFamily="34" charset="0"/>
            </a:endParaRPr>
          </a:p>
          <a:p>
            <a:pPr algn="ctr">
              <a:buNone/>
            </a:pPr>
            <a:endParaRPr lang="pt-BR" b="1" dirty="0" smtClean="0">
              <a:latin typeface="Gill Sans MT" pitchFamily="34" charset="0"/>
            </a:endParaRPr>
          </a:p>
          <a:p>
            <a:pPr algn="ctr">
              <a:buNone/>
            </a:pPr>
            <a:endParaRPr lang="pt-BR" b="1" dirty="0" smtClean="0">
              <a:latin typeface="Gill Sans MT" pitchFamily="34" charset="0"/>
            </a:endParaRPr>
          </a:p>
          <a:p>
            <a:pPr algn="ctr">
              <a:buNone/>
            </a:pPr>
            <a:r>
              <a:rPr lang="pt-BR" sz="4400" b="1" dirty="0" smtClean="0">
                <a:solidFill>
                  <a:srgbClr val="800000"/>
                </a:solidFill>
                <a:latin typeface="+mj-lt"/>
              </a:rPr>
              <a:t>Relatório Anual de Atividades</a:t>
            </a:r>
            <a:endParaRPr lang="pt-BR" dirty="0">
              <a:latin typeface="+mj-lt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17</a:t>
            </a:fld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262385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99288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Relatório de Atividades - Unidades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4968552"/>
          </a:xfrm>
        </p:spPr>
        <p:txBody>
          <a:bodyPr>
            <a:noAutofit/>
          </a:bodyPr>
          <a:lstStyle/>
          <a:p>
            <a:pPr marL="173038" indent="-173038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latin typeface="+mj-lt"/>
              </a:rPr>
              <a:t>Elaborado </a:t>
            </a:r>
            <a:r>
              <a:rPr lang="pt-BR" dirty="0">
                <a:latin typeface="+mj-lt"/>
              </a:rPr>
              <a:t>pelos órgãos e entidades do </a:t>
            </a:r>
            <a:r>
              <a:rPr lang="pt-BR" dirty="0" smtClean="0">
                <a:latin typeface="+mj-lt"/>
              </a:rPr>
              <a:t>GDF </a:t>
            </a:r>
            <a:r>
              <a:rPr lang="pt-BR" dirty="0">
                <a:latin typeface="+mj-lt"/>
              </a:rPr>
              <a:t>(unidades orçamentárias e secretarias especiais</a:t>
            </a:r>
            <a:r>
              <a:rPr lang="pt-BR" dirty="0" smtClean="0">
                <a:latin typeface="+mj-lt"/>
              </a:rPr>
              <a:t>),  </a:t>
            </a:r>
            <a:r>
              <a:rPr lang="pt-BR" dirty="0">
                <a:latin typeface="+mj-lt"/>
              </a:rPr>
              <a:t>deve refletir as realizações </a:t>
            </a:r>
            <a:r>
              <a:rPr lang="pt-BR" dirty="0" smtClean="0">
                <a:latin typeface="+mj-lt"/>
              </a:rPr>
              <a:t>do </a:t>
            </a:r>
            <a:r>
              <a:rPr lang="pt-BR" dirty="0">
                <a:latin typeface="+mj-lt"/>
              </a:rPr>
              <a:t>exercício, com ênfase nas atividades finalísticas. </a:t>
            </a:r>
            <a:endParaRPr lang="pt-BR" dirty="0" smtClean="0">
              <a:latin typeface="+mj-lt"/>
            </a:endParaRPr>
          </a:p>
          <a:p>
            <a:pPr marL="173038" indent="-173038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pt-BR" sz="2000" dirty="0" smtClean="0">
              <a:latin typeface="+mj-lt"/>
            </a:endParaRPr>
          </a:p>
          <a:p>
            <a:pPr marL="173038" indent="-173038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latin typeface="+mj-lt"/>
              </a:rPr>
              <a:t>Proporciona </a:t>
            </a:r>
            <a:r>
              <a:rPr lang="pt-BR" dirty="0">
                <a:latin typeface="+mj-lt"/>
              </a:rPr>
              <a:t>aos dirigentes e colaboradores a oportunidade de demonstrar sua </a:t>
            </a:r>
            <a:r>
              <a:rPr lang="pt-BR" dirty="0" smtClean="0">
                <a:latin typeface="+mj-lt"/>
              </a:rPr>
              <a:t>atuação </a:t>
            </a:r>
            <a:r>
              <a:rPr lang="pt-BR" dirty="0">
                <a:latin typeface="+mj-lt"/>
              </a:rPr>
              <a:t>interna </a:t>
            </a:r>
            <a:r>
              <a:rPr lang="pt-BR" dirty="0" smtClean="0">
                <a:latin typeface="+mj-lt"/>
              </a:rPr>
              <a:t>e externa e possibilita uma reflexão sobre </a:t>
            </a:r>
            <a:r>
              <a:rPr lang="pt-BR" dirty="0">
                <a:latin typeface="+mj-lt"/>
              </a:rPr>
              <a:t>o desempenho no exercício </a:t>
            </a:r>
            <a:r>
              <a:rPr lang="pt-BR" dirty="0" smtClean="0">
                <a:latin typeface="+mj-lt"/>
              </a:rPr>
              <a:t>finalizado, </a:t>
            </a:r>
            <a:r>
              <a:rPr lang="pt-BR" dirty="0">
                <a:latin typeface="+mj-lt"/>
              </a:rPr>
              <a:t>as perspectivas </a:t>
            </a:r>
            <a:r>
              <a:rPr lang="pt-BR" dirty="0" smtClean="0">
                <a:latin typeface="+mj-lt"/>
              </a:rPr>
              <a:t>futuras e os produtos e serviços ofertados à </a:t>
            </a:r>
            <a:r>
              <a:rPr lang="pt-BR" dirty="0">
                <a:latin typeface="+mj-lt"/>
              </a:rPr>
              <a:t>população do </a:t>
            </a:r>
            <a:r>
              <a:rPr lang="pt-BR" dirty="0" smtClean="0">
                <a:latin typeface="+mj-lt"/>
              </a:rPr>
              <a:t>DF. 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18</a:t>
            </a:fld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422598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rgbClr val="800000"/>
                </a:solidFill>
                <a:cs typeface="Arial" pitchFamily="34" charset="0"/>
              </a:rPr>
              <a:t>Relatório de Atividades - Unidades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pPr marL="95250" indent="-952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dirty="0">
                <a:latin typeface="+mj-lt"/>
              </a:rPr>
              <a:t>Observar resposta ao Ofício Circular nº </a:t>
            </a:r>
            <a:r>
              <a:rPr lang="pt-BR" dirty="0" smtClean="0">
                <a:latin typeface="+mj-lt"/>
              </a:rPr>
              <a:t>042/2013/GAB/CACI, </a:t>
            </a:r>
            <a:r>
              <a:rPr lang="pt-BR" dirty="0">
                <a:latin typeface="+mj-lt"/>
              </a:rPr>
              <a:t>de 10 de outubro de 2013.</a:t>
            </a:r>
          </a:p>
          <a:p>
            <a:pPr marL="95250" indent="-952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latin typeface="+mj-lt"/>
              </a:rPr>
              <a:t>Subsidia o Relatório de avaliação </a:t>
            </a:r>
            <a:r>
              <a:rPr lang="pt-BR" dirty="0">
                <a:latin typeface="+mj-lt"/>
              </a:rPr>
              <a:t>da eficiência e eficácia da gestão.  </a:t>
            </a:r>
          </a:p>
          <a:p>
            <a:pPr marL="95250" indent="-95250" algn="just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pt-BR" dirty="0">
                <a:latin typeface="+mj-lt"/>
              </a:rPr>
              <a:t>Instrumento de prestação de contas aos órgãos de controle interno, externo e à sociedade</a:t>
            </a:r>
            <a:r>
              <a:rPr lang="pt-BR" dirty="0" smtClean="0">
                <a:latin typeface="+mj-lt"/>
              </a:rPr>
              <a:t>.</a:t>
            </a:r>
          </a:p>
          <a:p>
            <a:pPr marL="0" indent="0" algn="just">
              <a:spcBef>
                <a:spcPts val="1200"/>
              </a:spcBef>
              <a:spcAft>
                <a:spcPts val="200"/>
              </a:spcAft>
              <a:buNone/>
            </a:pPr>
            <a:r>
              <a:rPr lang="pt-BR" b="1" dirty="0" err="1" smtClean="0">
                <a:solidFill>
                  <a:srgbClr val="003366"/>
                </a:solidFill>
                <a:latin typeface="+mj-lt"/>
              </a:rPr>
              <a:t>Obs</a:t>
            </a:r>
            <a:r>
              <a:rPr lang="pt-BR" b="1" dirty="0">
                <a:solidFill>
                  <a:srgbClr val="003366"/>
                </a:solidFill>
                <a:latin typeface="+mj-lt"/>
              </a:rPr>
              <a:t>: Prestação de Contas 2011 e 2012 aprovadas pela CLDF 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19</a:t>
            </a:fld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30010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640960" cy="5112568"/>
          </a:xfrm>
        </p:spPr>
        <p:txBody>
          <a:bodyPr>
            <a:normAutofit fontScale="90000"/>
          </a:bodyPr>
          <a:lstStyle/>
          <a:p>
            <a:pPr lvl="8" algn="l" rtl="0">
              <a:spcBef>
                <a:spcPct val="0"/>
              </a:spcBef>
            </a:pPr>
            <a:r>
              <a:rPr lang="pt-BR" sz="3600" b="1" dirty="0" smtClean="0">
                <a:solidFill>
                  <a:srgbClr val="800000"/>
                </a:solidFill>
                <a:latin typeface="Gill Sans MT" pitchFamily="34" charset="0"/>
              </a:rPr>
              <a:t/>
            </a:r>
            <a:br>
              <a:rPr lang="pt-BR" sz="3600" b="1" dirty="0" smtClean="0">
                <a:solidFill>
                  <a:srgbClr val="800000"/>
                </a:solidFill>
                <a:latin typeface="Gill Sans MT" pitchFamily="34" charset="0"/>
              </a:rPr>
            </a:br>
            <a:r>
              <a:rPr lang="pt-BR" sz="3600" b="1" dirty="0" smtClean="0">
                <a:solidFill>
                  <a:srgbClr val="800000"/>
                </a:solidFill>
                <a:latin typeface="Gill Sans MT" pitchFamily="34" charset="0"/>
              </a:rPr>
              <a:t/>
            </a:r>
            <a:br>
              <a:rPr lang="pt-BR" sz="3600" b="1" dirty="0" smtClean="0">
                <a:solidFill>
                  <a:srgbClr val="800000"/>
                </a:solidFill>
                <a:latin typeface="Gill Sans MT" pitchFamily="34" charset="0"/>
              </a:rPr>
            </a:br>
            <a:r>
              <a:rPr lang="pt-BR" sz="4900" b="1" dirty="0" smtClean="0">
                <a:solidFill>
                  <a:srgbClr val="002060"/>
                </a:solidFill>
                <a:latin typeface="+mj-lt"/>
              </a:rPr>
              <a:t>Sistema de Acompanhamento Governamental – SAG  e</a:t>
            </a:r>
            <a:br>
              <a:rPr lang="pt-BR" sz="4900" b="1" dirty="0" smtClean="0">
                <a:solidFill>
                  <a:srgbClr val="002060"/>
                </a:solidFill>
                <a:latin typeface="+mj-lt"/>
              </a:rPr>
            </a:br>
            <a:r>
              <a:rPr lang="pt-BR" sz="4900" b="1" dirty="0" smtClean="0">
                <a:solidFill>
                  <a:srgbClr val="002060"/>
                </a:solidFill>
                <a:latin typeface="+mj-lt"/>
              </a:rPr>
              <a:t>Prestação de Contas Anual do Governador</a:t>
            </a:r>
            <a:br>
              <a:rPr lang="pt-BR" sz="4900" b="1" dirty="0" smtClean="0">
                <a:solidFill>
                  <a:srgbClr val="002060"/>
                </a:solidFill>
                <a:latin typeface="+mj-lt"/>
              </a:rPr>
            </a:br>
            <a:r>
              <a:rPr lang="pt-BR" sz="4900" b="1" dirty="0" smtClean="0">
                <a:solidFill>
                  <a:srgbClr val="002060"/>
                </a:solidFill>
                <a:latin typeface="+mj-lt"/>
              </a:rPr>
              <a:t>- </a:t>
            </a:r>
            <a:r>
              <a:rPr lang="pt-BR" sz="36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Relatório </a:t>
            </a:r>
            <a:r>
              <a:rPr lang="pt-BR" sz="36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Anual de </a:t>
            </a:r>
            <a:r>
              <a:rPr lang="pt-BR" sz="36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Atividades</a:t>
            </a:r>
            <a:br>
              <a:rPr lang="pt-BR" sz="36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</a:br>
            <a:r>
              <a:rPr lang="pt-BR" sz="36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-  Indicadores de Desempenho por       Programa de Governo</a:t>
            </a:r>
            <a:r>
              <a:rPr lang="pt-BR" sz="4900" b="1" dirty="0">
                <a:solidFill>
                  <a:schemeClr val="accent5">
                    <a:lumMod val="50000"/>
                  </a:schemeClr>
                </a:solidFill>
                <a:latin typeface="Gill Sans MT" pitchFamily="34" charset="0"/>
              </a:rPr>
              <a:t/>
            </a:r>
            <a:br>
              <a:rPr lang="pt-BR" sz="4900" b="1" dirty="0">
                <a:solidFill>
                  <a:schemeClr val="accent5">
                    <a:lumMod val="50000"/>
                  </a:schemeClr>
                </a:solidFill>
                <a:latin typeface="Gill Sans MT" pitchFamily="34" charset="0"/>
              </a:rPr>
            </a:br>
            <a:r>
              <a:rPr lang="pt-BR" sz="4900" b="1" dirty="0" smtClean="0">
                <a:latin typeface="Gill Sans MT" pitchFamily="34" charset="0"/>
              </a:rPr>
              <a:t/>
            </a:r>
            <a:br>
              <a:rPr lang="pt-BR" sz="4900" b="1" dirty="0" smtClean="0">
                <a:latin typeface="Gill Sans MT" pitchFamily="34" charset="0"/>
              </a:rPr>
            </a:br>
            <a:endParaRPr lang="pt-BR" sz="4900" b="1" dirty="0">
              <a:latin typeface="Gill Sans MT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2</a:t>
            </a:fld>
            <a:endParaRPr lang="en-US" sz="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 smtClean="0">
                <a:solidFill>
                  <a:srgbClr val="800000"/>
                </a:solidFill>
                <a:cs typeface="Arial" pitchFamily="34" charset="0"/>
              </a:rPr>
              <a:t>Relatório de Atividades</a:t>
            </a:r>
            <a:endParaRPr lang="pt-BR" sz="3600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556792"/>
            <a:ext cx="8424936" cy="4450816"/>
          </a:xfrm>
        </p:spPr>
        <p:txBody>
          <a:bodyPr>
            <a:noAutofit/>
          </a:bodyPr>
          <a:lstStyle/>
          <a:p>
            <a:pPr algn="just"/>
            <a:r>
              <a:rPr lang="pt-BR" dirty="0" smtClean="0">
                <a:solidFill>
                  <a:srgbClr val="FF0000"/>
                </a:solidFill>
                <a:latin typeface="+mj-lt"/>
              </a:rPr>
              <a:t>Unidades Extintas </a:t>
            </a:r>
            <a:r>
              <a:rPr lang="pt-BR" dirty="0" smtClean="0">
                <a:latin typeface="+mj-lt"/>
              </a:rPr>
              <a:t>– apresentam o relatório com as informações desde o início do exercício até a data de encerramento de suas atividades;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  <a:latin typeface="+mj-lt"/>
              </a:rPr>
              <a:t>Unidades criadas no exercício </a:t>
            </a:r>
            <a:r>
              <a:rPr lang="pt-BR" dirty="0" smtClean="0">
                <a:latin typeface="+mj-lt"/>
              </a:rPr>
              <a:t>– apresentam o relatório com as informações a partir da data de criação até o encerramento do exercício;</a:t>
            </a:r>
          </a:p>
          <a:p>
            <a:pPr algn="just"/>
            <a:r>
              <a:rPr lang="pt-BR" dirty="0" smtClean="0">
                <a:solidFill>
                  <a:srgbClr val="FF0000"/>
                </a:solidFill>
                <a:latin typeface="+mj-lt"/>
              </a:rPr>
              <a:t>Unidades subordinadas e/ou vinculadas </a:t>
            </a:r>
            <a:r>
              <a:rPr lang="pt-BR" dirty="0" smtClean="0">
                <a:latin typeface="+mj-lt"/>
              </a:rPr>
              <a:t>- apresentam seu próprio relatório, ou seja, separado da Secretaria (inclusive os Fundos Especiais).</a:t>
            </a:r>
          </a:p>
          <a:p>
            <a:endParaRPr lang="pt-BR" sz="2200" dirty="0" smtClean="0">
              <a:latin typeface="Arial Rounded MT Bold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20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0668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Relatório de Atividades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64496"/>
          </a:xfrm>
        </p:spPr>
        <p:txBody>
          <a:bodyPr>
            <a:noAutofit/>
          </a:bodyPr>
          <a:lstStyle/>
          <a:p>
            <a:pPr algn="just"/>
            <a:r>
              <a:rPr lang="pt-BR" dirty="0" smtClean="0">
                <a:latin typeface="+mj-lt"/>
              </a:rPr>
              <a:t>Servidores indicados pelo titular da unidade devem coletar as informações dos setores e consolidá-las em um único documento que refletirá as realizações da unidade como um todo.</a:t>
            </a:r>
          </a:p>
          <a:p>
            <a:pPr algn="just"/>
            <a:endParaRPr lang="pt-BR" sz="800" dirty="0" smtClean="0">
              <a:latin typeface="+mj-lt"/>
            </a:endParaRPr>
          </a:p>
          <a:p>
            <a:pPr marL="173038" indent="-173038" algn="just">
              <a:buNone/>
            </a:pPr>
            <a:r>
              <a:rPr lang="pt-BR" dirty="0" smtClean="0">
                <a:latin typeface="+mj-lt"/>
              </a:rPr>
              <a:t>	</a:t>
            </a:r>
            <a:r>
              <a:rPr lang="pt-BR" b="1" dirty="0" err="1" smtClean="0">
                <a:solidFill>
                  <a:srgbClr val="800000"/>
                </a:solidFill>
                <a:latin typeface="+mj-lt"/>
              </a:rPr>
              <a:t>Obs</a:t>
            </a:r>
            <a:r>
              <a:rPr lang="pt-BR" b="1" dirty="0" smtClean="0">
                <a:solidFill>
                  <a:srgbClr val="800000"/>
                </a:solidFill>
                <a:latin typeface="+mj-lt"/>
              </a:rPr>
              <a:t>:  </a:t>
            </a:r>
            <a:r>
              <a:rPr lang="pt-BR" dirty="0" smtClean="0">
                <a:latin typeface="+mj-lt"/>
              </a:rPr>
              <a:t>As informações </a:t>
            </a:r>
            <a:r>
              <a:rPr lang="pt-BR" dirty="0" smtClean="0">
                <a:solidFill>
                  <a:srgbClr val="800000"/>
                </a:solidFill>
                <a:latin typeface="+mj-lt"/>
              </a:rPr>
              <a:t>não devem </a:t>
            </a:r>
            <a:r>
              <a:rPr lang="pt-BR" dirty="0" smtClean="0">
                <a:latin typeface="+mj-lt"/>
              </a:rPr>
              <a:t>ser separadas por  setores, diretorias, coordenações, subsecretarias. </a:t>
            </a:r>
          </a:p>
          <a:p>
            <a:pPr marL="173038" indent="-173038" algn="just">
              <a:buNone/>
            </a:pPr>
            <a:r>
              <a:rPr lang="pt-BR" dirty="0" smtClean="0">
                <a:latin typeface="+mj-lt"/>
              </a:rPr>
              <a:t>	Ex:  A  Secretaria de Saúde realizou a vacinação de 100.000 mil crianças...</a:t>
            </a:r>
            <a:endParaRPr lang="pt-BR" dirty="0">
              <a:latin typeface="+mj-lt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21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Fases de Elaboração do Relatório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32048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t-BR" b="1" dirty="0" smtClean="0">
                <a:solidFill>
                  <a:srgbClr val="800000"/>
                </a:solidFill>
                <a:latin typeface="+mj-lt"/>
              </a:rPr>
              <a:t>Fase 1 </a:t>
            </a:r>
            <a:r>
              <a:rPr lang="pt-BR" dirty="0" smtClean="0">
                <a:latin typeface="+mj-lt"/>
              </a:rPr>
              <a:t>– Realizada pela SUPLAN:</a:t>
            </a:r>
          </a:p>
          <a:p>
            <a:pPr marL="109728" indent="0" algn="just">
              <a:buNone/>
            </a:pPr>
            <a:endParaRPr lang="pt-BR" sz="800" dirty="0" smtClean="0">
              <a:latin typeface="+mj-lt"/>
            </a:endParaRPr>
          </a:p>
          <a:p>
            <a:pPr algn="just"/>
            <a:r>
              <a:rPr lang="pt-BR" dirty="0" smtClean="0">
                <a:latin typeface="+mj-lt"/>
              </a:rPr>
              <a:t>Elaboração das instruções e da </a:t>
            </a:r>
            <a:r>
              <a:rPr lang="pt-BR" b="1" u="sng" dirty="0" smtClean="0">
                <a:solidFill>
                  <a:srgbClr val="002060"/>
                </a:solidFill>
                <a:latin typeface="+mj-lt"/>
              </a:rPr>
              <a:t>estrutura básica </a:t>
            </a:r>
            <a:r>
              <a:rPr lang="pt-BR" dirty="0" smtClean="0">
                <a:latin typeface="+mj-lt"/>
              </a:rPr>
              <a:t>para o Relatório de cada unidade e envio para o e-mail dos servidores indicados;</a:t>
            </a:r>
          </a:p>
          <a:p>
            <a:pPr algn="just"/>
            <a:endParaRPr lang="pt-BR" sz="800" dirty="0" smtClean="0">
              <a:latin typeface="+mj-lt"/>
            </a:endParaRPr>
          </a:p>
          <a:p>
            <a:pPr algn="just"/>
            <a:r>
              <a:rPr lang="pt-BR" dirty="0">
                <a:latin typeface="+mj-lt"/>
              </a:rPr>
              <a:t>A estrutura é </a:t>
            </a:r>
            <a:r>
              <a:rPr lang="pt-BR" dirty="0" smtClean="0">
                <a:latin typeface="+mj-lt"/>
              </a:rPr>
              <a:t>organizada </a:t>
            </a:r>
            <a:r>
              <a:rPr lang="pt-BR" dirty="0">
                <a:latin typeface="+mj-lt"/>
              </a:rPr>
              <a:t>por Programa Temático, Objetivo Geral, Objetivo Específico, Indicadores e </a:t>
            </a:r>
            <a:r>
              <a:rPr lang="pt-BR" dirty="0" smtClean="0">
                <a:latin typeface="+mj-lt"/>
              </a:rPr>
              <a:t> </a:t>
            </a:r>
            <a:r>
              <a:rPr lang="pt-BR" dirty="0">
                <a:latin typeface="+mj-lt"/>
              </a:rPr>
              <a:t>tabelas extraídas do Sistema </a:t>
            </a:r>
            <a:r>
              <a:rPr lang="pt-BR" dirty="0" smtClean="0">
                <a:latin typeface="+mj-lt"/>
              </a:rPr>
              <a:t>SIGGO. </a:t>
            </a:r>
            <a:endParaRPr lang="pt-BR" dirty="0">
              <a:latin typeface="+mj-lt"/>
            </a:endParaRPr>
          </a:p>
          <a:p>
            <a:pPr algn="just"/>
            <a:endParaRPr lang="pt-BR" dirty="0" smtClean="0">
              <a:latin typeface="Gill Sans MT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22</a:t>
            </a:fld>
            <a:endParaRPr lang="en-US" sz="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800000"/>
                </a:solidFill>
                <a:cs typeface="Arial" pitchFamily="34" charset="0"/>
              </a:rPr>
              <a:t>Fases de Elaboração do Relatório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162784"/>
          </a:xfrm>
        </p:spPr>
        <p:txBody>
          <a:bodyPr>
            <a:noAutofit/>
          </a:bodyPr>
          <a:lstStyle/>
          <a:p>
            <a:pPr algn="just"/>
            <a:r>
              <a:rPr lang="pt-BR" dirty="0" smtClean="0">
                <a:latin typeface="+mj-lt"/>
              </a:rPr>
              <a:t>As tabelas da  </a:t>
            </a:r>
            <a:r>
              <a:rPr lang="pt-BR" dirty="0">
                <a:latin typeface="+mj-lt"/>
              </a:rPr>
              <a:t>execução orçamentária e </a:t>
            </a:r>
            <a:r>
              <a:rPr lang="pt-BR" dirty="0" smtClean="0">
                <a:latin typeface="+mj-lt"/>
              </a:rPr>
              <a:t>financeira em </a:t>
            </a:r>
            <a:r>
              <a:rPr lang="pt-BR" dirty="0">
                <a:latin typeface="+mj-lt"/>
              </a:rPr>
              <a:t>nível de  ações e subtítulos </a:t>
            </a:r>
            <a:r>
              <a:rPr lang="pt-BR" dirty="0" smtClean="0">
                <a:latin typeface="+mj-lt"/>
              </a:rPr>
              <a:t>contem valores </a:t>
            </a:r>
            <a:r>
              <a:rPr lang="pt-BR" dirty="0">
                <a:latin typeface="+mj-lt"/>
              </a:rPr>
              <a:t>da dotação inicial, despesa autorizada, empenhado e liquidado até 14/10/2013.  </a:t>
            </a:r>
            <a:endParaRPr lang="pt-BR" dirty="0" smtClean="0">
              <a:latin typeface="+mj-lt"/>
            </a:endParaRPr>
          </a:p>
          <a:p>
            <a:pPr algn="just"/>
            <a:endParaRPr lang="pt-BR" sz="800" dirty="0">
              <a:latin typeface="+mj-lt"/>
            </a:endParaRPr>
          </a:p>
          <a:p>
            <a:pPr algn="just">
              <a:buNone/>
            </a:pPr>
            <a:r>
              <a:rPr lang="pt-BR" dirty="0" smtClean="0">
                <a:latin typeface="+mj-lt"/>
              </a:rPr>
              <a:t>	A u</a:t>
            </a:r>
            <a:r>
              <a:rPr lang="pt-BR" u="sng" dirty="0" smtClean="0">
                <a:latin typeface="+mj-lt"/>
              </a:rPr>
              <a:t>nidade deverá atualizar os dados com os valores do mês de dezembro fechado (31/12/2013)</a:t>
            </a:r>
            <a:r>
              <a:rPr lang="pt-BR" dirty="0" smtClean="0">
                <a:latin typeface="+mj-lt"/>
              </a:rPr>
              <a:t>;</a:t>
            </a:r>
          </a:p>
          <a:p>
            <a:endParaRPr lang="pt-BR" sz="2400" dirty="0" smtClean="0">
              <a:latin typeface="Arial Rounded MT Bold" pitchFamily="34" charset="0"/>
            </a:endParaRPr>
          </a:p>
          <a:p>
            <a:endParaRPr lang="pt-BR" sz="2600" dirty="0">
              <a:latin typeface="Arial Rounded MT Bold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23</a:t>
            </a:fld>
            <a:endParaRPr lang="en-US" sz="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800000"/>
                </a:solidFill>
                <a:cs typeface="Arial" pitchFamily="34" charset="0"/>
              </a:rPr>
              <a:t>Fases de Elaboração do Relatório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92488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t-BR" b="1" dirty="0" smtClean="0">
                <a:solidFill>
                  <a:srgbClr val="800000"/>
                </a:solidFill>
                <a:latin typeface="+mj-lt"/>
              </a:rPr>
              <a:t>Fase 2 </a:t>
            </a:r>
            <a:r>
              <a:rPr lang="pt-BR" dirty="0" smtClean="0">
                <a:latin typeface="+mj-lt"/>
              </a:rPr>
              <a:t>– Realizada pelas unidades</a:t>
            </a:r>
          </a:p>
          <a:p>
            <a:pPr algn="just"/>
            <a:r>
              <a:rPr lang="pt-BR" dirty="0" smtClean="0">
                <a:latin typeface="+mj-lt"/>
              </a:rPr>
              <a:t>Ao final de cada tabela deverá ser apresentado </a:t>
            </a:r>
            <a:r>
              <a:rPr lang="pt-BR" u="sng" dirty="0" smtClean="0">
                <a:solidFill>
                  <a:srgbClr val="800000"/>
                </a:solidFill>
                <a:latin typeface="+mj-lt"/>
              </a:rPr>
              <a:t>texto descritivo das realizações,</a:t>
            </a:r>
            <a:r>
              <a:rPr lang="pt-BR" dirty="0" smtClean="0">
                <a:latin typeface="+mj-lt"/>
              </a:rPr>
              <a:t> resultados alcançados e público-alvo beneficiado (as realizações físicas  </a:t>
            </a:r>
            <a:r>
              <a:rPr lang="pt-BR" dirty="0" smtClean="0">
                <a:solidFill>
                  <a:srgbClr val="800000"/>
                </a:solidFill>
                <a:latin typeface="+mj-lt"/>
              </a:rPr>
              <a:t>não deverão ser </a:t>
            </a:r>
            <a:r>
              <a:rPr lang="pt-BR" dirty="0" smtClean="0">
                <a:latin typeface="+mj-lt"/>
              </a:rPr>
              <a:t>divididas por ações ou por subtítulos);</a:t>
            </a:r>
          </a:p>
          <a:p>
            <a:pPr algn="just"/>
            <a:r>
              <a:rPr lang="pt-BR" dirty="0" smtClean="0">
                <a:latin typeface="+mj-lt"/>
              </a:rPr>
              <a:t>As informações deverão ser apresentadas de forma clara e objetiva para que qualquer cidadão compreenda o que foi realizado.</a:t>
            </a:r>
          </a:p>
          <a:p>
            <a:pPr algn="just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24</a:t>
            </a:fld>
            <a:endParaRPr lang="en-US" sz="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Estrutura do Relatório de Atividades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824536"/>
          </a:xfrm>
        </p:spPr>
        <p:txBody>
          <a:bodyPr>
            <a:noAutofit/>
          </a:bodyPr>
          <a:lstStyle/>
          <a:p>
            <a:pPr marL="109728" indent="0" algn="just">
              <a:spcBef>
                <a:spcPts val="0"/>
              </a:spcBef>
              <a:buNone/>
            </a:pPr>
            <a:r>
              <a:rPr lang="pt-BR" sz="2400" dirty="0" smtClean="0">
                <a:latin typeface="Gill Sans MT" pitchFamily="34" charset="0"/>
              </a:rPr>
              <a:t>1</a:t>
            </a:r>
            <a:r>
              <a:rPr lang="pt-BR" sz="2400" dirty="0" smtClean="0">
                <a:latin typeface="+mj-lt"/>
              </a:rPr>
              <a:t>) </a:t>
            </a:r>
            <a:r>
              <a:rPr lang="pt-BR" sz="2500" dirty="0" smtClean="0">
                <a:latin typeface="+mj-lt"/>
              </a:rPr>
              <a:t>Síntese das competências da unidade;</a:t>
            </a:r>
          </a:p>
          <a:p>
            <a:pPr marL="109728" indent="0" algn="just">
              <a:spcBef>
                <a:spcPts val="0"/>
              </a:spcBef>
              <a:buNone/>
            </a:pPr>
            <a:r>
              <a:rPr lang="pt-BR" sz="2500" dirty="0" smtClean="0">
                <a:latin typeface="+mj-lt"/>
              </a:rPr>
              <a:t>2) Força de Trabalho;</a:t>
            </a:r>
          </a:p>
          <a:p>
            <a:pPr marL="109728" indent="0" algn="just">
              <a:spcBef>
                <a:spcPts val="0"/>
              </a:spcBef>
              <a:buNone/>
            </a:pPr>
            <a:r>
              <a:rPr lang="pt-BR" sz="2500" dirty="0" smtClean="0">
                <a:latin typeface="+mj-lt"/>
              </a:rPr>
              <a:t>3) Descrever as realizações por Programas do PPA:</a:t>
            </a:r>
          </a:p>
          <a:p>
            <a:pPr marL="361950" lvl="1" indent="-266700" algn="just">
              <a:spcBef>
                <a:spcPts val="0"/>
              </a:spcBef>
            </a:pPr>
            <a:r>
              <a:rPr lang="pt-BR" sz="2400" dirty="0" smtClean="0">
                <a:solidFill>
                  <a:srgbClr val="002060"/>
                </a:solidFill>
                <a:latin typeface="+mj-lt"/>
              </a:rPr>
              <a:t>Principais realizações e metas alcançadas referentes à área de atuação da Unidade;</a:t>
            </a:r>
          </a:p>
          <a:p>
            <a:pPr marL="361950" lvl="1" indent="-266700" algn="just">
              <a:spcBef>
                <a:spcPts val="0"/>
              </a:spcBef>
            </a:pPr>
            <a:r>
              <a:rPr lang="pt-BR" sz="2400" dirty="0" smtClean="0">
                <a:solidFill>
                  <a:srgbClr val="002060"/>
                </a:solidFill>
                <a:latin typeface="+mj-lt"/>
              </a:rPr>
              <a:t>Identificar e destacar as realizações do Projetos Estratégicos (PEDF);</a:t>
            </a:r>
          </a:p>
          <a:p>
            <a:pPr marL="361950" lvl="1" indent="-266700" algn="just">
              <a:spcBef>
                <a:spcPts val="0"/>
              </a:spcBef>
            </a:pPr>
            <a:r>
              <a:rPr lang="pt-BR" sz="2400" dirty="0">
                <a:solidFill>
                  <a:srgbClr val="002060"/>
                </a:solidFill>
                <a:latin typeface="+mj-lt"/>
              </a:rPr>
              <a:t>Ações realizadas em parcerias público-privadas e com a comunidade;</a:t>
            </a:r>
          </a:p>
          <a:p>
            <a:pPr marL="361950" lvl="1" indent="-266700" algn="just">
              <a:spcBef>
                <a:spcPts val="0"/>
              </a:spcBef>
            </a:pPr>
            <a:r>
              <a:rPr lang="pt-BR" sz="2400" dirty="0">
                <a:solidFill>
                  <a:srgbClr val="002060"/>
                </a:solidFill>
                <a:latin typeface="+mj-lt"/>
              </a:rPr>
              <a:t>Ações realizadas com recursos do Fundo Constitucional (Segurança, </a:t>
            </a:r>
            <a:r>
              <a:rPr lang="pt-BR" sz="2400" dirty="0" smtClean="0">
                <a:solidFill>
                  <a:srgbClr val="002060"/>
                </a:solidFill>
                <a:latin typeface="+mj-lt"/>
              </a:rPr>
              <a:t>Educação e </a:t>
            </a:r>
            <a:r>
              <a:rPr lang="pt-BR" sz="2400" dirty="0">
                <a:solidFill>
                  <a:srgbClr val="002060"/>
                </a:solidFill>
                <a:latin typeface="+mj-lt"/>
              </a:rPr>
              <a:t>Saúde);</a:t>
            </a:r>
          </a:p>
          <a:p>
            <a:pPr marL="361950" lvl="1" indent="-266700" algn="just">
              <a:spcBef>
                <a:spcPts val="0"/>
              </a:spcBef>
            </a:pPr>
            <a:r>
              <a:rPr lang="pt-BR" sz="2400" dirty="0">
                <a:solidFill>
                  <a:srgbClr val="002060"/>
                </a:solidFill>
                <a:latin typeface="+mj-lt"/>
              </a:rPr>
              <a:t>Dados referentes aos convênios firmados com a União, órgãos do GDF, Prefeituras do </a:t>
            </a:r>
            <a:r>
              <a:rPr lang="pt-BR" sz="2400" dirty="0" smtClean="0">
                <a:solidFill>
                  <a:srgbClr val="002060"/>
                </a:solidFill>
                <a:latin typeface="+mj-lt"/>
              </a:rPr>
              <a:t>Entorno e outros.</a:t>
            </a:r>
            <a:endParaRPr lang="pt-BR" sz="2400" dirty="0">
              <a:solidFill>
                <a:srgbClr val="002060"/>
              </a:solidFill>
              <a:latin typeface="+mj-lt"/>
            </a:endParaRPr>
          </a:p>
          <a:p>
            <a:pPr lvl="1"/>
            <a:endParaRPr lang="pt-BR" sz="2400" dirty="0" smtClean="0">
              <a:latin typeface="Arial Rounded MT Bold" pitchFamily="34" charset="0"/>
            </a:endParaRPr>
          </a:p>
          <a:p>
            <a:endParaRPr lang="pt-BR" sz="2400" dirty="0" smtClean="0">
              <a:latin typeface="Arial Rounded MT Bold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25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800000"/>
                </a:solidFill>
                <a:cs typeface="Arial" pitchFamily="34" charset="0"/>
              </a:rPr>
              <a:t>Estrutura do Relatório de Atividades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4954872"/>
          </a:xfrm>
        </p:spPr>
        <p:txBody>
          <a:bodyPr>
            <a:noAutofit/>
          </a:bodyPr>
          <a:lstStyle/>
          <a:p>
            <a:pPr marL="109728" lvl="0" indent="0" algn="just">
              <a:buNone/>
            </a:pPr>
            <a:r>
              <a:rPr lang="pt-BR" sz="2300" b="1" dirty="0" smtClean="0">
                <a:latin typeface="Gill Sans MT" pitchFamily="34" charset="0"/>
              </a:rPr>
              <a:t>4</a:t>
            </a:r>
            <a:r>
              <a:rPr lang="pt-BR" sz="2500" b="1" dirty="0" smtClean="0">
                <a:latin typeface="Gill Sans MT" pitchFamily="34" charset="0"/>
              </a:rPr>
              <a:t>) </a:t>
            </a:r>
            <a:r>
              <a:rPr lang="pt-BR" sz="2500" b="1" dirty="0" smtClean="0">
                <a:latin typeface="+mj-lt"/>
              </a:rPr>
              <a:t>Informações Complementares</a:t>
            </a:r>
            <a:r>
              <a:rPr lang="pt-BR" sz="2500" dirty="0" smtClean="0">
                <a:latin typeface="+mj-lt"/>
              </a:rPr>
              <a:t>: Descrever as demais ações relevantes que não puderam ser agrupadas por programas;</a:t>
            </a:r>
          </a:p>
          <a:p>
            <a:pPr marL="109728" lvl="0" indent="0" algn="just">
              <a:buNone/>
            </a:pPr>
            <a:endParaRPr lang="pt-BR" sz="800" dirty="0" smtClean="0">
              <a:latin typeface="+mj-lt"/>
            </a:endParaRPr>
          </a:p>
          <a:p>
            <a:pPr marL="109728" lvl="0" indent="0" algn="just">
              <a:buNone/>
            </a:pPr>
            <a:r>
              <a:rPr lang="pt-BR" sz="2500" b="1" dirty="0" smtClean="0">
                <a:latin typeface="+mj-lt"/>
              </a:rPr>
              <a:t>5) Diagnóstico do Desenvolvimento da Unidade</a:t>
            </a:r>
            <a:r>
              <a:rPr lang="pt-BR" sz="2500" dirty="0" smtClean="0">
                <a:latin typeface="+mj-lt"/>
              </a:rPr>
              <a:t>: análise das realizações, dificuldades encontradas  e perspectivas para 2014.</a:t>
            </a:r>
          </a:p>
          <a:p>
            <a:pPr lvl="0" algn="just"/>
            <a:endParaRPr lang="pt-BR" sz="800" dirty="0" smtClean="0">
              <a:latin typeface="+mj-lt"/>
            </a:endParaRPr>
          </a:p>
          <a:p>
            <a:pPr marL="109728" indent="0" algn="just">
              <a:buNone/>
            </a:pPr>
            <a:r>
              <a:rPr lang="pt-BR" sz="2400" dirty="0" err="1" smtClean="0">
                <a:solidFill>
                  <a:srgbClr val="002060"/>
                </a:solidFill>
                <a:latin typeface="+mj-lt"/>
              </a:rPr>
              <a:t>Obs</a:t>
            </a:r>
            <a:r>
              <a:rPr lang="pt-BR" sz="2400" dirty="0" smtClean="0">
                <a:solidFill>
                  <a:srgbClr val="002060"/>
                </a:solidFill>
                <a:latin typeface="+mj-lt"/>
              </a:rPr>
              <a:t>: Compatibilidade </a:t>
            </a:r>
            <a:r>
              <a:rPr lang="pt-BR" sz="2400" dirty="0">
                <a:solidFill>
                  <a:srgbClr val="002060"/>
                </a:solidFill>
                <a:latin typeface="+mj-lt"/>
              </a:rPr>
              <a:t>com os instrumentos de planejamento, acompanhamento e avaliação, em especial, com o Relatório de Desempenho </a:t>
            </a:r>
            <a:r>
              <a:rPr lang="pt-BR" sz="2400" dirty="0" smtClean="0">
                <a:solidFill>
                  <a:srgbClr val="002060"/>
                </a:solidFill>
                <a:latin typeface="+mj-lt"/>
              </a:rPr>
              <a:t>Físico-Financeiro - SAG </a:t>
            </a:r>
            <a:r>
              <a:rPr lang="pt-BR" sz="2400" dirty="0">
                <a:solidFill>
                  <a:srgbClr val="002060"/>
                </a:solidFill>
                <a:latin typeface="+mj-lt"/>
              </a:rPr>
              <a:t>do 6º Bimestre (mês de dezembro, fechado)  e com as informações orçamentárias e financeiras do Sistema Integrado de Administração Contábil - SIAC (mês de dezembro, fechado). </a:t>
            </a:r>
          </a:p>
          <a:p>
            <a:pPr lvl="0"/>
            <a:endParaRPr lang="pt-BR" sz="2300" dirty="0" smtClean="0">
              <a:latin typeface="Arial Rounded MT Bold" pitchFamily="34" charset="0"/>
            </a:endParaRPr>
          </a:p>
          <a:p>
            <a:pPr lvl="0"/>
            <a:endParaRPr lang="pt-BR" sz="2000" dirty="0" smtClean="0">
              <a:latin typeface="Arial Rounded MT Bold" pitchFamily="34" charset="0"/>
            </a:endParaRPr>
          </a:p>
          <a:p>
            <a:pPr lvl="0" algn="just">
              <a:buNone/>
            </a:pPr>
            <a:r>
              <a:rPr lang="pt-BR" sz="1800" dirty="0" smtClean="0">
                <a:solidFill>
                  <a:srgbClr val="003366"/>
                </a:solidFill>
                <a:latin typeface="Arial Rounded MT Bold" pitchFamily="34" charset="0"/>
              </a:rPr>
              <a:t>	</a:t>
            </a:r>
          </a:p>
          <a:p>
            <a:endParaRPr lang="pt-BR" sz="2400" dirty="0" smtClean="0">
              <a:latin typeface="Arial Rounded MT Bold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26</a:t>
            </a:fld>
            <a:endParaRPr lang="en-US" sz="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66800"/>
          </a:xfrm>
        </p:spPr>
        <p:txBody>
          <a:bodyPr>
            <a:normAutofit/>
          </a:bodyPr>
          <a:lstStyle/>
          <a:p>
            <a:pPr lvl="0" algn="ctr"/>
            <a:r>
              <a:rPr lang="pt-BR" sz="3600" b="1" dirty="0" smtClean="0">
                <a:solidFill>
                  <a:srgbClr val="8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Identificação dos Responsáveis</a:t>
            </a:r>
            <a:endParaRPr lang="pt-BR" sz="3600" b="1" dirty="0">
              <a:solidFill>
                <a:srgbClr val="8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27</a:t>
            </a:fld>
            <a:endParaRPr lang="en-US" sz="5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7504" y="1052736"/>
            <a:ext cx="8784976" cy="552180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t-BR" sz="2400" dirty="0" smtClean="0">
                <a:latin typeface="+mj-lt"/>
              </a:rPr>
              <a:t>O texto impresso do Relatório de Atividades deve ter rubrica em todas </a:t>
            </a:r>
            <a:r>
              <a:rPr lang="pt-BR" sz="2400" dirty="0">
                <a:latin typeface="+mj-lt"/>
              </a:rPr>
              <a:t>as páginas </a:t>
            </a:r>
            <a:r>
              <a:rPr lang="pt-BR" sz="2400" dirty="0" smtClean="0">
                <a:latin typeface="+mj-lt"/>
              </a:rPr>
              <a:t>e assinatura na </a:t>
            </a:r>
            <a:r>
              <a:rPr lang="pt-BR" sz="2400" dirty="0">
                <a:latin typeface="+mj-lt"/>
              </a:rPr>
              <a:t>última </a:t>
            </a:r>
            <a:r>
              <a:rPr lang="pt-BR" sz="2400" dirty="0" smtClean="0">
                <a:latin typeface="+mj-lt"/>
              </a:rPr>
              <a:t>página, </a:t>
            </a:r>
            <a:r>
              <a:rPr lang="pt-BR" sz="2400" dirty="0">
                <a:latin typeface="+mj-lt"/>
              </a:rPr>
              <a:t>conforme modelo </a:t>
            </a:r>
            <a:r>
              <a:rPr lang="pt-BR" sz="2400" dirty="0" smtClean="0">
                <a:latin typeface="+mj-lt"/>
              </a:rPr>
              <a:t>abaixo:</a:t>
            </a:r>
          </a:p>
          <a:p>
            <a:pPr marL="109728" indent="0" algn="just">
              <a:buNone/>
            </a:pPr>
            <a:endParaRPr lang="pt-BR" sz="2400" dirty="0">
              <a:latin typeface="+mj-lt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pt-BR" sz="2000" b="1" dirty="0">
                <a:latin typeface="+mj-lt"/>
              </a:rPr>
              <a:t>Nome do Titular da Unidade Orçamentária:</a:t>
            </a:r>
            <a:r>
              <a:rPr lang="pt-BR" sz="2000" dirty="0">
                <a:latin typeface="+mj-lt"/>
              </a:rPr>
              <a:t> </a:t>
            </a:r>
            <a:r>
              <a:rPr lang="pt-BR" sz="2000" dirty="0" smtClean="0">
                <a:latin typeface="+mj-lt"/>
              </a:rPr>
              <a:t>________________________</a:t>
            </a:r>
            <a:endParaRPr lang="pt-BR" sz="2000" dirty="0">
              <a:latin typeface="+mj-lt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pt-BR" sz="2000" dirty="0">
                <a:latin typeface="+mj-lt"/>
              </a:rPr>
              <a:t>Telefone: </a:t>
            </a:r>
            <a:r>
              <a:rPr lang="pt-BR" sz="2000" dirty="0" smtClean="0">
                <a:latin typeface="+mj-lt"/>
              </a:rPr>
              <a:t>______________ </a:t>
            </a:r>
            <a:r>
              <a:rPr lang="pt-BR" sz="2000" dirty="0">
                <a:latin typeface="+mj-lt"/>
              </a:rPr>
              <a:t>e-mail da Instituição: </a:t>
            </a:r>
            <a:r>
              <a:rPr lang="pt-BR" sz="2000" dirty="0" smtClean="0">
                <a:latin typeface="+mj-lt"/>
              </a:rPr>
              <a:t>_____________________</a:t>
            </a:r>
            <a:endParaRPr lang="pt-BR" sz="2000" dirty="0">
              <a:latin typeface="+mj-lt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pt-BR" sz="2000" dirty="0">
                <a:latin typeface="+mj-lt"/>
              </a:rPr>
              <a:t>Assinatura: </a:t>
            </a:r>
            <a:r>
              <a:rPr lang="pt-BR" sz="2000" dirty="0" smtClean="0">
                <a:latin typeface="+mj-lt"/>
              </a:rPr>
              <a:t>_____________________________________________________</a:t>
            </a:r>
            <a:endParaRPr lang="pt-BR" sz="2000" dirty="0">
              <a:latin typeface="+mj-lt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pt-BR" sz="800" b="1" dirty="0">
                <a:latin typeface="+mj-lt"/>
              </a:rPr>
              <a:t> </a:t>
            </a:r>
            <a:endParaRPr lang="pt-BR" sz="800" dirty="0">
              <a:latin typeface="+mj-lt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pt-BR" sz="2000" b="1" dirty="0">
                <a:latin typeface="+mj-lt"/>
              </a:rPr>
              <a:t>Responsáveis pela elaboração: </a:t>
            </a:r>
            <a:endParaRPr lang="pt-BR" sz="2000" dirty="0">
              <a:latin typeface="+mj-lt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pt-BR" sz="2000" dirty="0">
                <a:latin typeface="+mj-lt"/>
              </a:rPr>
              <a:t>Nome: </a:t>
            </a:r>
            <a:r>
              <a:rPr lang="pt-BR" sz="2000" dirty="0" smtClean="0">
                <a:latin typeface="+mj-lt"/>
              </a:rPr>
              <a:t>_________________________________________________________</a:t>
            </a:r>
            <a:endParaRPr lang="pt-BR" sz="2000" dirty="0">
              <a:latin typeface="+mj-lt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pt-BR" sz="2000" dirty="0">
                <a:latin typeface="+mj-lt"/>
              </a:rPr>
              <a:t>Assinatura: </a:t>
            </a:r>
            <a:r>
              <a:rPr lang="pt-BR" sz="2000" dirty="0" smtClean="0">
                <a:latin typeface="+mj-lt"/>
              </a:rPr>
              <a:t>__________________ </a:t>
            </a:r>
            <a:r>
              <a:rPr lang="pt-BR" sz="2000" dirty="0">
                <a:latin typeface="+mj-lt"/>
              </a:rPr>
              <a:t>Telefone: </a:t>
            </a:r>
            <a:r>
              <a:rPr lang="pt-BR" sz="2000" dirty="0" smtClean="0">
                <a:latin typeface="+mj-lt"/>
              </a:rPr>
              <a:t>__________________________</a:t>
            </a:r>
            <a:endParaRPr lang="pt-BR" sz="2000" dirty="0">
              <a:latin typeface="+mj-lt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pt-BR" sz="2000" dirty="0">
                <a:latin typeface="+mj-lt"/>
              </a:rPr>
              <a:t>(   ) Agente de Planejamento		(   ) Outro Servidor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pt-BR" sz="800" dirty="0">
                <a:latin typeface="+mj-lt"/>
              </a:rPr>
              <a:t> 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pt-BR" sz="2000" dirty="0">
                <a:latin typeface="+mj-lt"/>
              </a:rPr>
              <a:t>Nome: </a:t>
            </a:r>
            <a:r>
              <a:rPr lang="pt-BR" sz="2000" dirty="0" smtClean="0">
                <a:latin typeface="+mj-lt"/>
              </a:rPr>
              <a:t>_________________________________________________________</a:t>
            </a:r>
            <a:endParaRPr lang="pt-BR" sz="2000" dirty="0">
              <a:latin typeface="+mj-lt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pt-BR" sz="2000" dirty="0">
                <a:latin typeface="+mj-lt"/>
              </a:rPr>
              <a:t>Assinatura: </a:t>
            </a:r>
            <a:r>
              <a:rPr lang="pt-BR" sz="2000" dirty="0" smtClean="0">
                <a:latin typeface="+mj-lt"/>
              </a:rPr>
              <a:t>___________________Telefone</a:t>
            </a:r>
            <a:r>
              <a:rPr lang="pt-BR" sz="2000" dirty="0">
                <a:latin typeface="+mj-lt"/>
              </a:rPr>
              <a:t>: </a:t>
            </a:r>
            <a:r>
              <a:rPr lang="pt-BR" sz="2000" dirty="0" smtClean="0">
                <a:latin typeface="+mj-lt"/>
              </a:rPr>
              <a:t>__________________________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pt-BR" sz="2000" dirty="0" smtClean="0">
                <a:latin typeface="+mj-lt"/>
              </a:rPr>
              <a:t>(   </a:t>
            </a:r>
            <a:r>
              <a:rPr lang="pt-BR" sz="2000" dirty="0">
                <a:latin typeface="+mj-lt"/>
              </a:rPr>
              <a:t>) Agente de Planejamento		(   ) Outro Servidor </a:t>
            </a:r>
          </a:p>
          <a:p>
            <a:pPr marL="109728" indent="0">
              <a:spcBef>
                <a:spcPts val="200"/>
              </a:spcBef>
              <a:buNone/>
            </a:pPr>
            <a:endParaRPr lang="pt-BR" sz="2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13874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latin typeface="Gill Sans MT" pitchFamily="34" charset="0"/>
                <a:cs typeface="Arial" pitchFamily="34" charset="0"/>
              </a:rPr>
              <a:t>Encaminhamento do Relatório</a:t>
            </a:r>
            <a:endParaRPr lang="pt-BR" b="1" dirty="0">
              <a:solidFill>
                <a:srgbClr val="800000"/>
              </a:solidFill>
              <a:latin typeface="Gill Sans M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306800"/>
          </a:xfrm>
        </p:spPr>
        <p:txBody>
          <a:bodyPr>
            <a:noAutofit/>
          </a:bodyPr>
          <a:lstStyle/>
          <a:p>
            <a:pPr>
              <a:buNone/>
            </a:pPr>
            <a:endParaRPr lang="pt-BR" sz="1800" b="1" dirty="0" smtClean="0">
              <a:solidFill>
                <a:srgbClr val="003366"/>
              </a:solidFill>
              <a:latin typeface="Gill Sans MT" pitchFamily="34" charset="0"/>
            </a:endParaRPr>
          </a:p>
          <a:p>
            <a:pPr>
              <a:buNone/>
            </a:pPr>
            <a:r>
              <a:rPr lang="pt-BR" sz="1800" b="1" dirty="0" smtClean="0">
                <a:latin typeface="Gill Sans MT" pitchFamily="34" charset="0"/>
              </a:rPr>
              <a:t>Uma via 				</a:t>
            </a:r>
            <a:r>
              <a:rPr lang="pt-BR" sz="1800" b="1" dirty="0" smtClean="0">
                <a:solidFill>
                  <a:srgbClr val="002060"/>
                </a:solidFill>
                <a:latin typeface="Gill Sans MT" pitchFamily="34" charset="0"/>
              </a:rPr>
              <a:t>Secretaria de </a:t>
            </a:r>
          </a:p>
          <a:p>
            <a:pPr>
              <a:buNone/>
              <a:tabLst>
                <a:tab pos="95250" algn="l"/>
              </a:tabLst>
            </a:pPr>
            <a:r>
              <a:rPr lang="pt-BR" sz="1800" b="1" dirty="0" smtClean="0">
                <a:latin typeface="Gill Sans MT" pitchFamily="34" charset="0"/>
              </a:rPr>
              <a:t>(impressa e em meio eletrônico)</a:t>
            </a:r>
            <a:r>
              <a:rPr lang="pt-BR" sz="1800" b="1" dirty="0" smtClean="0">
                <a:solidFill>
                  <a:srgbClr val="008000"/>
                </a:solidFill>
                <a:latin typeface="Gill Sans MT" pitchFamily="34" charset="0"/>
              </a:rPr>
              <a:t> 	</a:t>
            </a:r>
            <a:r>
              <a:rPr lang="pt-BR" sz="1800" b="1" dirty="0" smtClean="0">
                <a:solidFill>
                  <a:srgbClr val="002060"/>
                </a:solidFill>
                <a:latin typeface="Gill Sans MT" pitchFamily="34" charset="0"/>
              </a:rPr>
              <a:t>Planejamento e Orçamento</a:t>
            </a:r>
          </a:p>
          <a:p>
            <a:pPr>
              <a:buNone/>
            </a:pPr>
            <a:r>
              <a:rPr lang="pt-BR" sz="1800" b="1" dirty="0" smtClean="0">
                <a:solidFill>
                  <a:srgbClr val="008000"/>
                </a:solidFill>
                <a:latin typeface="Gill Sans MT" pitchFamily="34" charset="0"/>
              </a:rPr>
              <a:t>						(Relatório Anual de Atividades 					do GDF)</a:t>
            </a:r>
            <a:endParaRPr lang="pt-BR" sz="1800" b="1" dirty="0" smtClean="0">
              <a:solidFill>
                <a:srgbClr val="003366"/>
              </a:solidFill>
              <a:latin typeface="Gill Sans MT" pitchFamily="34" charset="0"/>
            </a:endParaRPr>
          </a:p>
          <a:p>
            <a:pPr>
              <a:buNone/>
            </a:pPr>
            <a:endParaRPr lang="pt-BR" sz="1800" b="1" dirty="0" smtClean="0">
              <a:latin typeface="Gill Sans MT" pitchFamily="34" charset="0"/>
            </a:endParaRPr>
          </a:p>
          <a:p>
            <a:pPr marL="0" indent="0">
              <a:spcBef>
                <a:spcPct val="20000"/>
              </a:spcBef>
              <a:buClrTx/>
              <a:buNone/>
              <a:defRPr/>
            </a:pPr>
            <a:r>
              <a:rPr lang="pt-BR" sz="1800" b="1" dirty="0" smtClean="0">
                <a:latin typeface="Gill Sans MT" pitchFamily="34" charset="0"/>
              </a:rPr>
              <a:t>Uma via	 (impressa)			</a:t>
            </a:r>
            <a:r>
              <a:rPr lang="pt-BR" sz="1800" b="1" dirty="0" smtClean="0">
                <a:solidFill>
                  <a:srgbClr val="002060"/>
                </a:solidFill>
                <a:latin typeface="Gill Sans MT" pitchFamily="34" charset="0"/>
              </a:rPr>
              <a:t>Secretaria de Fazenda </a:t>
            </a:r>
            <a:r>
              <a:rPr lang="pt-BR" sz="1800" b="1" dirty="0" smtClean="0">
                <a:latin typeface="Gill Sans MT" pitchFamily="34" charset="0"/>
              </a:rPr>
              <a:t>	</a:t>
            </a:r>
            <a:r>
              <a:rPr lang="pt-BR" sz="1800" dirty="0" smtClean="0">
                <a:latin typeface="Gill Sans MT" pitchFamily="34" charset="0"/>
              </a:rPr>
              <a:t> (</a:t>
            </a:r>
            <a:r>
              <a:rPr lang="pt-BR" sz="1600" b="1" dirty="0" smtClean="0">
                <a:latin typeface="Gill Sans MT" pitchFamily="34" charset="0"/>
              </a:rPr>
              <a:t>Administração Direta e Fundos Especiais )</a:t>
            </a:r>
            <a:r>
              <a:rPr lang="pt-BR" sz="1800" b="1" dirty="0" smtClean="0">
                <a:latin typeface="Gill Sans MT" pitchFamily="34" charset="0"/>
              </a:rPr>
              <a:t>	</a:t>
            </a:r>
            <a:r>
              <a:rPr lang="pt-BR" sz="1800" b="1" dirty="0" smtClean="0">
                <a:solidFill>
                  <a:srgbClr val="008000"/>
                </a:solidFill>
                <a:latin typeface="Gill Sans MT" pitchFamily="34" charset="0"/>
              </a:rPr>
              <a:t>(Tomada de Contas dos</a:t>
            </a:r>
            <a:r>
              <a:rPr lang="pt-BR" sz="1800" b="1" dirty="0" smtClean="0">
                <a:latin typeface="Gill Sans MT" pitchFamily="34" charset="0"/>
              </a:rPr>
              <a:t>						</a:t>
            </a:r>
            <a:r>
              <a:rPr lang="pt-BR" sz="1800" b="1" dirty="0" smtClean="0">
                <a:solidFill>
                  <a:srgbClr val="008000"/>
                </a:solidFill>
                <a:latin typeface="Gill Sans MT" pitchFamily="34" charset="0"/>
              </a:rPr>
              <a:t>Ordenadores de Despesas )</a:t>
            </a:r>
          </a:p>
          <a:p>
            <a:pPr marL="342900" indent="-342900">
              <a:spcBef>
                <a:spcPct val="20000"/>
              </a:spcBef>
              <a:buClrTx/>
              <a:buNone/>
              <a:defRPr/>
            </a:pPr>
            <a:endParaRPr lang="pt-BR" sz="1800" b="1" dirty="0" smtClean="0">
              <a:latin typeface="Gill Sans MT" pitchFamily="34" charset="0"/>
            </a:endParaRPr>
          </a:p>
          <a:p>
            <a:pPr marL="342900" indent="-342900">
              <a:spcBef>
                <a:spcPct val="20000"/>
              </a:spcBef>
              <a:buClrTx/>
              <a:buNone/>
              <a:defRPr/>
            </a:pPr>
            <a:r>
              <a:rPr lang="pt-BR" sz="1800" b="1" dirty="0" smtClean="0">
                <a:latin typeface="Gill Sans MT" pitchFamily="34" charset="0"/>
              </a:rPr>
              <a:t>Uma via (em meio eletrônico)		</a:t>
            </a:r>
            <a:r>
              <a:rPr lang="pt-BR" sz="1800" b="1" dirty="0" smtClean="0">
                <a:solidFill>
                  <a:srgbClr val="002060"/>
                </a:solidFill>
                <a:latin typeface="Gill Sans MT" pitchFamily="34" charset="0"/>
              </a:rPr>
              <a:t>Secretaria de Transparência e </a:t>
            </a:r>
            <a:r>
              <a:rPr lang="pt-BR" sz="1800" b="1" dirty="0" smtClean="0">
                <a:solidFill>
                  <a:srgbClr val="003366"/>
                </a:solidFill>
                <a:latin typeface="Gill Sans MT" pitchFamily="34" charset="0"/>
              </a:rPr>
              <a:t>					</a:t>
            </a:r>
            <a:r>
              <a:rPr lang="pt-BR" sz="1800" b="1" dirty="0" smtClean="0">
                <a:solidFill>
                  <a:srgbClr val="002060"/>
                </a:solidFill>
                <a:latin typeface="Gill Sans MT" pitchFamily="34" charset="0"/>
              </a:rPr>
              <a:t>Controle</a:t>
            </a:r>
          </a:p>
          <a:p>
            <a:pPr marL="342900" indent="-342900">
              <a:spcBef>
                <a:spcPct val="20000"/>
              </a:spcBef>
              <a:buClrTx/>
              <a:buNone/>
              <a:defRPr/>
            </a:pPr>
            <a:r>
              <a:rPr lang="pt-BR" sz="1800" b="1" dirty="0" smtClean="0">
                <a:solidFill>
                  <a:srgbClr val="008000"/>
                </a:solidFill>
                <a:latin typeface="Gill Sans MT" pitchFamily="34" charset="0"/>
              </a:rPr>
              <a:t>						(Relatório de Eficiência e 						Eficácia)</a:t>
            </a:r>
          </a:p>
          <a:p>
            <a:pPr marL="342900" lvl="0" indent="-342900">
              <a:spcBef>
                <a:spcPct val="20000"/>
              </a:spcBef>
              <a:buClrTx/>
              <a:buNone/>
              <a:defRPr/>
            </a:pPr>
            <a:endParaRPr lang="pt-BR" sz="1800" b="1" dirty="0" smtClean="0"/>
          </a:p>
          <a:p>
            <a:pPr marL="342900" lvl="0" indent="-342900">
              <a:spcBef>
                <a:spcPct val="20000"/>
              </a:spcBef>
              <a:buClrTx/>
              <a:buNone/>
              <a:defRPr/>
            </a:pPr>
            <a:endParaRPr lang="pt-BR" sz="1800" b="1" dirty="0" smtClean="0"/>
          </a:p>
          <a:p>
            <a:pPr>
              <a:buNone/>
            </a:pPr>
            <a:r>
              <a:rPr lang="pt-BR" sz="1800" dirty="0" smtClean="0">
                <a:latin typeface="Arial Rounded MT Bold" pitchFamily="34" charset="0"/>
              </a:rPr>
              <a:t> </a:t>
            </a:r>
          </a:p>
          <a:p>
            <a:pPr>
              <a:buNone/>
            </a:pPr>
            <a:endParaRPr lang="pt-BR" sz="2600" dirty="0">
              <a:latin typeface="Arial Rounded MT Bold" pitchFamily="34" charset="0"/>
            </a:endParaRPr>
          </a:p>
        </p:txBody>
      </p:sp>
      <p:sp>
        <p:nvSpPr>
          <p:cNvPr id="4" name="Seta para a direita 3"/>
          <p:cNvSpPr/>
          <p:nvPr/>
        </p:nvSpPr>
        <p:spPr>
          <a:xfrm>
            <a:off x="4499992" y="2060848"/>
            <a:ext cx="432048" cy="2880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a direita 4"/>
          <p:cNvSpPr/>
          <p:nvPr/>
        </p:nvSpPr>
        <p:spPr>
          <a:xfrm>
            <a:off x="4499992" y="3573016"/>
            <a:ext cx="432048" cy="2880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>
            <a:off x="4355976" y="5157192"/>
            <a:ext cx="432048" cy="2880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28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224136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800000"/>
                </a:solidFill>
                <a:cs typeface="Arial" pitchFamily="34" charset="0"/>
              </a:rPr>
              <a:t>Fases de Elaboração do Relatório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4733148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pt-BR" sz="2400" b="1" dirty="0" smtClean="0">
                <a:solidFill>
                  <a:srgbClr val="800000"/>
                </a:solidFill>
                <a:latin typeface="+mj-lt"/>
              </a:rPr>
              <a:t>Fase 3 </a:t>
            </a:r>
            <a:r>
              <a:rPr lang="pt-BR" sz="2400" dirty="0" smtClean="0">
                <a:latin typeface="+mj-lt"/>
              </a:rPr>
              <a:t>– Realizada na SUPLAN:</a:t>
            </a:r>
          </a:p>
          <a:p>
            <a:pPr>
              <a:spcBef>
                <a:spcPts val="0"/>
              </a:spcBef>
            </a:pPr>
            <a:endParaRPr lang="pt-BR" sz="500" dirty="0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2400" dirty="0" smtClean="0">
                <a:latin typeface="+mj-lt"/>
              </a:rPr>
              <a:t>A SUPLAN trabalha os dados recebidos das unidades</a:t>
            </a:r>
            <a:r>
              <a:rPr lang="pt-BR" sz="2400" smtClean="0">
                <a:latin typeface="+mj-lt"/>
              </a:rPr>
              <a:t>, </a:t>
            </a:r>
            <a:r>
              <a:rPr lang="pt-BR" sz="2400" smtClean="0">
                <a:latin typeface="+mj-lt"/>
              </a:rPr>
              <a:t>padroniza </a:t>
            </a:r>
            <a:r>
              <a:rPr lang="pt-BR" sz="2400" dirty="0" smtClean="0">
                <a:latin typeface="+mj-lt"/>
              </a:rPr>
              <a:t>formatos, linguagem, verifica a compatibilidade das informações e etc.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2400" dirty="0" smtClean="0">
                <a:latin typeface="+mj-lt"/>
              </a:rPr>
              <a:t>Consolida todas as informações em um único “Relatório de Atividades do Governo” que irá compor a Prestação de Contas Anual do Governador;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2400" dirty="0" smtClean="0">
                <a:latin typeface="+mj-lt"/>
              </a:rPr>
              <a:t>O relatório consolidado é encaminhado à SEF para envio à CLDF e TCDF .</a:t>
            </a:r>
            <a:endParaRPr lang="pt-BR" sz="2400" dirty="0">
              <a:latin typeface="+mj-lt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29</a:t>
            </a:fld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138433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b="1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pt-BR" sz="4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pt-BR" sz="4400" b="1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pt-BR" sz="4400" b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pt-BR" sz="4400" dirty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pt-BR" sz="4400" dirty="0">
                <a:solidFill>
                  <a:srgbClr val="002060"/>
                </a:solidFill>
                <a:cs typeface="Arial" pitchFamily="34" charset="0"/>
              </a:rPr>
            </a:br>
            <a:r>
              <a:rPr lang="pt-BR" sz="4400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pt-BR" sz="4400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pt-BR" sz="4400" dirty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pt-BR" sz="4400" dirty="0">
                <a:solidFill>
                  <a:srgbClr val="002060"/>
                </a:solidFill>
                <a:cs typeface="Arial" pitchFamily="34" charset="0"/>
              </a:rPr>
            </a:br>
            <a:endParaRPr lang="pt-BR" sz="4400" dirty="0">
              <a:solidFill>
                <a:srgbClr val="800000"/>
              </a:solidFill>
              <a:latin typeface="Gill Sans M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30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400" dirty="0" smtClean="0">
                <a:latin typeface="Arial Rounded MT Bold" pitchFamily="34" charset="0"/>
              </a:rPr>
              <a:t>	</a:t>
            </a:r>
          </a:p>
          <a:p>
            <a:endParaRPr lang="pt-BR" sz="2400" dirty="0">
              <a:latin typeface="Arial Rounded MT Bold" pitchFamily="34" charset="0"/>
            </a:endParaRPr>
          </a:p>
        </p:txBody>
      </p:sp>
      <p:pic>
        <p:nvPicPr>
          <p:cNvPr id="8" name="Imagem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0648" y="980728"/>
            <a:ext cx="615576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66" y="584684"/>
            <a:ext cx="698477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eta para baixo 3"/>
          <p:cNvSpPr/>
          <p:nvPr/>
        </p:nvSpPr>
        <p:spPr>
          <a:xfrm rot="4387618">
            <a:off x="2299616" y="3656355"/>
            <a:ext cx="398347" cy="627672"/>
          </a:xfrm>
          <a:prstGeom prst="downArrow">
            <a:avLst/>
          </a:prstGeom>
          <a:solidFill>
            <a:srgbClr val="99003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68023" y="3930103"/>
            <a:ext cx="167263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B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+mj-lt"/>
              </a:rPr>
              <a:t>Relatório de Atividades</a:t>
            </a:r>
            <a:endParaRPr lang="pt-BR" b="1" dirty="0">
              <a:latin typeface="+mj-lt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3</a:t>
            </a:fld>
            <a:endParaRPr lang="en-US" sz="5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224136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800000"/>
                </a:solidFill>
                <a:cs typeface="Arial" pitchFamily="34" charset="0"/>
              </a:rPr>
              <a:t>Fases de Elaboração do Relatório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4896544"/>
          </a:xfrm>
        </p:spPr>
        <p:txBody>
          <a:bodyPr>
            <a:no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pt-BR" sz="2000" b="1" dirty="0" smtClean="0">
                <a:solidFill>
                  <a:srgbClr val="800000"/>
                </a:solidFill>
                <a:latin typeface="+mj-lt"/>
              </a:rPr>
              <a:t>Fase 3 </a:t>
            </a:r>
            <a:r>
              <a:rPr lang="pt-BR" sz="2000" dirty="0" smtClean="0">
                <a:latin typeface="+mj-lt"/>
              </a:rPr>
              <a:t>– Realizada na SUPLAN:</a:t>
            </a:r>
          </a:p>
          <a:p>
            <a:pPr>
              <a:spcBef>
                <a:spcPts val="0"/>
              </a:spcBef>
            </a:pPr>
            <a:endParaRPr lang="pt-BR" sz="2000" dirty="0" smtClean="0">
              <a:latin typeface="+mj-lt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2500" dirty="0" smtClean="0">
                <a:latin typeface="+mj-lt"/>
              </a:rPr>
              <a:t>A SUPLAN utiliza os dados recebidos das unidades  para elaboração do Relatório de Atividades do Governo;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2500" dirty="0" smtClean="0">
                <a:latin typeface="+mj-lt"/>
              </a:rPr>
              <a:t> Verifica a compatibilidade das informações e etc.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2500" dirty="0" smtClean="0">
                <a:latin typeface="+mj-lt"/>
              </a:rPr>
              <a:t>Consolida todas as informações em um único  Documento que irá compor a Prestação de Contas Anual do Governador;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2500" dirty="0" smtClean="0">
                <a:latin typeface="+mj-lt"/>
              </a:rPr>
              <a:t>O relatório consolidado é encaminhado à SEF para envio à CLDF e TCDF 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30</a:t>
            </a:fld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148170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</a:rPr>
              <a:t>INSTRUÇÕES NO SITE DA SEPLAN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085076"/>
          </a:xfrm>
        </p:spPr>
        <p:txBody>
          <a:bodyPr>
            <a:normAutofit/>
          </a:bodyPr>
          <a:lstStyle/>
          <a:p>
            <a:pPr algn="just"/>
            <a:r>
              <a:rPr lang="pt-BR" sz="3600" dirty="0" smtClean="0">
                <a:latin typeface="+mj-lt"/>
              </a:rPr>
              <a:t>As Instruções para a Prestação de Contas Anual do Governador estão disponibilizadas no Site da SEPLAN: </a:t>
            </a:r>
            <a:r>
              <a:rPr lang="pt-BR" sz="3600" dirty="0" smtClean="0">
                <a:latin typeface="+mj-lt"/>
                <a:hlinkClick r:id="rId2"/>
              </a:rPr>
              <a:t>http://www.seplan.df.gov.br</a:t>
            </a:r>
            <a:r>
              <a:rPr lang="pt-BR" sz="3600" dirty="0" smtClean="0">
                <a:latin typeface="+mj-lt"/>
              </a:rPr>
              <a:t>  - Acompanhamento Governamental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31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>
            <a:normAutofit/>
          </a:bodyPr>
          <a:lstStyle/>
          <a:p>
            <a:pPr marL="177800" indent="0" algn="ctr">
              <a:buNone/>
            </a:pPr>
            <a:r>
              <a:rPr lang="pt-BR" sz="3600" b="1" dirty="0">
                <a:latin typeface="+mj-lt"/>
              </a:rPr>
              <a:t>A Equipe da SUPLAN agradece a presença de todos e bom trabalho!</a:t>
            </a:r>
          </a:p>
          <a:p>
            <a:pPr marL="177800" indent="0">
              <a:buNone/>
            </a:pPr>
            <a:endParaRPr lang="pt-BR" sz="3600" b="1" dirty="0">
              <a:latin typeface="+mj-lt"/>
            </a:endParaRPr>
          </a:p>
          <a:p>
            <a:pPr marL="365125" indent="-3175">
              <a:buNone/>
            </a:pPr>
            <a:r>
              <a:rPr lang="pt-BR" sz="3600" b="1" dirty="0">
                <a:latin typeface="+mj-lt"/>
              </a:rPr>
              <a:t>Endereço:</a:t>
            </a:r>
            <a:r>
              <a:rPr lang="pt-BR" sz="3600" dirty="0">
                <a:latin typeface="+mj-lt"/>
              </a:rPr>
              <a:t> Ed. Anexo do Buriti, 10º andar sala 1013/1015.</a:t>
            </a:r>
          </a:p>
          <a:p>
            <a:pPr marL="365125" indent="-3175" algn="just">
              <a:buNone/>
            </a:pPr>
            <a:r>
              <a:rPr lang="pt-BR" sz="3600" b="1" dirty="0">
                <a:latin typeface="+mj-lt"/>
              </a:rPr>
              <a:t>Telefones: </a:t>
            </a:r>
            <a:r>
              <a:rPr lang="pt-BR" sz="3600" dirty="0">
                <a:latin typeface="+mj-lt"/>
              </a:rPr>
              <a:t>3966 – </a:t>
            </a:r>
            <a:r>
              <a:rPr lang="pt-BR" sz="3600" dirty="0" smtClean="0">
                <a:latin typeface="+mj-lt"/>
              </a:rPr>
              <a:t>6377</a:t>
            </a:r>
          </a:p>
          <a:p>
            <a:pPr marL="365125" indent="-3175" algn="just">
              <a:buNone/>
            </a:pPr>
            <a:endParaRPr lang="pt-BR" sz="3600" dirty="0">
              <a:latin typeface="+mj-lt"/>
            </a:endParaRPr>
          </a:p>
          <a:p>
            <a:pPr marL="365125" indent="-3175" algn="just">
              <a:buNone/>
            </a:pPr>
            <a:endParaRPr lang="pt-BR" sz="3600" dirty="0" smtClean="0">
              <a:latin typeface="+mj-lt"/>
            </a:endParaRPr>
          </a:p>
          <a:p>
            <a:pPr marL="365125" indent="-3175" algn="r">
              <a:buNone/>
            </a:pPr>
            <a:r>
              <a:rPr lang="pt-BR" sz="1400" dirty="0" smtClean="0">
                <a:latin typeface="+mj-lt"/>
              </a:rPr>
              <a:t>23/10/2013</a:t>
            </a:r>
            <a:endParaRPr lang="pt-BR" sz="1400" dirty="0">
              <a:latin typeface="+mj-lt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30384"/>
          </a:xfrm>
        </p:spPr>
        <p:txBody>
          <a:bodyPr/>
          <a:lstStyle/>
          <a:p>
            <a:fld id="{2754ED01-E2A0-4C1E-8E21-014B99041579}" type="slidenum">
              <a:rPr lang="en-US" sz="500" smtClean="0"/>
              <a:pPr/>
              <a:t>32</a:t>
            </a:fld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6099475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pt-BR" sz="3800" b="1" dirty="0" smtClean="0">
                <a:solidFill>
                  <a:srgbClr val="800000"/>
                </a:solidFill>
              </a:rPr>
              <a:t>FUNDAMENTAÇÃO LEGAL</a:t>
            </a:r>
            <a:endParaRPr lang="pt-BR" sz="3800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700808"/>
            <a:ext cx="7992888" cy="4299960"/>
          </a:xfrm>
        </p:spPr>
        <p:txBody>
          <a:bodyPr>
            <a:normAutofit lnSpcReduction="10000"/>
          </a:bodyPr>
          <a:lstStyle/>
          <a:p>
            <a:pPr lvl="0" algn="just">
              <a:buClr>
                <a:srgbClr val="003366"/>
              </a:buClr>
            </a:pPr>
            <a:r>
              <a:rPr lang="pt-BR" sz="3000" dirty="0" smtClean="0">
                <a:latin typeface="+mj-lt"/>
                <a:cs typeface="Arial" pitchFamily="34" charset="0"/>
              </a:rPr>
              <a:t>Lei Orgânica do Distrito Federal, art. 153, inciso III;</a:t>
            </a:r>
          </a:p>
          <a:p>
            <a:pPr lvl="0" algn="just">
              <a:buClr>
                <a:srgbClr val="003366"/>
              </a:buClr>
            </a:pPr>
            <a:r>
              <a:rPr lang="pt-BR" sz="3000" dirty="0" smtClean="0">
                <a:latin typeface="+mj-lt"/>
                <a:cs typeface="Arial" pitchFamily="34" charset="0"/>
              </a:rPr>
              <a:t>Lei de Diretrizes Orçamentárias – LDO - Lei nº 4.895, de 26/07/2012, art. 78;</a:t>
            </a:r>
          </a:p>
          <a:p>
            <a:pPr algn="just">
              <a:buClr>
                <a:srgbClr val="003366"/>
              </a:buClr>
            </a:pPr>
            <a:r>
              <a:rPr lang="pt-BR" sz="3000" dirty="0" smtClean="0">
                <a:latin typeface="+mj-lt"/>
                <a:cs typeface="Arial" pitchFamily="34" charset="0"/>
              </a:rPr>
              <a:t>Decreto nº 32.598/2010, de 15/12/2010, </a:t>
            </a:r>
            <a:r>
              <a:rPr lang="pt-BR" sz="3000" dirty="0" err="1" smtClean="0">
                <a:latin typeface="+mj-lt"/>
                <a:cs typeface="Arial" pitchFamily="34" charset="0"/>
              </a:rPr>
              <a:t>arts</a:t>
            </a:r>
            <a:r>
              <a:rPr lang="pt-BR" sz="3000" dirty="0" smtClean="0">
                <a:latin typeface="+mj-lt"/>
                <a:cs typeface="Arial" pitchFamily="34" charset="0"/>
              </a:rPr>
              <a:t>. 89 a 92;</a:t>
            </a:r>
          </a:p>
          <a:p>
            <a:pPr algn="just">
              <a:buClr>
                <a:srgbClr val="003366"/>
              </a:buClr>
            </a:pPr>
            <a:r>
              <a:rPr lang="pt-BR" sz="3000" dirty="0" smtClean="0">
                <a:latin typeface="+mj-lt"/>
              </a:rPr>
              <a:t>Resolução nº. 38/90 do TCDF, artigo 138, incisos V e XV (alterados pela Emenda Regimental nº. 24, de 08/07/2008);</a:t>
            </a:r>
            <a:endParaRPr lang="pt-BR" sz="3000" dirty="0" smtClean="0">
              <a:latin typeface="+mj-lt"/>
              <a:cs typeface="Arial" pitchFamily="34" charset="0"/>
            </a:endParaRPr>
          </a:p>
          <a:p>
            <a:pPr>
              <a:buClr>
                <a:srgbClr val="003366"/>
              </a:buClr>
              <a:buNone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4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00600"/>
          </a:xfrm>
        </p:spPr>
        <p:txBody>
          <a:bodyPr>
            <a:normAutofit fontScale="25000" lnSpcReduction="20000"/>
          </a:bodyPr>
          <a:lstStyle/>
          <a:p>
            <a:pPr algn="just">
              <a:buClr>
                <a:srgbClr val="002060"/>
              </a:buClr>
              <a:buNone/>
            </a:pPr>
            <a:r>
              <a:rPr lang="pt-BR" b="1" dirty="0" smtClean="0">
                <a:latin typeface="Gill Sans MT" pitchFamily="34" charset="0"/>
              </a:rPr>
              <a:t>   </a:t>
            </a:r>
          </a:p>
          <a:p>
            <a:pPr marL="0" indent="17463" algn="just">
              <a:buClr>
                <a:srgbClr val="002060"/>
              </a:buClr>
              <a:buNone/>
            </a:pPr>
            <a:r>
              <a:rPr lang="pt-BR" sz="10400" dirty="0" smtClean="0">
                <a:latin typeface="+mj-lt"/>
              </a:rPr>
              <a:t>Art.138. As contas a serem apresentadas pelo Governador, conforme estabelece o art. 100, inciso XVII, da LODF, nelas incluídas as do Poder Legislativo, deverão conter os seguintes elementos: </a:t>
            </a:r>
          </a:p>
          <a:p>
            <a:pPr marL="0" indent="17463" algn="just">
              <a:buClr>
                <a:srgbClr val="002060"/>
              </a:buClr>
              <a:buNone/>
            </a:pPr>
            <a:endParaRPr lang="pt-BR" sz="4000" dirty="0" smtClean="0">
              <a:latin typeface="+mj-lt"/>
            </a:endParaRPr>
          </a:p>
          <a:p>
            <a:pPr marL="0" indent="17463" algn="just">
              <a:buClr>
                <a:srgbClr val="002060"/>
              </a:buClr>
              <a:buNone/>
            </a:pPr>
            <a:r>
              <a:rPr lang="pt-BR" sz="9600" dirty="0" smtClean="0">
                <a:latin typeface="+mj-lt"/>
              </a:rPr>
              <a:t>(....)</a:t>
            </a:r>
          </a:p>
          <a:p>
            <a:pPr marL="0" indent="17463" algn="just">
              <a:buClr>
                <a:srgbClr val="002060"/>
              </a:buClr>
              <a:buNone/>
            </a:pPr>
            <a:endParaRPr lang="pt-BR" sz="4000" dirty="0" smtClean="0">
              <a:latin typeface="+mj-lt"/>
            </a:endParaRPr>
          </a:p>
          <a:p>
            <a:pPr marL="0" indent="17463" algn="just">
              <a:buClr>
                <a:srgbClr val="002060"/>
              </a:buClr>
              <a:buNone/>
            </a:pPr>
            <a:r>
              <a:rPr lang="pt-BR" sz="10400" dirty="0" smtClean="0">
                <a:latin typeface="+mj-lt"/>
              </a:rPr>
              <a:t>V – relatório das atividades dos órgãos e entidades do Complexo Administrativo do Distrito Federal, devendo ser compatível com o relatório físico-financeiro e mencionados os indicadores de desempenho utilizados no acompanhamento e na avaliação de gestão quanto à eficiência, eficácia e economicidade;</a:t>
            </a:r>
          </a:p>
          <a:p>
            <a:pPr marL="0" indent="17463" algn="just">
              <a:buClr>
                <a:srgbClr val="002060"/>
              </a:buClr>
              <a:buNone/>
            </a:pPr>
            <a:endParaRPr lang="pt-BR" sz="4000" dirty="0" smtClean="0">
              <a:latin typeface="+mj-lt"/>
            </a:endParaRPr>
          </a:p>
          <a:p>
            <a:pPr marL="0" indent="17463" algn="just">
              <a:buClr>
                <a:srgbClr val="002060"/>
              </a:buClr>
              <a:buNone/>
            </a:pPr>
            <a:r>
              <a:rPr lang="pt-BR" sz="10400" dirty="0" smtClean="0">
                <a:latin typeface="+mj-lt"/>
              </a:rPr>
              <a:t>XV – indicadores de desempenho, por programa de governo;</a:t>
            </a:r>
          </a:p>
          <a:p>
            <a:pPr marL="0" indent="17463" algn="just">
              <a:buClr>
                <a:srgbClr val="002060"/>
              </a:buClr>
              <a:buNone/>
            </a:pPr>
            <a:endParaRPr lang="pt-BR" sz="4000" dirty="0" smtClean="0">
              <a:latin typeface="+mj-lt"/>
            </a:endParaRPr>
          </a:p>
          <a:p>
            <a:pPr marL="0" indent="17463" algn="just">
              <a:buClr>
                <a:srgbClr val="002060"/>
              </a:buClr>
              <a:buNone/>
            </a:pPr>
            <a:r>
              <a:rPr lang="pt-BR" sz="9600" dirty="0" smtClean="0">
                <a:latin typeface="+mj-lt"/>
              </a:rPr>
              <a:t>(....)</a:t>
            </a:r>
          </a:p>
          <a:p>
            <a:pPr marL="0" indent="17463" algn="just">
              <a:buClr>
                <a:srgbClr val="002060"/>
              </a:buClr>
              <a:buNone/>
            </a:pPr>
            <a:r>
              <a:rPr lang="pt-BR" sz="9200" b="1" dirty="0" smtClean="0">
                <a:latin typeface="Gill Sans MT" pitchFamily="34" charset="0"/>
              </a:rPr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5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72032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pt-BR" b="1" dirty="0" smtClean="0">
              <a:latin typeface="Gill Sans MT" pitchFamily="34" charset="0"/>
            </a:endParaRPr>
          </a:p>
          <a:p>
            <a:pPr algn="ctr">
              <a:buNone/>
            </a:pPr>
            <a:r>
              <a:rPr lang="pt-BR" sz="4400" b="1" dirty="0" smtClean="0">
                <a:solidFill>
                  <a:srgbClr val="002060"/>
                </a:solidFill>
                <a:latin typeface="+mj-lt"/>
              </a:rPr>
              <a:t>Sistema de Acompanhamento Governamental – SAG</a:t>
            </a:r>
          </a:p>
          <a:p>
            <a:pPr algn="ctr">
              <a:buNone/>
            </a:pPr>
            <a:endParaRPr lang="pt-BR" sz="2000" b="1" dirty="0" smtClean="0">
              <a:solidFill>
                <a:srgbClr val="800000"/>
              </a:solidFill>
              <a:latin typeface="+mj-lt"/>
            </a:endParaRPr>
          </a:p>
          <a:p>
            <a:pPr algn="ctr">
              <a:buNone/>
            </a:pPr>
            <a:endParaRPr lang="pt-BR" sz="2000" b="1" dirty="0" smtClean="0">
              <a:solidFill>
                <a:srgbClr val="800000"/>
              </a:solidFill>
              <a:latin typeface="+mj-lt"/>
            </a:endParaRPr>
          </a:p>
          <a:p>
            <a:pPr algn="ctr">
              <a:buNone/>
            </a:pPr>
            <a:r>
              <a:rPr lang="pt-BR" sz="4400" b="1" dirty="0" smtClean="0">
                <a:solidFill>
                  <a:srgbClr val="800000"/>
                </a:solidFill>
                <a:latin typeface="+mj-lt"/>
              </a:rPr>
              <a:t>Orientações 6º bimestre</a:t>
            </a:r>
          </a:p>
          <a:p>
            <a:pPr algn="just"/>
            <a:endParaRPr lang="pt-BR" dirty="0">
              <a:latin typeface="Arial Rounded MT Bold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6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SAG – 6º bimestre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08512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dirty="0" smtClean="0">
                <a:latin typeface="+mj-lt"/>
              </a:rPr>
              <a:t>Período para atualização do SAG: </a:t>
            </a:r>
          </a:p>
          <a:p>
            <a:pPr marL="365125" indent="-3175">
              <a:buNone/>
            </a:pPr>
            <a:r>
              <a:rPr lang="pt-BR" b="1" dirty="0" smtClean="0">
                <a:solidFill>
                  <a:srgbClr val="002060"/>
                </a:solidFill>
                <a:latin typeface="+mj-lt"/>
              </a:rPr>
              <a:t>16/12/13 a 10/01/2014</a:t>
            </a:r>
          </a:p>
          <a:p>
            <a:pPr>
              <a:buNone/>
            </a:pPr>
            <a:endParaRPr lang="pt-BR" sz="1000" b="1" dirty="0" smtClean="0">
              <a:solidFill>
                <a:srgbClr val="002060"/>
              </a:solidFill>
              <a:latin typeface="+mj-lt"/>
            </a:endParaRPr>
          </a:p>
          <a:p>
            <a:pPr>
              <a:buFont typeface="Wingdings" pitchFamily="2" charset="2"/>
              <a:buChar char="§"/>
            </a:pPr>
            <a:r>
              <a:rPr lang="pt-BR" dirty="0" smtClean="0">
                <a:latin typeface="+mj-lt"/>
              </a:rPr>
              <a:t>Informações referentes ao mês de dezembro, fechado.</a:t>
            </a:r>
          </a:p>
          <a:p>
            <a:pPr>
              <a:buFont typeface="Wingdings" pitchFamily="2" charset="2"/>
              <a:buChar char="§"/>
            </a:pPr>
            <a:endParaRPr lang="pt-BR" sz="1000" dirty="0" smtClean="0">
              <a:latin typeface="+mj-lt"/>
            </a:endParaRPr>
          </a:p>
          <a:p>
            <a:pPr algn="just">
              <a:buFont typeface="Wingdings" pitchFamily="2" charset="2"/>
              <a:buChar char="§"/>
            </a:pPr>
            <a:r>
              <a:rPr lang="pt-BR" dirty="0" smtClean="0">
                <a:latin typeface="+mj-lt"/>
              </a:rPr>
              <a:t>Relatório representa o encerramento do exercício – As unidades devem atualizar e revisar as informações e ajustar, quando necessário, para que reflitam a realidade, de forma clara e objetiva.</a:t>
            </a:r>
          </a:p>
          <a:p>
            <a:pPr algn="just">
              <a:buNone/>
            </a:pPr>
            <a:endParaRPr lang="pt-BR" b="1" dirty="0" smtClean="0">
              <a:solidFill>
                <a:srgbClr val="003366"/>
              </a:solidFill>
              <a:latin typeface="Gill Sans MT" pitchFamily="34" charset="0"/>
            </a:endParaRPr>
          </a:p>
          <a:p>
            <a:endParaRPr lang="pt-BR" sz="2400" dirty="0">
              <a:latin typeface="Arial Rounded MT Bold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7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SAG – 6º bimestre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4968552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t-BR" dirty="0" smtClean="0">
                <a:latin typeface="+mj-lt"/>
              </a:rPr>
              <a:t>Nenhuma etapa pode permanecer no estágio “A ser iniciada – SI”.  A UO deve analisar e alterar para um dos seguintes estágios:</a:t>
            </a:r>
          </a:p>
          <a:p>
            <a:pPr algn="just">
              <a:buFont typeface="Wingdings" pitchFamily="2" charset="2"/>
              <a:buChar char="§"/>
            </a:pPr>
            <a:endParaRPr lang="pt-BR" sz="100" dirty="0" smtClean="0">
              <a:latin typeface="+mj-lt"/>
            </a:endParaRPr>
          </a:p>
          <a:p>
            <a:pPr marL="268288" lvl="1" indent="-268288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C00000"/>
                </a:solidFill>
                <a:latin typeface="+mj-lt"/>
              </a:rPr>
              <a:t>CO – Concluída</a:t>
            </a:r>
            <a:r>
              <a:rPr lang="pt-BR" sz="2800" dirty="0" smtClean="0">
                <a:solidFill>
                  <a:srgbClr val="002060"/>
                </a:solidFill>
                <a:latin typeface="+mj-lt"/>
              </a:rPr>
              <a:t>: A etapa programada teve sua </a:t>
            </a:r>
            <a:r>
              <a:rPr lang="pt-BR" sz="2800" u="sng" dirty="0" smtClean="0">
                <a:solidFill>
                  <a:srgbClr val="002060"/>
                </a:solidFill>
                <a:latin typeface="+mj-lt"/>
              </a:rPr>
              <a:t>execução finalizada</a:t>
            </a:r>
            <a:r>
              <a:rPr lang="pt-BR" sz="2800" dirty="0" smtClean="0">
                <a:solidFill>
                  <a:srgbClr val="002060"/>
                </a:solidFill>
                <a:latin typeface="+mj-lt"/>
              </a:rPr>
              <a:t>. Verificar se as informações estão quantificadas fisicamente e se correspondem a 100%;</a:t>
            </a:r>
          </a:p>
          <a:p>
            <a:pPr marL="268288" lvl="1" indent="-268288" algn="just">
              <a:buClr>
                <a:srgbClr val="002060"/>
              </a:buClr>
              <a:buNone/>
            </a:pPr>
            <a:endParaRPr lang="pt-BR" sz="100" dirty="0" smtClean="0">
              <a:solidFill>
                <a:srgbClr val="002060"/>
              </a:solidFill>
              <a:latin typeface="+mj-lt"/>
            </a:endParaRPr>
          </a:p>
          <a:p>
            <a:pPr marL="268288" lvl="1" indent="-268288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pt-BR" sz="2800" dirty="0" smtClean="0">
                <a:solidFill>
                  <a:srgbClr val="C00000"/>
                </a:solidFill>
                <a:latin typeface="+mj-lt"/>
              </a:rPr>
              <a:t>AT – Atrasada</a:t>
            </a:r>
            <a:r>
              <a:rPr lang="pt-BR" sz="2800" dirty="0" smtClean="0">
                <a:solidFill>
                  <a:srgbClr val="002060"/>
                </a:solidFill>
                <a:latin typeface="+mj-lt"/>
              </a:rPr>
              <a:t>: A execução da etapa teve início e por algum entrave burocrático, orçamentário ou financeiro e</a:t>
            </a:r>
            <a:r>
              <a:rPr lang="pt-BR" sz="2800" u="sng" dirty="0" smtClean="0">
                <a:solidFill>
                  <a:srgbClr val="002060"/>
                </a:solidFill>
                <a:latin typeface="+mj-lt"/>
              </a:rPr>
              <a:t>stá em andamento, porém atrasada em relação ao cronograma físico </a:t>
            </a:r>
            <a:r>
              <a:rPr lang="pt-BR" sz="2800" dirty="0" smtClean="0">
                <a:solidFill>
                  <a:srgbClr val="002060"/>
                </a:solidFill>
                <a:latin typeface="+mj-lt"/>
              </a:rPr>
              <a:t>previsto;</a:t>
            </a:r>
          </a:p>
          <a:p>
            <a:endParaRPr lang="pt-BR" sz="2400" dirty="0">
              <a:latin typeface="Arial Rounded MT Bold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8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rgbClr val="800000"/>
                </a:solidFill>
                <a:cs typeface="Arial" pitchFamily="34" charset="0"/>
              </a:rPr>
              <a:t>SAG – 6º bimestre</a:t>
            </a:r>
            <a:endParaRPr lang="pt-BR" b="1" dirty="0">
              <a:solidFill>
                <a:srgbClr val="8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08512"/>
          </a:xfrm>
        </p:spPr>
        <p:txBody>
          <a:bodyPr>
            <a:noAutofit/>
          </a:bodyPr>
          <a:lstStyle/>
          <a:p>
            <a:pPr marL="268288" lvl="1" indent="-268288" algn="just">
              <a:buClr>
                <a:srgbClr val="002060"/>
              </a:buClr>
              <a:buFont typeface="Wingdings" pitchFamily="2" charset="2"/>
              <a:buChar char="ü"/>
            </a:pPr>
            <a:r>
              <a:rPr lang="pt-BR" sz="2800" dirty="0">
                <a:solidFill>
                  <a:srgbClr val="C00000"/>
                </a:solidFill>
                <a:latin typeface="+mj-lt"/>
              </a:rPr>
              <a:t>NO – </a:t>
            </a:r>
            <a:r>
              <a:rPr lang="pt-BR" sz="2800" b="1" dirty="0">
                <a:solidFill>
                  <a:srgbClr val="C00000"/>
                </a:solidFill>
                <a:latin typeface="+mj-lt"/>
              </a:rPr>
              <a:t>Andamento normal</a:t>
            </a:r>
            <a:r>
              <a:rPr lang="pt-BR" sz="2800" dirty="0">
                <a:solidFill>
                  <a:srgbClr val="002060"/>
                </a:solidFill>
                <a:latin typeface="+mj-lt"/>
              </a:rPr>
              <a:t>: Somente podem terminar o exercício como NO as etapas referentes a </a:t>
            </a:r>
            <a:r>
              <a:rPr lang="pt-BR" sz="2800" u="sng" dirty="0">
                <a:solidFill>
                  <a:srgbClr val="002060"/>
                </a:solidFill>
                <a:latin typeface="+mj-lt"/>
              </a:rPr>
              <a:t>projetos</a:t>
            </a:r>
            <a:r>
              <a:rPr lang="pt-BR" sz="2800" dirty="0">
                <a:solidFill>
                  <a:srgbClr val="002060"/>
                </a:solidFill>
                <a:latin typeface="+mj-lt"/>
              </a:rPr>
              <a:t>, que foram programadas no SAG para </a:t>
            </a:r>
            <a:r>
              <a:rPr lang="pt-BR" sz="2800" u="sng" dirty="0">
                <a:solidFill>
                  <a:srgbClr val="002060"/>
                </a:solidFill>
                <a:latin typeface="+mj-lt"/>
              </a:rPr>
              <a:t>ultrapassarem o exercício</a:t>
            </a:r>
            <a:r>
              <a:rPr lang="pt-BR" sz="2800" dirty="0">
                <a:solidFill>
                  <a:srgbClr val="002060"/>
                </a:solidFill>
                <a:latin typeface="+mj-lt"/>
              </a:rPr>
              <a:t>, cujas realizações </a:t>
            </a:r>
            <a:r>
              <a:rPr lang="pt-BR" sz="2800" u="sng" dirty="0">
                <a:solidFill>
                  <a:srgbClr val="002060"/>
                </a:solidFill>
                <a:latin typeface="+mj-lt"/>
              </a:rPr>
              <a:t>não estejam em atraso e que tenham  previsão na LOA 2014 .</a:t>
            </a:r>
            <a:r>
              <a:rPr lang="pt-BR" sz="2800" dirty="0">
                <a:solidFill>
                  <a:srgbClr val="002060"/>
                </a:solidFill>
                <a:latin typeface="+mj-lt"/>
              </a:rPr>
              <a:t> 	A Unidade deve verificar se a data de término está correta. </a:t>
            </a:r>
            <a:endParaRPr lang="pt-BR" sz="2800" dirty="0" smtClean="0">
              <a:solidFill>
                <a:srgbClr val="002060"/>
              </a:solidFill>
              <a:latin typeface="+mj-lt"/>
            </a:endParaRPr>
          </a:p>
          <a:p>
            <a:pPr lvl="1" algn="just">
              <a:buClr>
                <a:srgbClr val="002060"/>
              </a:buClr>
              <a:buFont typeface="Wingdings" pitchFamily="2" charset="2"/>
              <a:buChar char="ü"/>
            </a:pPr>
            <a:endParaRPr lang="pt-BR" sz="900" b="1" dirty="0">
              <a:solidFill>
                <a:srgbClr val="002060"/>
              </a:solidFill>
              <a:latin typeface="+mj-lt"/>
            </a:endParaRPr>
          </a:p>
          <a:p>
            <a:pPr marL="268288" lvl="1" indent="0" algn="just">
              <a:buClr>
                <a:srgbClr val="002060"/>
              </a:buClr>
              <a:buNone/>
            </a:pPr>
            <a:r>
              <a:rPr lang="pt-BR" sz="2800" b="1" dirty="0" smtClean="0">
                <a:solidFill>
                  <a:srgbClr val="800000"/>
                </a:solidFill>
                <a:latin typeface="+mj-lt"/>
              </a:rPr>
              <a:t>Obs</a:t>
            </a:r>
            <a:r>
              <a:rPr lang="pt-BR" sz="2800" b="1" dirty="0">
                <a:solidFill>
                  <a:srgbClr val="800000"/>
                </a:solidFill>
                <a:latin typeface="+mj-lt"/>
              </a:rPr>
              <a:t>.: As ações do tipo “atividade” que tiveram início devem ser concluídas – CO no 6º bimestre.</a:t>
            </a:r>
          </a:p>
          <a:p>
            <a:pPr lvl="1" algn="just">
              <a:buClr>
                <a:srgbClr val="002060"/>
              </a:buClr>
              <a:buNone/>
            </a:pPr>
            <a:endParaRPr lang="pt-BR" sz="2400" dirty="0" smtClean="0">
              <a:solidFill>
                <a:srgbClr val="002060"/>
              </a:solidFill>
              <a:latin typeface="Gill Sans MT" pitchFamily="34" charset="0"/>
            </a:endParaRPr>
          </a:p>
          <a:p>
            <a:endParaRPr lang="pt-BR" sz="2400" dirty="0">
              <a:latin typeface="Arial Rounded MT Bold" pitchFamily="34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z="500" smtClean="0"/>
              <a:pPr/>
              <a:t>9</a:t>
            </a:fld>
            <a:endParaRPr lang="en-US" sz="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Arial Black"/>
        <a:ea typeface="Arial Unicode MS"/>
        <a:cs typeface="Arial Unicode MS"/>
      </a:majorFont>
      <a:minorFont>
        <a:latin typeface="Arial Unicode MS"/>
        <a:ea typeface="Arial Unicode MS"/>
        <a:cs typeface="Arial Unicode MS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rban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5199</TotalTime>
  <Words>1771</Words>
  <Application>Microsoft Office PowerPoint</Application>
  <PresentationFormat>Apresentação na tela (4:3)</PresentationFormat>
  <Paragraphs>213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32</vt:i4>
      </vt:variant>
    </vt:vector>
  </HeadingPairs>
  <TitlesOfParts>
    <vt:vector size="34" baseType="lpstr">
      <vt:lpstr>Estrutura padrão</vt:lpstr>
      <vt:lpstr>Urbano</vt:lpstr>
      <vt:lpstr>        Secretaria de Estado de Planejamento e Orçamento </vt:lpstr>
      <vt:lpstr>  Sistema de Acompanhamento Governamental – SAG  e Prestação de Contas Anual do Governador - Relatório Anual de Atividades -  Indicadores de Desempenho por       Programa de Governo  </vt:lpstr>
      <vt:lpstr>     </vt:lpstr>
      <vt:lpstr>FUNDAMENTAÇÃO LEGAL</vt:lpstr>
      <vt:lpstr>Apresentação do PowerPoint</vt:lpstr>
      <vt:lpstr>Apresentação do PowerPoint</vt:lpstr>
      <vt:lpstr>SAG – 6º bimestre</vt:lpstr>
      <vt:lpstr>SAG – 6º bimestre</vt:lpstr>
      <vt:lpstr>SAG – 6º bimestre</vt:lpstr>
      <vt:lpstr>SAG – 6º bimestre</vt:lpstr>
      <vt:lpstr>SAG – 6º bimestre</vt:lpstr>
      <vt:lpstr>SAG – 6º bimestre</vt:lpstr>
      <vt:lpstr>SAG – 6º bimestre</vt:lpstr>
      <vt:lpstr>SAG – 6º bimestre</vt:lpstr>
      <vt:lpstr>SAG – 6º bimestre</vt:lpstr>
      <vt:lpstr>PRESTAÇÃO DE CONTAS ANUAL DO GOVERNADOR - 2013</vt:lpstr>
      <vt:lpstr>Apresentação do PowerPoint</vt:lpstr>
      <vt:lpstr>Relatório de Atividades - Unidades</vt:lpstr>
      <vt:lpstr>Relatório de Atividades - Unidades</vt:lpstr>
      <vt:lpstr>Relatório de Atividades</vt:lpstr>
      <vt:lpstr>Relatório de Atividades</vt:lpstr>
      <vt:lpstr>Fases de Elaboração do Relatório</vt:lpstr>
      <vt:lpstr>Fases de Elaboração do Relatório</vt:lpstr>
      <vt:lpstr>Fases de Elaboração do Relatório</vt:lpstr>
      <vt:lpstr>Estrutura do Relatório de Atividades</vt:lpstr>
      <vt:lpstr>Estrutura do Relatório de Atividades</vt:lpstr>
      <vt:lpstr>Identificação dos Responsáveis</vt:lpstr>
      <vt:lpstr>Encaminhamento do Relatório</vt:lpstr>
      <vt:lpstr>Fases de Elaboração do Relatório</vt:lpstr>
      <vt:lpstr>Fases de Elaboração do Relatório</vt:lpstr>
      <vt:lpstr>INSTRUÇÕES NO SITE DA SEPLAN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ESTADO DE PLANEJAMENTO E ORÇAMENTO Subsecretaria de Planejamento</dc:title>
  <dc:creator>juvenita.simas</dc:creator>
  <cp:lastModifiedBy>Joseilda Mendes De Melo</cp:lastModifiedBy>
  <cp:revision>911</cp:revision>
  <cp:lastPrinted>2013-10-24T12:55:57Z</cp:lastPrinted>
  <dcterms:created xsi:type="dcterms:W3CDTF">2011-05-11T20:45:16Z</dcterms:created>
  <dcterms:modified xsi:type="dcterms:W3CDTF">2013-11-19T11:43:14Z</dcterms:modified>
</cp:coreProperties>
</file>